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5" r:id="rId7"/>
    <p:sldId id="260" r:id="rId8"/>
    <p:sldId id="272" r:id="rId9"/>
    <p:sldId id="267" r:id="rId10"/>
    <p:sldId id="273" r:id="rId11"/>
    <p:sldId id="261" r:id="rId12"/>
    <p:sldId id="271" r:id="rId13"/>
    <p:sldId id="263" r:id="rId14"/>
    <p:sldId id="264" r:id="rId15"/>
    <p:sldId id="266" r:id="rId16"/>
    <p:sldId id="268"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907704" y="2492896"/>
            <a:ext cx="5544616" cy="1938992"/>
          </a:xfrm>
          <a:prstGeom prst="rect">
            <a:avLst/>
          </a:prstGeom>
          <a:noFill/>
        </p:spPr>
        <p:txBody>
          <a:bodyPr wrap="square" rtlCol="0">
            <a:spAutoFit/>
          </a:bodyPr>
          <a:lstStyle/>
          <a:p>
            <a:pPr algn="ctr"/>
            <a:r>
              <a:rPr lang="ru-RU" sz="6000" b="1" dirty="0">
                <a:solidFill>
                  <a:schemeClr val="tx2">
                    <a:lumMod val="75000"/>
                  </a:schemeClr>
                </a:solidFill>
                <a:latin typeface="Times New Roman" panose="02020603050405020304" pitchFamily="18" charset="0"/>
                <a:cs typeface="Times New Roman" panose="02020603050405020304" pitchFamily="18" charset="0"/>
              </a:rPr>
              <a:t>Организация питания в ДОУ</a:t>
            </a:r>
          </a:p>
        </p:txBody>
      </p:sp>
    </p:spTree>
    <p:extLst>
      <p:ext uri="{BB962C8B-B14F-4D97-AF65-F5344CB8AC3E}">
        <p14:creationId xmlns:p14="http://schemas.microsoft.com/office/powerpoint/2010/main" val="828002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1015663"/>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В обеспечении здоровья детей огромное значение имеют витамины и минеральные вещества, поэтому каждый день дети получают чередуя аскорбиновую кислоту – драже или </a:t>
            </a:r>
            <a:r>
              <a:rPr lang="ru-RU" sz="2000" dirty="0" err="1">
                <a:latin typeface="Times New Roman" panose="02020603050405020304" pitchFamily="18" charset="0"/>
                <a:cs typeface="Times New Roman" panose="02020603050405020304" pitchFamily="18" charset="0"/>
              </a:rPr>
              <a:t>ревит</a:t>
            </a:r>
            <a:r>
              <a:rPr lang="ru-RU" sz="2000" dirty="0">
                <a:latin typeface="Times New Roman" panose="02020603050405020304" pitchFamily="18" charset="0"/>
                <a:cs typeface="Times New Roman" panose="02020603050405020304" pitchFamily="18" charset="0"/>
              </a:rPr>
              <a:t>  – драже.  </a:t>
            </a:r>
            <a:endParaRPr lang="ru-RU" sz="2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6036"/>
            <a:ext cx="9144000" cy="5472608"/>
          </a:xfrm>
          <a:prstGeom prst="rect">
            <a:avLst/>
          </a:prstGeom>
        </p:spPr>
      </p:pic>
    </p:spTree>
    <p:extLst>
      <p:ext uri="{BB962C8B-B14F-4D97-AF65-F5344CB8AC3E}">
        <p14:creationId xmlns:p14="http://schemas.microsoft.com/office/powerpoint/2010/main" val="408181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Прямоугольник 5"/>
          <p:cNvSpPr/>
          <p:nvPr/>
        </p:nvSpPr>
        <p:spPr>
          <a:xfrm>
            <a:off x="1115616" y="908720"/>
            <a:ext cx="7344816" cy="2246769"/>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Суточная </a:t>
            </a:r>
            <a:r>
              <a:rPr lang="ru-RU" sz="2800" dirty="0">
                <a:latin typeface="Times New Roman" panose="02020603050405020304" pitchFamily="18" charset="0"/>
                <a:cs typeface="Times New Roman" panose="02020603050405020304" pitchFamily="18" charset="0"/>
              </a:rPr>
              <a:t>норма распределена  </a:t>
            </a:r>
            <a:r>
              <a:rPr lang="ru-RU" sz="2800" dirty="0" smtClean="0">
                <a:latin typeface="Times New Roman" panose="02020603050405020304" pitchFamily="18" charset="0"/>
                <a:cs typeface="Times New Roman" panose="02020603050405020304" pitchFamily="18" charset="0"/>
              </a:rPr>
              <a:t>следующим </a:t>
            </a:r>
            <a:r>
              <a:rPr lang="ru-RU" sz="2800" dirty="0">
                <a:latin typeface="Times New Roman" panose="02020603050405020304" pitchFamily="18" charset="0"/>
                <a:cs typeface="Times New Roman" panose="02020603050405020304" pitchFamily="18" charset="0"/>
              </a:rPr>
              <a:t>образом</a:t>
            </a:r>
            <a:r>
              <a:rPr lang="ru-RU" sz="2800" dirty="0" smtClean="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Завтрак- 25%         </a:t>
            </a:r>
            <a:r>
              <a:rPr lang="ru-RU" sz="2800" b="1" dirty="0" smtClean="0">
                <a:latin typeface="Times New Roman" panose="02020603050405020304" pitchFamily="18" charset="0"/>
                <a:cs typeface="Times New Roman" panose="02020603050405020304" pitchFamily="18" charset="0"/>
              </a:rPr>
              <a:t>    Обед </a:t>
            </a:r>
            <a:r>
              <a:rPr lang="ru-RU" sz="2800" b="1" dirty="0">
                <a:latin typeface="Times New Roman" panose="02020603050405020304" pitchFamily="18" charset="0"/>
                <a:cs typeface="Times New Roman" panose="02020603050405020304" pitchFamily="18" charset="0"/>
              </a:rPr>
              <a:t>- 35-40%</a:t>
            </a:r>
          </a:p>
          <a:p>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Полдник- 10-12%      Ужин - 20-25%</a:t>
            </a:r>
          </a:p>
        </p:txBody>
      </p:sp>
    </p:spTree>
    <p:extLst>
      <p:ext uri="{BB962C8B-B14F-4D97-AF65-F5344CB8AC3E}">
        <p14:creationId xmlns:p14="http://schemas.microsoft.com/office/powerpoint/2010/main" val="124512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979002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2195" y="404664"/>
            <a:ext cx="8660285" cy="6247864"/>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Основные принципы организации питания в ДОУ следующие:</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 Соответствие энергетической ценности рациона </a:t>
            </a:r>
            <a:r>
              <a:rPr lang="ru-RU" sz="2000" dirty="0" err="1">
                <a:latin typeface="Times New Roman" panose="02020603050405020304" pitchFamily="18" charset="0"/>
                <a:cs typeface="Times New Roman" panose="02020603050405020304" pitchFamily="18" charset="0"/>
              </a:rPr>
              <a:t>энергозатратам</a:t>
            </a:r>
            <a:r>
              <a:rPr lang="ru-RU" sz="2000" dirty="0">
                <a:latin typeface="Times New Roman" panose="02020603050405020304" pitchFamily="18" charset="0"/>
                <a:cs typeface="Times New Roman" panose="02020603050405020304" pitchFamily="18" charset="0"/>
              </a:rPr>
              <a:t> ребенка.</a:t>
            </a:r>
          </a:p>
          <a:p>
            <a:r>
              <a:rPr lang="ru-RU" sz="2000" dirty="0">
                <a:latin typeface="Times New Roman" panose="02020603050405020304" pitchFamily="18" charset="0"/>
                <a:cs typeface="Times New Roman" panose="02020603050405020304" pitchFamily="18" charset="0"/>
              </a:rPr>
              <a:t>- Сбалансированность в рационе всех заменимых и незаменимых пищевых веществ.</a:t>
            </a:r>
          </a:p>
          <a:p>
            <a:r>
              <a:rPr lang="ru-RU" sz="2000" dirty="0">
                <a:latin typeface="Times New Roman" panose="02020603050405020304" pitchFamily="18" charset="0"/>
                <a:cs typeface="Times New Roman" panose="02020603050405020304" pitchFamily="18" charset="0"/>
              </a:rPr>
              <a:t>- Максимальное разнообразие продуктов и блюд, обеспечивающих сбалансированность рациона.</a:t>
            </a:r>
          </a:p>
          <a:p>
            <a:r>
              <a:rPr lang="ru-RU" sz="2000" dirty="0">
                <a:latin typeface="Times New Roman" panose="02020603050405020304" pitchFamily="18" charset="0"/>
                <a:cs typeface="Times New Roman" panose="02020603050405020304" pitchFamily="18" charset="0"/>
              </a:rPr>
              <a:t>- Правильная технологическая и кулинарная обработка продуктов, направленная на сохранность их исходной пищевой ценности, а также высокие вкусовые качества блюд.</a:t>
            </a:r>
          </a:p>
          <a:p>
            <a:r>
              <a:rPr lang="ru-RU" sz="2000" dirty="0">
                <a:latin typeface="Times New Roman" panose="02020603050405020304" pitchFamily="18" charset="0"/>
                <a:cs typeface="Times New Roman" panose="02020603050405020304" pitchFamily="18" charset="0"/>
              </a:rPr>
              <a:t>- Оптимальный режим питания, обстановка, формирующая у детей навыки культуры приема пищи. </a:t>
            </a:r>
          </a:p>
          <a:p>
            <a:r>
              <a:rPr lang="ru-RU" sz="2000" dirty="0">
                <a:latin typeface="Times New Roman" panose="02020603050405020304" pitchFamily="18" charset="0"/>
                <a:cs typeface="Times New Roman" panose="02020603050405020304" pitchFamily="18" charset="0"/>
              </a:rPr>
              <a:t> -  Контроль за фактическим питанием и санитарно-гигиеническим состоянием пищеблока осуществляется медицинскими работниками ДОУ.</a:t>
            </a:r>
          </a:p>
          <a:p>
            <a:r>
              <a:rPr lang="ru-RU" sz="2000" dirty="0">
                <a:latin typeface="Times New Roman" panose="02020603050405020304" pitchFamily="18" charset="0"/>
                <a:cs typeface="Times New Roman" panose="02020603050405020304" pitchFamily="18" charset="0"/>
              </a:rPr>
              <a:t>-  Общее санитарно-гигиеническое состояние дошкольного учреж­дения соответствует требованиям Госсанэпиднадзора: питьевой, световой и воздушный режимы соответствуют нормам.</a:t>
            </a:r>
          </a:p>
          <a:p>
            <a:r>
              <a:rPr lang="ru-RU" sz="2000" dirty="0">
                <a:latin typeface="Times New Roman" panose="02020603050405020304" pitchFamily="18" charset="0"/>
                <a:cs typeface="Times New Roman" panose="02020603050405020304" pitchFamily="18" charset="0"/>
              </a:rPr>
              <a:t> - Оснащение пищеблока детского сада всем необходимым техническим оборудованием.          </a:t>
            </a:r>
          </a:p>
          <a:p>
            <a:r>
              <a:rPr lang="ru-RU" sz="2000" dirty="0">
                <a:latin typeface="Times New Roman" panose="02020603050405020304" pitchFamily="18" charset="0"/>
                <a:cs typeface="Times New Roman" panose="02020603050405020304" pitchFamily="18" charset="0"/>
              </a:rPr>
              <a:t>- Работники пищеблока должны быть аттестованы и своевременно проходить санитарно-гигиеническое обучение ( 1 раз в 2 года).</a:t>
            </a:r>
          </a:p>
        </p:txBody>
      </p:sp>
    </p:spTree>
    <p:extLst>
      <p:ext uri="{BB962C8B-B14F-4D97-AF65-F5344CB8AC3E}">
        <p14:creationId xmlns:p14="http://schemas.microsoft.com/office/powerpoint/2010/main" val="3193238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97346"/>
            <a:ext cx="7992888" cy="4401205"/>
          </a:xfrm>
          <a:prstGeom prst="rect">
            <a:avLst/>
          </a:prstGeom>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Основные принципы питания дошкольников</a:t>
            </a:r>
            <a:endParaRPr lang="ru-RU" sz="28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Принципы питания остаются неизменными на протяжении всей жизни человека.</a:t>
            </a:r>
          </a:p>
          <a:p>
            <a:r>
              <a:rPr lang="ru-RU" b="1" dirty="0">
                <a:latin typeface="Times New Roman" panose="02020603050405020304" pitchFamily="18" charset="0"/>
                <a:cs typeface="Times New Roman" panose="02020603050405020304" pitchFamily="18" charset="0"/>
              </a:rPr>
              <a:t>Во-первых</a:t>
            </a:r>
            <a:r>
              <a:rPr lang="ru-RU" dirty="0">
                <a:latin typeface="Times New Roman" panose="02020603050405020304" pitchFamily="18" charset="0"/>
                <a:cs typeface="Times New Roman" panose="02020603050405020304" pitchFamily="18" charset="0"/>
              </a:rPr>
              <a:t>, оно должно быть разнообразным. Независимо от вкусовых пристрастий ребенка, его нельзя кормить на протяжении нескольких дней однообразной пищей. Необходимо предлагать новые вкусы и блюда, удовлетворяя потребность в основных пищевых веществах, витаминах, микроэлементах и формируя тем самым правильный стереотип питания.</a:t>
            </a:r>
          </a:p>
          <a:p>
            <a:r>
              <a:rPr lang="ru-RU" b="1" dirty="0">
                <a:latin typeface="Times New Roman" panose="02020603050405020304" pitchFamily="18" charset="0"/>
                <a:cs typeface="Times New Roman" panose="02020603050405020304" pitchFamily="18" charset="0"/>
              </a:rPr>
              <a:t>Во-вторых</a:t>
            </a:r>
            <a:r>
              <a:rPr lang="ru-RU" dirty="0">
                <a:latin typeface="Times New Roman" panose="02020603050405020304" pitchFamily="18" charset="0"/>
                <a:cs typeface="Times New Roman" panose="02020603050405020304" pitchFamily="18" charset="0"/>
              </a:rPr>
              <a:t>, пища должна быть безопасной. В детских учреждениях, в домашних условиях должны соблюдаться все правила хранения и приготовления блюд. При покупке продуктов необходимо обращать внимание на срок годности, условия хранения и целостность упаковки. Недопустимо покупать продукты у случайных лиц, в местах не установленной торговли</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111977"/>
            <a:ext cx="4392488" cy="2763179"/>
          </a:xfrm>
          <a:prstGeom prst="rect">
            <a:avLst/>
          </a:prstGeom>
        </p:spPr>
      </p:pic>
    </p:spTree>
    <p:extLst>
      <p:ext uri="{BB962C8B-B14F-4D97-AF65-F5344CB8AC3E}">
        <p14:creationId xmlns:p14="http://schemas.microsoft.com/office/powerpoint/2010/main" val="4069183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4345"/>
            <a:ext cx="8352928" cy="6247864"/>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В-третьих</a:t>
            </a:r>
            <a:r>
              <a:rPr lang="ru-RU" sz="2000" dirty="0">
                <a:latin typeface="Times New Roman" panose="02020603050405020304" pitchFamily="18" charset="0"/>
                <a:cs typeface="Times New Roman" panose="02020603050405020304" pitchFamily="18" charset="0"/>
              </a:rPr>
              <a:t>, нужно обеспечить высокие вкусовые качества приготовленных блюд. При этом еда для ребенка не должна быть избыточно соленой, сладкой или терпкой. Не стоит исключать сахар, соль при приготовлении пищи, иначе дети откажутся есть, но лучше все же немного недосаливать. Со временем ребенок привыкнет к такой пище, что поможет сохранить ему здоровье во взрослой жизни. Из специй лучше использовать лавровый лист, душистый перец в небольших количествах</a:t>
            </a:r>
            <a:r>
              <a:rPr lang="ru-RU" sz="2000" dirty="0" smtClean="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В-четвертых</a:t>
            </a:r>
            <a:r>
              <a:rPr lang="ru-RU" sz="2000" dirty="0" smtClean="0">
                <a:latin typeface="Times New Roman" panose="02020603050405020304" pitchFamily="18" charset="0"/>
                <a:cs typeface="Times New Roman" panose="02020603050405020304" pitchFamily="18" charset="0"/>
              </a:rPr>
              <a:t>, пища должна химически "щадить" ребенка. Жареное не рекомендуется детям до 6 лет, но многие врачи рекомендуют расширять эти границы максимально.</a:t>
            </a:r>
          </a:p>
          <a:p>
            <a:pPr algn="just"/>
            <a:r>
              <a:rPr lang="ru-RU" sz="2000" b="1" dirty="0" smtClean="0">
                <a:latin typeface="Times New Roman" panose="02020603050405020304" pitchFamily="18" charset="0"/>
                <a:cs typeface="Times New Roman" panose="02020603050405020304" pitchFamily="18" charset="0"/>
              </a:rPr>
              <a:t>В-пятых</a:t>
            </a:r>
            <a:r>
              <a:rPr lang="ru-RU" sz="2000" dirty="0">
                <a:latin typeface="Times New Roman" panose="02020603050405020304" pitchFamily="18" charset="0"/>
                <a:cs typeface="Times New Roman" panose="02020603050405020304" pitchFamily="18" charset="0"/>
              </a:rPr>
              <a:t>, для сбалансированного и полноценного питания необходимо ежедневно включать в детский рацион молочные продукты, фрукты и овощи.</a:t>
            </a:r>
          </a:p>
          <a:p>
            <a:pPr algn="just"/>
            <a:r>
              <a:rPr lang="ru-RU" sz="2000" b="1" dirty="0">
                <a:latin typeface="Times New Roman" panose="02020603050405020304" pitchFamily="18" charset="0"/>
                <a:cs typeface="Times New Roman" panose="02020603050405020304" pitchFamily="18" charset="0"/>
              </a:rPr>
              <a:t>В-шестых</a:t>
            </a:r>
            <a:r>
              <a:rPr lang="ru-RU" sz="2000" dirty="0">
                <a:latin typeface="Times New Roman" panose="02020603050405020304" pitchFamily="18" charset="0"/>
                <a:cs typeface="Times New Roman" panose="02020603050405020304" pitchFamily="18" charset="0"/>
              </a:rPr>
              <a:t>, соблюдать режим питания. Перерыв между приемами пищи должен составлять не более 3–4 часов и не менее полутора часов.</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Ну и конечно же, ребенок должен есть с аппетитом и не переедать!</a:t>
            </a:r>
            <a:br>
              <a:rPr lang="ru-RU" sz="2000" b="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При соблюдении этих простых правил родители помогут своему ребенку вырасти здоровым, счастливым и научат правильно относиться к еде как основному источнику энергии для жизнедеятельности и хорошего настроения.</a:t>
            </a:r>
          </a:p>
        </p:txBody>
      </p:sp>
    </p:spTree>
    <p:extLst>
      <p:ext uri="{BB962C8B-B14F-4D97-AF65-F5344CB8AC3E}">
        <p14:creationId xmlns:p14="http://schemas.microsoft.com/office/powerpoint/2010/main" val="228186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2947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296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40968"/>
            <a:ext cx="9144000" cy="3717032"/>
          </a:xfrm>
          <a:prstGeom prst="rect">
            <a:avLst/>
          </a:prstGeom>
        </p:spPr>
      </p:pic>
      <p:sp>
        <p:nvSpPr>
          <p:cNvPr id="8" name="TextBox 7"/>
          <p:cNvSpPr txBox="1"/>
          <p:nvPr/>
        </p:nvSpPr>
        <p:spPr>
          <a:xfrm>
            <a:off x="193045" y="745168"/>
            <a:ext cx="8771443" cy="3477875"/>
          </a:xfrm>
          <a:prstGeom prst="rect">
            <a:avLst/>
          </a:prstGeom>
          <a:noFill/>
        </p:spPr>
        <p:txBody>
          <a:bodyPr wrap="square" rtlCol="0">
            <a:spAutoFit/>
          </a:bodyPr>
          <a:lstStyle/>
          <a:p>
            <a:r>
              <a:rPr lang="ru-RU" sz="4400" b="1" dirty="0">
                <a:latin typeface="Times New Roman" panose="02020603050405020304" pitchFamily="18" charset="0"/>
                <a:cs typeface="Times New Roman" panose="02020603050405020304" pitchFamily="18" charset="0"/>
              </a:rPr>
              <a:t>«Человек рождается здоровым, а все его болезни приходят к нему через рот с пищей</a:t>
            </a:r>
            <a:r>
              <a:rPr lang="ru-RU" sz="4400" b="1" dirty="0" smtClean="0">
                <a:latin typeface="Times New Roman" panose="02020603050405020304" pitchFamily="18" charset="0"/>
                <a:cs typeface="Times New Roman" panose="02020603050405020304" pitchFamily="18" charset="0"/>
              </a:rPr>
              <a:t>»</a:t>
            </a:r>
          </a:p>
          <a:p>
            <a:pPr algn="r"/>
            <a:r>
              <a:rPr lang="ru-RU" sz="4400" b="1" dirty="0" smtClean="0">
                <a:latin typeface="Times New Roman" panose="02020603050405020304" pitchFamily="18" charset="0"/>
                <a:cs typeface="Times New Roman" panose="02020603050405020304" pitchFamily="18" charset="0"/>
              </a:rPr>
              <a:t>                                                                           Гиппократ</a:t>
            </a:r>
            <a:endParaRPr 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595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496944" cy="1631216"/>
          </a:xfrm>
          <a:prstGeom prst="rect">
            <a:avLst/>
          </a:prstGeom>
          <a:noFill/>
        </p:spPr>
        <p:txBody>
          <a:bodyPr wrap="square" rtlCol="0">
            <a:spAutoFit/>
          </a:bodyPr>
          <a:lstStyle/>
          <a:p>
            <a:pPr algn="just"/>
            <a:r>
              <a:rPr lang="ru-RU" sz="2000" b="1" dirty="0">
                <a:latin typeface="Times New Roman" panose="02020603050405020304" pitchFamily="18" charset="0"/>
                <a:cs typeface="Times New Roman" panose="02020603050405020304" pitchFamily="18" charset="0"/>
              </a:rPr>
              <a:t>МКДОУ  "Детский сад №8  "СОЛНЫШКО"</a:t>
            </a:r>
            <a:r>
              <a:rPr lang="ru-RU" sz="2000" dirty="0">
                <a:latin typeface="Times New Roman" panose="02020603050405020304" pitchFamily="18" charset="0"/>
                <a:cs typeface="Times New Roman" panose="02020603050405020304" pitchFamily="18" charset="0"/>
              </a:rPr>
              <a:t>  работает 12 часовом режиме при шестидневной рабочей недели.  Длительное пребывание детей в детском саду требует соблюдение необходимого режима питания и правильного распределения пищи в течение суток. При 12 часовом  режиме  работы ребенок должен получить суточную норму набора продуктов.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3872"/>
            <a:ext cx="9143999" cy="4894128"/>
          </a:xfrm>
          <a:prstGeom prst="rect">
            <a:avLst/>
          </a:prstGeom>
        </p:spPr>
      </p:pic>
    </p:spTree>
    <p:extLst>
      <p:ext uri="{BB962C8B-B14F-4D97-AF65-F5344CB8AC3E}">
        <p14:creationId xmlns:p14="http://schemas.microsoft.com/office/powerpoint/2010/main" val="1371940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5846"/>
            <a:ext cx="8568952" cy="6001643"/>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Правильное, сбалансированное питание - залог здорового организма. Нормальный рост и  развитие организма невозможно без достаточного количества полезных и питательных веществ, которые поступают через пищу. Тем более необходимо с детства, с раннего возраста  приучить ребенка </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соблюдению правил поведения за столом также важно и с точки зрения правильного питания. Удовольствие от еды напрямую зависит от атмосферы, царящей за столом. Чем раньше ребёнок узнает правила поведения за столом, тем скорее они будут выполняться автоматически, легко и свободно. Воспитание культуры поведения за столом будет более эффективным, если начиная с раннего возраста и дома и в ДОУ взрослые  будут мягко, но настойчиво объяснять ребёнку, почему так делать нельзя.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Ведь многие</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привычки, навыки и умение приобретенные ребенком в детстве остаются с человеком на всю жизнь.</a:t>
            </a:r>
          </a:p>
        </p:txBody>
      </p:sp>
    </p:spTree>
    <p:extLst>
      <p:ext uri="{BB962C8B-B14F-4D97-AF65-F5344CB8AC3E}">
        <p14:creationId xmlns:p14="http://schemas.microsoft.com/office/powerpoint/2010/main" val="182107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97346"/>
            <a:ext cx="8352928" cy="6001643"/>
          </a:xfrm>
          <a:prstGeom prst="rect">
            <a:avLst/>
          </a:prstGeom>
        </p:spPr>
        <p:txBody>
          <a:bodyPr wrap="square">
            <a:spAutoFit/>
          </a:bodyPr>
          <a:lstStyle/>
          <a:p>
            <a:pPr algn="just"/>
            <a:r>
              <a:rPr lang="ru-RU" dirty="0"/>
              <a:t> </a:t>
            </a:r>
            <a:r>
              <a:rPr lang="ru-RU" sz="2400" dirty="0">
                <a:latin typeface="Times New Roman" panose="02020603050405020304" pitchFamily="18" charset="0"/>
                <a:cs typeface="Times New Roman" panose="02020603050405020304" pitchFamily="18" charset="0"/>
              </a:rPr>
              <a:t>Количество энергии, поступающей в организм с продуктами, равно количеству энергии, затраченной </a:t>
            </a:r>
            <a:r>
              <a:rPr lang="ru-RU" sz="2400" dirty="0" smtClean="0">
                <a:latin typeface="Times New Roman" panose="02020603050405020304" pitchFamily="18" charset="0"/>
                <a:cs typeface="Times New Roman" panose="02020603050405020304" pitchFamily="18" charset="0"/>
              </a:rPr>
              <a:t>ребёнком. Еда </a:t>
            </a:r>
            <a:r>
              <a:rPr lang="ru-RU" sz="2400" dirty="0">
                <a:latin typeface="Times New Roman" panose="02020603050405020304" pitchFamily="18" charset="0"/>
                <a:cs typeface="Times New Roman" panose="02020603050405020304" pitchFamily="18" charset="0"/>
              </a:rPr>
              <a:t>должна приносить радость! Она служит важным источником положительных эмоций. Потому нам взрослым, всем кто несет ответственность, выполняя свои прямые должностные обязанности за организацию питания в  ДОУ необходимо их исполнить правильно и исправно.</a:t>
            </a:r>
          </a:p>
          <a:p>
            <a:pPr algn="just"/>
            <a:r>
              <a:rPr lang="ru-RU" sz="2400" dirty="0">
                <a:latin typeface="Times New Roman" panose="02020603050405020304" pitchFamily="18" charset="0"/>
                <a:cs typeface="Times New Roman" panose="02020603050405020304" pitchFamily="18" charset="0"/>
              </a:rPr>
              <a:t>Вопросом приобретения продуктов питания для ДОУ в нашем районе занимаются руководители этих организаций, это  позволяет  приобрести      качественные продукты, соблюдая  разнообразие приготовляемой пищи. Продавцы предоставляют сертификаты каждого наименования продуктов, а мясо- молочной продукции мы получаем  через систему </a:t>
            </a:r>
            <a:r>
              <a:rPr lang="ru-RU" sz="2400" b="1" dirty="0">
                <a:latin typeface="Times New Roman" panose="02020603050405020304" pitchFamily="18" charset="0"/>
                <a:cs typeface="Times New Roman" panose="02020603050405020304" pitchFamily="18" charset="0"/>
              </a:rPr>
              <a:t>ФГИС МЕРКУРИЙ</a:t>
            </a:r>
            <a:r>
              <a:rPr lang="ru-RU" sz="2400" dirty="0">
                <a:latin typeface="Times New Roman" panose="02020603050405020304" pitchFamily="18" charset="0"/>
                <a:cs typeface="Times New Roman" panose="02020603050405020304" pitchFamily="18" charset="0"/>
              </a:rPr>
              <a:t> ( эта система документооборота для ветеринарных документов) </a:t>
            </a:r>
            <a:r>
              <a:rPr lang="ru-RU" sz="2400" dirty="0" err="1">
                <a:latin typeface="Times New Roman" panose="02020603050405020304" pitchFamily="18" charset="0"/>
                <a:cs typeface="Times New Roman" panose="02020603050405020304" pitchFamily="18" charset="0"/>
              </a:rPr>
              <a:t>электронно</a:t>
            </a:r>
            <a:r>
              <a:rPr lang="ru-RU" sz="2400" dirty="0">
                <a:latin typeface="Times New Roman" panose="02020603050405020304" pitchFamily="18" charset="0"/>
                <a:cs typeface="Times New Roman" panose="02020603050405020304" pitchFamily="18" charset="0"/>
              </a:rPr>
              <a:t>  от  ветстанции района</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214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24133"/>
          </a:xfrm>
          <a:prstGeom prst="rect">
            <a:avLst/>
          </a:prstGeom>
        </p:spPr>
      </p:pic>
    </p:spTree>
    <p:extLst>
      <p:ext uri="{BB962C8B-B14F-4D97-AF65-F5344CB8AC3E}">
        <p14:creationId xmlns:p14="http://schemas.microsoft.com/office/powerpoint/2010/main" val="2907134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424936" cy="526297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Меню стараемся составлять, подбирая блюда, обеспечивающие суточную потребность детей в основных пищевых веществах и энергии с учетом возраста, их здоровья, условия воспитания, климата - географических условий и национальных особенностей питания. Составляется меню на 7-10 дней  м/сестрой  совместно с заведующей. </a:t>
            </a:r>
          </a:p>
          <a:p>
            <a:pPr algn="just"/>
            <a:r>
              <a:rPr lang="ru-RU" sz="2400" dirty="0">
                <a:latin typeface="Times New Roman" panose="02020603050405020304" pitchFamily="18" charset="0"/>
                <a:cs typeface="Times New Roman" panose="02020603050405020304" pitchFamily="18" charset="0"/>
              </a:rPr>
              <a:t>     Ежедневно м/сестра составляет в расширенном виде меню (указывает суточные нормы в граммах) и контролирует сохранение продуктов, их качество обработку и закладку в котел, следит за выходом блюд, соблюдением соответствующего объема и величины разовых порций.</a:t>
            </a:r>
          </a:p>
          <a:p>
            <a:pPr algn="just"/>
            <a:r>
              <a:rPr lang="ru-RU" sz="2400" dirty="0">
                <a:latin typeface="Times New Roman" panose="02020603050405020304" pitchFamily="18" charset="0"/>
                <a:cs typeface="Times New Roman" panose="02020603050405020304" pitchFamily="18" charset="0"/>
              </a:rPr>
              <a:t>     В медкабинете ДОУ имеется картотека с указанием калорийности, содержания белков, жиров, углеводов и их соотношения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84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38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3" y="17690"/>
            <a:ext cx="9144000" cy="6840310"/>
          </a:xfrm>
          <a:prstGeom prst="rect">
            <a:avLst/>
          </a:prstGeom>
        </p:spPr>
      </p:pic>
    </p:spTree>
    <p:extLst>
      <p:ext uri="{BB962C8B-B14F-4D97-AF65-F5344CB8AC3E}">
        <p14:creationId xmlns:p14="http://schemas.microsoft.com/office/powerpoint/2010/main" val="4046585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743</Words>
  <Application>Microsoft Office PowerPoint</Application>
  <PresentationFormat>Экран (4:3)</PresentationFormat>
  <Paragraphs>33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МКДОУ №8</dc:creator>
  <cp:lastModifiedBy>Шамсият</cp:lastModifiedBy>
  <cp:revision>20</cp:revision>
  <dcterms:created xsi:type="dcterms:W3CDTF">2020-12-28T12:33:34Z</dcterms:created>
  <dcterms:modified xsi:type="dcterms:W3CDTF">2021-01-01T18:41:10Z</dcterms:modified>
</cp:coreProperties>
</file>