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75" r:id="rId3"/>
    <p:sldId id="276" r:id="rId4"/>
    <p:sldId id="277" r:id="rId5"/>
    <p:sldId id="278" r:id="rId6"/>
    <p:sldId id="279" r:id="rId7"/>
    <p:sldId id="280" r:id="rId8"/>
    <p:sldId id="260" r:id="rId9"/>
    <p:sldId id="274" r:id="rId10"/>
    <p:sldId id="311" r:id="rId11"/>
    <p:sldId id="306" r:id="rId12"/>
    <p:sldId id="307" r:id="rId13"/>
    <p:sldId id="308" r:id="rId14"/>
    <p:sldId id="281" r:id="rId15"/>
    <p:sldId id="282" r:id="rId16"/>
    <p:sldId id="300" r:id="rId17"/>
    <p:sldId id="301" r:id="rId18"/>
    <p:sldId id="302" r:id="rId19"/>
    <p:sldId id="303" r:id="rId20"/>
    <p:sldId id="304" r:id="rId21"/>
    <p:sldId id="272" r:id="rId22"/>
    <p:sldId id="283" r:id="rId23"/>
    <p:sldId id="312" r:id="rId24"/>
    <p:sldId id="285" r:id="rId25"/>
    <p:sldId id="286" r:id="rId26"/>
    <p:sldId id="287" r:id="rId27"/>
    <p:sldId id="313" r:id="rId28"/>
    <p:sldId id="292" r:id="rId29"/>
    <p:sldId id="293" r:id="rId30"/>
    <p:sldId id="289" r:id="rId31"/>
    <p:sldId id="295" r:id="rId3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6C59A9-5961-4F8C-AD15-0A6158589E5D}">
          <p14:sldIdLst>
            <p14:sldId id="257"/>
            <p14:sldId id="275"/>
            <p14:sldId id="276"/>
            <p14:sldId id="277"/>
            <p14:sldId id="278"/>
            <p14:sldId id="279"/>
            <p14:sldId id="280"/>
            <p14:sldId id="260"/>
            <p14:sldId id="274"/>
          </p14:sldIdLst>
        </p14:section>
        <p14:section name="Раздел без заголовка" id="{56DD2301-EB66-4174-9A4D-26CB47C7EEDE}">
          <p14:sldIdLst>
            <p14:sldId id="311"/>
            <p14:sldId id="306"/>
            <p14:sldId id="307"/>
            <p14:sldId id="308"/>
            <p14:sldId id="281"/>
            <p14:sldId id="282"/>
            <p14:sldId id="300"/>
            <p14:sldId id="301"/>
            <p14:sldId id="302"/>
            <p14:sldId id="303"/>
            <p14:sldId id="304"/>
            <p14:sldId id="272"/>
            <p14:sldId id="283"/>
            <p14:sldId id="312"/>
            <p14:sldId id="285"/>
            <p14:sldId id="286"/>
            <p14:sldId id="287"/>
            <p14:sldId id="313"/>
            <p14:sldId id="292"/>
            <p14:sldId id="293"/>
            <p14:sldId id="289"/>
            <p14:sldId id="2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72" autoAdjust="0"/>
    <p:restoredTop sz="94628" autoAdjust="0"/>
  </p:normalViewPr>
  <p:slideViewPr>
    <p:cSldViewPr>
      <p:cViewPr>
        <p:scale>
          <a:sx n="95" d="100"/>
          <a:sy n="95" d="100"/>
        </p:scale>
        <p:origin x="-6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F601D-F847-4AE6-B23D-55147E7140CA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E0F47-3B66-4AB0-9684-AE14FF844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5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193886B-5861-4813-93A1-993EBFC3BDDF}" type="slidenum">
              <a:rPr lang="ru-RU" altLang="ru-RU" sz="1300">
                <a:latin typeface="Times New Roman" pitchFamily="18" charset="0"/>
              </a:rPr>
              <a:pPr algn="r" eaLnBrk="1" hangingPunct="1"/>
              <a:t>2</a:t>
            </a:fld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3481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1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FA46B2A-9514-4D0C-91EF-BE0E846A7F3A}" type="slidenum">
              <a:rPr lang="ru-RU" altLang="ru-RU" sz="1300">
                <a:latin typeface="Tahoma" pitchFamily="34" charset="0"/>
              </a:rPr>
              <a:pPr algn="r" eaLnBrk="1" hangingPunct="1"/>
              <a:t>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0035FCD-906B-4217-A0A0-341A72A7C826}" type="slidenum">
              <a:rPr lang="ru-RU" altLang="ru-RU" smtClean="0">
                <a:latin typeface="Times New Roman" pitchFamily="18" charset="0"/>
              </a:rPr>
              <a:pPr/>
              <a:t>30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608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13EEA4F-2061-4AFB-807A-D978374154F4}" type="slidenum">
              <a:rPr lang="ru-RU" altLang="ru-RU" sz="1300">
                <a:latin typeface="Tahoma" pitchFamily="34" charset="0"/>
              </a:rPr>
              <a:pPr algn="r" eaLnBrk="1" hangingPunct="1"/>
              <a:t>30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130FBB-957E-4E25-9A59-E31E8104EDE3}" type="slidenum">
              <a:rPr lang="ru-RU" altLang="ru-RU" smtClean="0">
                <a:latin typeface="Times New Roman" pitchFamily="18" charset="0"/>
              </a:rPr>
              <a:pPr/>
              <a:t>7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3584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5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89DAA432-D123-4A67-BB4B-5EF4017D79FC}" type="slidenum">
              <a:rPr lang="ru-RU" altLang="ru-RU" sz="1300">
                <a:latin typeface="Tahoma" pitchFamily="34" charset="0"/>
              </a:rPr>
              <a:pPr algn="r" eaLnBrk="1" hangingPunct="1"/>
              <a:t>7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8188"/>
            <a:ext cx="4937125" cy="37036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263" y="4687051"/>
            <a:ext cx="5389239" cy="44409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39" tIns="45769" rIns="91539" bIns="45769" numCol="1" anchor="t" anchorCtr="0" compatLnSpc="1">
            <a:prstTxWarp prst="textNoShape">
              <a:avLst/>
            </a:prstTxWarp>
          </a:bodyPr>
          <a:lstStyle/>
          <a:p>
            <a:endParaRPr lang="en-US" alt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7CE820B-45CD-456B-AF8A-D48DC17CE8D0}" type="slidenum">
              <a:rPr lang="ru-RU" altLang="ru-RU" smtClean="0">
                <a:latin typeface="Times New Roman" pitchFamily="18" charset="0"/>
              </a:rPr>
              <a:pPr/>
              <a:t>22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198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9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054965-ABC9-4EA7-9337-19CE1B0D116F}" type="slidenum">
              <a:rPr lang="ru-RU" altLang="ru-RU" sz="1300">
                <a:latin typeface="Tahoma" pitchFamily="34" charset="0"/>
              </a:rPr>
              <a:pPr algn="r" eaLnBrk="1" hangingPunct="1"/>
              <a:t>22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537">
              <a:defRPr>
                <a:solidFill>
                  <a:schemeClr val="tx1"/>
                </a:solidFill>
                <a:latin typeface="Arial" charset="0"/>
              </a:defRPr>
            </a:lvl1pPr>
            <a:lvl2pPr marL="764701" indent="-294116" defTabSz="939537">
              <a:defRPr>
                <a:solidFill>
                  <a:schemeClr val="tx1"/>
                </a:solidFill>
                <a:latin typeface="Arial" charset="0"/>
              </a:defRPr>
            </a:lvl2pPr>
            <a:lvl3pPr marL="1176463" indent="-235293" defTabSz="939537">
              <a:defRPr>
                <a:solidFill>
                  <a:schemeClr val="tx1"/>
                </a:solidFill>
                <a:latin typeface="Arial" charset="0"/>
              </a:defRPr>
            </a:lvl3pPr>
            <a:lvl4pPr marL="1647049" indent="-235293" defTabSz="939537">
              <a:defRPr>
                <a:solidFill>
                  <a:schemeClr val="tx1"/>
                </a:solidFill>
                <a:latin typeface="Arial" charset="0"/>
              </a:defRPr>
            </a:lvl4pPr>
            <a:lvl5pPr marL="2117634" indent="-235293" defTabSz="939537">
              <a:defRPr>
                <a:solidFill>
                  <a:schemeClr val="tx1"/>
                </a:solidFill>
                <a:latin typeface="Arial" charset="0"/>
              </a:defRPr>
            </a:lvl5pPr>
            <a:lvl6pPr marL="258821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58805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29389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99976" indent="-235293" defTabSz="9395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885F959-CF21-41BB-931D-FBC57B97633E}" type="slidenum">
              <a:rPr lang="ru-RU" altLang="ru-RU" smtClean="0">
                <a:latin typeface="Times New Roman" pitchFamily="18" charset="0"/>
              </a:rPr>
              <a:pPr/>
              <a:t>26</a:t>
            </a:fld>
            <a:endParaRPr lang="ru-RU" altLang="ru-RU" smtClean="0">
              <a:latin typeface="Times New Roman" pitchFamily="18" charset="0"/>
            </a:endParaRPr>
          </a:p>
        </p:txBody>
      </p:sp>
      <p:sp>
        <p:nvSpPr>
          <p:cNvPr id="4403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7" name="Номер слайда 3"/>
          <p:cNvSpPr txBox="1">
            <a:spLocks noGrp="1"/>
          </p:cNvSpPr>
          <p:nvPr/>
        </p:nvSpPr>
        <p:spPr bwMode="auto">
          <a:xfrm>
            <a:off x="3814629" y="9370946"/>
            <a:ext cx="2919564" cy="49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258" tIns="47129" rIns="94258" bIns="47129"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0DBB2BA-E51E-4B94-B296-CD411DAEB42D}" type="slidenum">
              <a:rPr lang="ru-RU" altLang="ru-RU" sz="1300">
                <a:latin typeface="Tahoma" pitchFamily="34" charset="0"/>
              </a:rPr>
              <a:pPr algn="r" eaLnBrk="1" hangingPunct="1"/>
              <a:t>26</a:t>
            </a:fld>
            <a:endParaRPr lang="ru-RU" altLang="ru-RU" sz="13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7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926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3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86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35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399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1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9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2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459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33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80C65-72CC-4E9F-A4E2-55E2BE88438C}" type="datetimeFigureOut">
              <a:rPr lang="ru-RU" smtClean="0"/>
              <a:pPr/>
              <a:t>30.08.2019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FFB66-26E7-4639-9F8A-EA3FAF530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75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50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34" Type="http://schemas.openxmlformats.org/officeDocument/2006/relationships/image" Target="../media/image58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49.png"/><Relationship Id="rId33" Type="http://schemas.openxmlformats.org/officeDocument/2006/relationships/image" Target="../media/image57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56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52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55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51.png"/><Relationship Id="rId30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6.wmf"/><Relationship Id="rId12" Type="http://schemas.openxmlformats.org/officeDocument/2006/relationships/image" Target="../media/image13.gif"/><Relationship Id="rId1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2.jpe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7.wmf"/><Relationship Id="rId19" Type="http://schemas.openxmlformats.org/officeDocument/2006/relationships/image" Target="../media/image20.png"/><Relationship Id="rId4" Type="http://schemas.openxmlformats.org/officeDocument/2006/relationships/image" Target="../media/image9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ставка-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805264"/>
            <a:ext cx="2952328" cy="936104"/>
          </a:xfrm>
        </p:spPr>
        <p:txBody>
          <a:bodyPr>
            <a:normAutofit/>
          </a:bodyPr>
          <a:lstStyle/>
          <a:p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Ответственный за обработку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Абдулаева</a:t>
            </a: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П.М.</a:t>
            </a:r>
            <a:b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Тел.: (8988) 307- 43- 69</a:t>
            </a:r>
            <a:endParaRPr lang="ru-RU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844824"/>
            <a:ext cx="7772400" cy="2808312"/>
          </a:xfrm>
          <a:effectLst>
            <a:outerShdw blurRad="12700" dist="12700" dir="12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>
              <a:lnSpc>
                <a:spcPct val="170000"/>
              </a:lnSpc>
            </a:pPr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 ОБЪЕКТА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МИНИСТЕРСТВА ОБРАЗОВАНИЯ И НАУКИ  РД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>
              <a:lnSpc>
                <a:spcPct val="170000"/>
              </a:lnSpc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368948, РД, МО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Унцукульский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район»,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Шамилькала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9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расположения объекта на местности)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6009"/>
            <a:ext cx="9144000" cy="58895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cxnSp>
        <p:nvCxnSpPr>
          <p:cNvPr id="10" name="Прямая соединительная линия 9"/>
          <p:cNvCxnSpPr/>
          <p:nvPr/>
        </p:nvCxnSpPr>
        <p:spPr>
          <a:xfrm>
            <a:off x="2843808" y="2348880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2843808" y="2996952"/>
            <a:ext cx="216024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059832" y="2996952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139952" y="2348880"/>
            <a:ext cx="216024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 flipV="1">
            <a:off x="4139952" y="2996952"/>
            <a:ext cx="216024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59632" y="3573016"/>
            <a:ext cx="288032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1259632" y="3933056"/>
            <a:ext cx="288032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2627784" y="3573016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 flipV="1">
            <a:off x="2627784" y="3933056"/>
            <a:ext cx="21602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547664" y="3933056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 flipV="1">
            <a:off x="2361838" y="4582054"/>
            <a:ext cx="177352" cy="35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2395174" y="4941168"/>
            <a:ext cx="14401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 flipV="1">
            <a:off x="3481064" y="4941168"/>
            <a:ext cx="19007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>
            <a:off x="3481064" y="4581128"/>
            <a:ext cx="15143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2539190" y="4941168"/>
            <a:ext cx="9418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5076056" y="3850767"/>
            <a:ext cx="180020" cy="9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5436096" y="3140968"/>
            <a:ext cx="144016" cy="3600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flipV="1">
            <a:off x="5436096" y="3501012"/>
            <a:ext cx="144016" cy="25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H="1">
            <a:off x="6084168" y="3162326"/>
            <a:ext cx="144016" cy="3386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H="1" flipV="1">
            <a:off x="6084168" y="3501012"/>
            <a:ext cx="144016" cy="252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5580112" y="3501012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 flipV="1">
            <a:off x="4355976" y="4365104"/>
            <a:ext cx="360040" cy="87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 flipV="1">
            <a:off x="4716016" y="4365104"/>
            <a:ext cx="36004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4355976" y="3573016"/>
            <a:ext cx="360040" cy="117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 flipV="1">
            <a:off x="4716016" y="3690031"/>
            <a:ext cx="0" cy="675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 flipV="1">
            <a:off x="4716016" y="3573016"/>
            <a:ext cx="360040" cy="117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единительная линия 146"/>
          <p:cNvCxnSpPr/>
          <p:nvPr/>
        </p:nvCxnSpPr>
        <p:spPr>
          <a:xfrm>
            <a:off x="2503186" y="2780928"/>
            <a:ext cx="160602" cy="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единительная линия 148"/>
          <p:cNvCxnSpPr/>
          <p:nvPr/>
        </p:nvCxnSpPr>
        <p:spPr>
          <a:xfrm flipH="1">
            <a:off x="2663788" y="2780928"/>
            <a:ext cx="180020" cy="76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единительная линия 154"/>
          <p:cNvCxnSpPr/>
          <p:nvPr/>
        </p:nvCxnSpPr>
        <p:spPr>
          <a:xfrm flipV="1">
            <a:off x="2539190" y="3438004"/>
            <a:ext cx="124598" cy="675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/>
          <p:cNvCxnSpPr/>
          <p:nvPr/>
        </p:nvCxnSpPr>
        <p:spPr>
          <a:xfrm flipH="1" flipV="1">
            <a:off x="2663788" y="3438004"/>
            <a:ext cx="117775" cy="675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/>
          <p:nvPr/>
        </p:nvCxnSpPr>
        <p:spPr>
          <a:xfrm>
            <a:off x="2663788" y="2857355"/>
            <a:ext cx="0" cy="580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Прямоугольник 180"/>
          <p:cNvSpPr/>
          <p:nvPr/>
        </p:nvSpPr>
        <p:spPr>
          <a:xfrm rot="5662228">
            <a:off x="1072788" y="4736066"/>
            <a:ext cx="290157" cy="25114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200" name="Прямая соединительная линия 199"/>
          <p:cNvCxnSpPr/>
          <p:nvPr/>
        </p:nvCxnSpPr>
        <p:spPr>
          <a:xfrm>
            <a:off x="2843808" y="2348880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единительная линия 201"/>
          <p:cNvCxnSpPr/>
          <p:nvPr/>
        </p:nvCxnSpPr>
        <p:spPr>
          <a:xfrm>
            <a:off x="4355976" y="2348880"/>
            <a:ext cx="0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>
            <a:off x="4355976" y="357301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Прямая соединительная линия 205"/>
          <p:cNvCxnSpPr/>
          <p:nvPr/>
        </p:nvCxnSpPr>
        <p:spPr>
          <a:xfrm>
            <a:off x="4355976" y="3573016"/>
            <a:ext cx="720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5065739" y="3580937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Прямая соединительная линия 209"/>
          <p:cNvCxnSpPr/>
          <p:nvPr/>
        </p:nvCxnSpPr>
        <p:spPr>
          <a:xfrm flipV="1">
            <a:off x="4355976" y="4437112"/>
            <a:ext cx="720080" cy="15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Прямая соединительная линия 211"/>
          <p:cNvCxnSpPr/>
          <p:nvPr/>
        </p:nvCxnSpPr>
        <p:spPr>
          <a:xfrm>
            <a:off x="2843808" y="3753036"/>
            <a:ext cx="15121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Прямая соединительная линия 213"/>
          <p:cNvCxnSpPr/>
          <p:nvPr/>
        </p:nvCxnSpPr>
        <p:spPr>
          <a:xfrm flipV="1">
            <a:off x="2843808" y="2348880"/>
            <a:ext cx="0" cy="1404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/>
          <p:nvPr/>
        </p:nvCxnSpPr>
        <p:spPr>
          <a:xfrm>
            <a:off x="1259632" y="3573016"/>
            <a:ext cx="15219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1259632" y="3573016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>
            <a:off x="1307835" y="4365104"/>
            <a:ext cx="7798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2361838" y="4654062"/>
            <a:ext cx="27112" cy="719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Прямая соединительная линия 226"/>
          <p:cNvCxnSpPr/>
          <p:nvPr/>
        </p:nvCxnSpPr>
        <p:spPr>
          <a:xfrm>
            <a:off x="2395174" y="537321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V="1">
            <a:off x="2087724" y="4653136"/>
            <a:ext cx="274114" cy="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>
            <a:off x="2503186" y="2819141"/>
            <a:ext cx="0" cy="686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Прямая соединительная линия 237"/>
          <p:cNvCxnSpPr/>
          <p:nvPr/>
        </p:nvCxnSpPr>
        <p:spPr>
          <a:xfrm>
            <a:off x="2843808" y="2819141"/>
            <a:ext cx="0" cy="6818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Прямая соединительная линия 239"/>
          <p:cNvCxnSpPr/>
          <p:nvPr/>
        </p:nvCxnSpPr>
        <p:spPr>
          <a:xfrm flipV="1">
            <a:off x="2361838" y="4581128"/>
            <a:ext cx="1250576" cy="9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Прямая соединительная линия 252"/>
          <p:cNvCxnSpPr/>
          <p:nvPr/>
        </p:nvCxnSpPr>
        <p:spPr>
          <a:xfrm>
            <a:off x="1081603" y="4707412"/>
            <a:ext cx="272527" cy="308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Прямая соединительная линия 256"/>
          <p:cNvCxnSpPr/>
          <p:nvPr/>
        </p:nvCxnSpPr>
        <p:spPr>
          <a:xfrm flipV="1">
            <a:off x="1081603" y="4761148"/>
            <a:ext cx="272527" cy="25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Прямая соединительная линия 258"/>
          <p:cNvCxnSpPr/>
          <p:nvPr/>
        </p:nvCxnSpPr>
        <p:spPr>
          <a:xfrm flipV="1">
            <a:off x="1081603" y="4761148"/>
            <a:ext cx="0" cy="252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Прямая соединительная линия 260"/>
          <p:cNvCxnSpPr/>
          <p:nvPr/>
        </p:nvCxnSpPr>
        <p:spPr>
          <a:xfrm>
            <a:off x="1081603" y="4707412"/>
            <a:ext cx="272527" cy="9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Прямая соединительная линия 263"/>
          <p:cNvCxnSpPr/>
          <p:nvPr/>
        </p:nvCxnSpPr>
        <p:spPr>
          <a:xfrm>
            <a:off x="1081603" y="5013639"/>
            <a:ext cx="226232" cy="2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Прямая соединительная линия 266"/>
          <p:cNvCxnSpPr/>
          <p:nvPr/>
        </p:nvCxnSpPr>
        <p:spPr>
          <a:xfrm flipH="1">
            <a:off x="1354130" y="4716981"/>
            <a:ext cx="2" cy="2966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Прямая соединительная линия 273"/>
          <p:cNvCxnSpPr/>
          <p:nvPr/>
        </p:nvCxnSpPr>
        <p:spPr>
          <a:xfrm>
            <a:off x="5436096" y="3147679"/>
            <a:ext cx="0" cy="703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Прямая соединительная линия 275"/>
          <p:cNvCxnSpPr/>
          <p:nvPr/>
        </p:nvCxnSpPr>
        <p:spPr>
          <a:xfrm>
            <a:off x="5436096" y="3147679"/>
            <a:ext cx="792088" cy="14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Прямая соединительная линия 279"/>
          <p:cNvCxnSpPr/>
          <p:nvPr/>
        </p:nvCxnSpPr>
        <p:spPr>
          <a:xfrm flipV="1">
            <a:off x="6231414" y="3171527"/>
            <a:ext cx="0" cy="6884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Прямая соединительная линия 281"/>
          <p:cNvCxnSpPr/>
          <p:nvPr/>
        </p:nvCxnSpPr>
        <p:spPr>
          <a:xfrm>
            <a:off x="5436096" y="3850767"/>
            <a:ext cx="795318" cy="92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Прямая соединительная линия 283"/>
          <p:cNvCxnSpPr/>
          <p:nvPr/>
        </p:nvCxnSpPr>
        <p:spPr>
          <a:xfrm>
            <a:off x="5076056" y="3573016"/>
            <a:ext cx="4320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Прямая соединительная линия 285"/>
          <p:cNvCxnSpPr/>
          <p:nvPr/>
        </p:nvCxnSpPr>
        <p:spPr>
          <a:xfrm flipV="1">
            <a:off x="1241447" y="5280139"/>
            <a:ext cx="9450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Прямая соединительная линия 289"/>
          <p:cNvCxnSpPr/>
          <p:nvPr/>
        </p:nvCxnSpPr>
        <p:spPr>
          <a:xfrm>
            <a:off x="1764363" y="5458381"/>
            <a:ext cx="0" cy="1014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" name="Group 149"/>
          <p:cNvGrpSpPr>
            <a:grpSpLocks/>
          </p:cNvGrpSpPr>
          <p:nvPr/>
        </p:nvGrpSpPr>
        <p:grpSpPr bwMode="auto">
          <a:xfrm>
            <a:off x="3432075" y="3094400"/>
            <a:ext cx="335634" cy="196998"/>
            <a:chOff x="2018" y="2750"/>
            <a:chExt cx="361" cy="309"/>
          </a:xfrm>
        </p:grpSpPr>
        <p:sp>
          <p:nvSpPr>
            <p:cNvPr id="309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10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11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2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3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4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7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8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9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0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1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2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4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5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6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27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28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9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0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1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2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3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4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5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6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7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8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9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0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1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2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3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4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5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7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8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9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0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1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2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3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4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5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6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7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8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9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0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1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2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3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4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5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6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7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8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69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0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1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2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3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4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5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6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7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8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79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80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381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cxnSp>
        <p:nvCxnSpPr>
          <p:cNvPr id="389" name="Прямая соединительная линия 388"/>
          <p:cNvCxnSpPr/>
          <p:nvPr/>
        </p:nvCxnSpPr>
        <p:spPr>
          <a:xfrm flipV="1">
            <a:off x="2388950" y="5352147"/>
            <a:ext cx="1245807" cy="210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1" name="Двойная стрелка влево/вправо 390"/>
          <p:cNvSpPr/>
          <p:nvPr/>
        </p:nvSpPr>
        <p:spPr>
          <a:xfrm flipV="1">
            <a:off x="2020597" y="4490752"/>
            <a:ext cx="161928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4" name="Двойная стрелка влево/вправо 393"/>
          <p:cNvSpPr/>
          <p:nvPr/>
        </p:nvSpPr>
        <p:spPr>
          <a:xfrm rot="5400000">
            <a:off x="5235595" y="3828962"/>
            <a:ext cx="162469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5" name="Двойная стрелка влево/вправо 394"/>
          <p:cNvSpPr/>
          <p:nvPr/>
        </p:nvSpPr>
        <p:spPr>
          <a:xfrm>
            <a:off x="4965484" y="4085414"/>
            <a:ext cx="200582" cy="457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6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</a:t>
            </a: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1-го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этажа)</a:t>
            </a:r>
          </a:p>
        </p:txBody>
      </p:sp>
      <p:grpSp>
        <p:nvGrpSpPr>
          <p:cNvPr id="4687" name="Group 1673"/>
          <p:cNvGrpSpPr>
            <a:grpSpLocks/>
          </p:cNvGrpSpPr>
          <p:nvPr/>
        </p:nvGrpSpPr>
        <p:grpSpPr bwMode="auto">
          <a:xfrm>
            <a:off x="523675" y="404664"/>
            <a:ext cx="8571394" cy="6359713"/>
            <a:chOff x="5044" y="492"/>
            <a:chExt cx="17060" cy="20186"/>
          </a:xfrm>
        </p:grpSpPr>
        <p:sp>
          <p:nvSpPr>
            <p:cNvPr id="4688" name="AutoShape 2006"/>
            <p:cNvSpPr>
              <a:spLocks/>
            </p:cNvSpPr>
            <p:nvPr/>
          </p:nvSpPr>
          <p:spPr bwMode="auto">
            <a:xfrm>
              <a:off x="15490" y="14844"/>
              <a:ext cx="708" cy="344"/>
            </a:xfrm>
            <a:custGeom>
              <a:avLst/>
              <a:gdLst>
                <a:gd name="T0" fmla="+- 0 16058 15490"/>
                <a:gd name="T1" fmla="*/ T0 w 708"/>
                <a:gd name="T2" fmla="+- 0 15167 14845"/>
                <a:gd name="T3" fmla="*/ 15167 h 344"/>
                <a:gd name="T4" fmla="+- 0 15538 15490"/>
                <a:gd name="T5" fmla="*/ T4 w 708"/>
                <a:gd name="T6" fmla="+- 0 14975 14845"/>
                <a:gd name="T7" fmla="*/ 14975 h 344"/>
                <a:gd name="T8" fmla="+- 0 15561 15490"/>
                <a:gd name="T9" fmla="*/ T8 w 708"/>
                <a:gd name="T10" fmla="+- 0 14945 14845"/>
                <a:gd name="T11" fmla="*/ 14945 h 344"/>
                <a:gd name="T12" fmla="+- 0 15555 15490"/>
                <a:gd name="T13" fmla="*/ T12 w 708"/>
                <a:gd name="T14" fmla="+- 0 14927 14845"/>
                <a:gd name="T15" fmla="*/ 14927 h 344"/>
                <a:gd name="T16" fmla="+- 0 15526 15490"/>
                <a:gd name="T17" fmla="*/ T16 w 708"/>
                <a:gd name="T18" fmla="+- 0 14897 14845"/>
                <a:gd name="T19" fmla="*/ 14897 h 344"/>
                <a:gd name="T20" fmla="+- 0 16123 15490"/>
                <a:gd name="T21" fmla="*/ T20 w 708"/>
                <a:gd name="T22" fmla="+- 0 14883 14845"/>
                <a:gd name="T23" fmla="*/ 14883 h 344"/>
                <a:gd name="T24" fmla="+- 0 16095 15490"/>
                <a:gd name="T25" fmla="*/ T24 w 708"/>
                <a:gd name="T26" fmla="+- 0 15143 14845"/>
                <a:gd name="T27" fmla="*/ 15143 h 344"/>
                <a:gd name="T28" fmla="+- 0 16168 15490"/>
                <a:gd name="T29" fmla="*/ T28 w 708"/>
                <a:gd name="T30" fmla="+- 0 15129 14845"/>
                <a:gd name="T31" fmla="*/ 15129 h 344"/>
                <a:gd name="T32" fmla="+- 0 15607 15490"/>
                <a:gd name="T33" fmla="*/ T32 w 708"/>
                <a:gd name="T34" fmla="+- 0 14997 14845"/>
                <a:gd name="T35" fmla="*/ 14997 h 344"/>
                <a:gd name="T36" fmla="+- 0 15606 15490"/>
                <a:gd name="T37" fmla="*/ T36 w 708"/>
                <a:gd name="T38" fmla="+- 0 15065 14845"/>
                <a:gd name="T39" fmla="*/ 15065 h 344"/>
                <a:gd name="T40" fmla="+- 0 15621 15490"/>
                <a:gd name="T41" fmla="*/ T40 w 708"/>
                <a:gd name="T42" fmla="+- 0 15127 14845"/>
                <a:gd name="T43" fmla="*/ 15127 h 344"/>
                <a:gd name="T44" fmla="+- 0 15652 15490"/>
                <a:gd name="T45" fmla="*/ T44 w 708"/>
                <a:gd name="T46" fmla="+- 0 14997 14845"/>
                <a:gd name="T47" fmla="*/ 14997 h 344"/>
                <a:gd name="T48" fmla="+- 0 15738 15490"/>
                <a:gd name="T49" fmla="*/ T48 w 708"/>
                <a:gd name="T50" fmla="+- 0 15059 14845"/>
                <a:gd name="T51" fmla="*/ 15059 h 344"/>
                <a:gd name="T52" fmla="+- 0 15722 15490"/>
                <a:gd name="T53" fmla="*/ T52 w 708"/>
                <a:gd name="T54" fmla="+- 0 15143 14845"/>
                <a:gd name="T55" fmla="*/ 15143 h 344"/>
                <a:gd name="T56" fmla="+- 0 15816 15490"/>
                <a:gd name="T57" fmla="*/ T56 w 708"/>
                <a:gd name="T58" fmla="+- 0 15143 14845"/>
                <a:gd name="T59" fmla="*/ 15143 h 344"/>
                <a:gd name="T60" fmla="+- 0 15867 15490"/>
                <a:gd name="T61" fmla="*/ T60 w 708"/>
                <a:gd name="T62" fmla="+- 0 15081 14845"/>
                <a:gd name="T63" fmla="*/ 15081 h 344"/>
                <a:gd name="T64" fmla="+- 0 15954 15490"/>
                <a:gd name="T65" fmla="*/ T64 w 708"/>
                <a:gd name="T66" fmla="+- 0 15139 14845"/>
                <a:gd name="T67" fmla="*/ 15139 h 344"/>
                <a:gd name="T68" fmla="+- 0 15948 15490"/>
                <a:gd name="T69" fmla="*/ T68 w 708"/>
                <a:gd name="T70" fmla="+- 0 15005 14845"/>
                <a:gd name="T71" fmla="*/ 15005 h 344"/>
                <a:gd name="T72" fmla="+- 0 16029 15490"/>
                <a:gd name="T73" fmla="*/ T72 w 708"/>
                <a:gd name="T74" fmla="+- 0 15005 14845"/>
                <a:gd name="T75" fmla="*/ 15005 h 344"/>
                <a:gd name="T76" fmla="+- 0 16024 15490"/>
                <a:gd name="T77" fmla="*/ T76 w 708"/>
                <a:gd name="T78" fmla="+- 0 15139 14845"/>
                <a:gd name="T79" fmla="*/ 15139 h 344"/>
                <a:gd name="T80" fmla="+- 0 16077 15490"/>
                <a:gd name="T81" fmla="*/ T80 w 708"/>
                <a:gd name="T82" fmla="+- 0 15123 14845"/>
                <a:gd name="T83" fmla="*/ 15123 h 344"/>
                <a:gd name="T84" fmla="+- 0 15581 15490"/>
                <a:gd name="T85" fmla="*/ T84 w 708"/>
                <a:gd name="T86" fmla="+- 0 15129 14845"/>
                <a:gd name="T87" fmla="*/ 15129 h 344"/>
                <a:gd name="T88" fmla="+- 0 15688 15490"/>
                <a:gd name="T89" fmla="*/ T88 w 708"/>
                <a:gd name="T90" fmla="+- 0 15129 14845"/>
                <a:gd name="T91" fmla="*/ 15129 h 344"/>
                <a:gd name="T92" fmla="+- 0 15700 15490"/>
                <a:gd name="T93" fmla="*/ T92 w 708"/>
                <a:gd name="T94" fmla="+- 0 15065 14845"/>
                <a:gd name="T95" fmla="*/ 15065 h 344"/>
                <a:gd name="T96" fmla="+- 0 15994 15490"/>
                <a:gd name="T97" fmla="*/ T96 w 708"/>
                <a:gd name="T98" fmla="+- 0 15129 14845"/>
                <a:gd name="T99" fmla="*/ 15129 h 344"/>
                <a:gd name="T100" fmla="+- 0 16114 15490"/>
                <a:gd name="T101" fmla="*/ T100 w 708"/>
                <a:gd name="T102" fmla="+- 0 15123 14845"/>
                <a:gd name="T103" fmla="*/ 15123 h 344"/>
                <a:gd name="T104" fmla="+- 0 15579 15490"/>
                <a:gd name="T105" fmla="*/ T104 w 708"/>
                <a:gd name="T106" fmla="+- 0 15011 14845"/>
                <a:gd name="T107" fmla="*/ 15011 h 344"/>
                <a:gd name="T108" fmla="+- 0 15584 15490"/>
                <a:gd name="T109" fmla="*/ T108 w 708"/>
                <a:gd name="T110" fmla="+- 0 15013 14845"/>
                <a:gd name="T111" fmla="*/ 15013 h 344"/>
                <a:gd name="T112" fmla="+- 0 15991 15490"/>
                <a:gd name="T113" fmla="*/ T112 w 708"/>
                <a:gd name="T114" fmla="+- 0 15009 14845"/>
                <a:gd name="T115" fmla="*/ 15009 h 344"/>
                <a:gd name="T116" fmla="+- 0 15991 15490"/>
                <a:gd name="T117" fmla="*/ T116 w 708"/>
                <a:gd name="T118" fmla="+- 0 15009 14845"/>
                <a:gd name="T119" fmla="*/ 15009 h 344"/>
                <a:gd name="T120" fmla="+- 0 15585 15490"/>
                <a:gd name="T121" fmla="*/ T120 w 708"/>
                <a:gd name="T122" fmla="+- 0 14925 14845"/>
                <a:gd name="T123" fmla="*/ 14925 h 344"/>
                <a:gd name="T124" fmla="+- 0 15584 15490"/>
                <a:gd name="T125" fmla="*/ T124 w 708"/>
                <a:gd name="T126" fmla="+- 0 14937 14845"/>
                <a:gd name="T127" fmla="*/ 14937 h 344"/>
                <a:gd name="T128" fmla="+- 0 15617 15490"/>
                <a:gd name="T129" fmla="*/ T128 w 708"/>
                <a:gd name="T130" fmla="+- 0 14889 14845"/>
                <a:gd name="T131" fmla="*/ 14889 h 344"/>
                <a:gd name="T132" fmla="+- 0 15686 15490"/>
                <a:gd name="T133" fmla="*/ T132 w 708"/>
                <a:gd name="T134" fmla="+- 0 14889 14845"/>
                <a:gd name="T135" fmla="*/ 14889 h 344"/>
                <a:gd name="T136" fmla="+- 0 15710 15490"/>
                <a:gd name="T137" fmla="*/ T136 w 708"/>
                <a:gd name="T138" fmla="+- 0 14899 14845"/>
                <a:gd name="T139" fmla="*/ 14899 h 344"/>
                <a:gd name="T140" fmla="+- 0 15745 15490"/>
                <a:gd name="T141" fmla="*/ T140 w 708"/>
                <a:gd name="T142" fmla="+- 0 14975 14845"/>
                <a:gd name="T143" fmla="*/ 14975 h 344"/>
                <a:gd name="T144" fmla="+- 0 15808 15490"/>
                <a:gd name="T145" fmla="*/ T144 w 708"/>
                <a:gd name="T146" fmla="+- 0 14975 14845"/>
                <a:gd name="T147" fmla="*/ 14975 h 344"/>
                <a:gd name="T148" fmla="+- 0 15849 15490"/>
                <a:gd name="T149" fmla="*/ T148 w 708"/>
                <a:gd name="T150" fmla="+- 0 14971 14845"/>
                <a:gd name="T151" fmla="*/ 14971 h 344"/>
                <a:gd name="T152" fmla="+- 0 15923 15490"/>
                <a:gd name="T153" fmla="*/ T152 w 708"/>
                <a:gd name="T154" fmla="+- 0 14945 14845"/>
                <a:gd name="T155" fmla="*/ 14945 h 344"/>
                <a:gd name="T156" fmla="+- 0 15923 15490"/>
                <a:gd name="T157" fmla="*/ T156 w 708"/>
                <a:gd name="T158" fmla="+- 0 14975 14845"/>
                <a:gd name="T159" fmla="*/ 14975 h 344"/>
                <a:gd name="T160" fmla="+- 0 15957 15490"/>
                <a:gd name="T161" fmla="*/ T160 w 708"/>
                <a:gd name="T162" fmla="+- 0 14935 14845"/>
                <a:gd name="T163" fmla="*/ 14935 h 344"/>
                <a:gd name="T164" fmla="+- 0 16070 15490"/>
                <a:gd name="T165" fmla="*/ T164 w 708"/>
                <a:gd name="T166" fmla="+- 0 14889 14845"/>
                <a:gd name="T167" fmla="*/ 14889 h 344"/>
                <a:gd name="T168" fmla="+- 0 16060 15490"/>
                <a:gd name="T169" fmla="*/ T168 w 708"/>
                <a:gd name="T170" fmla="+- 0 14967 14845"/>
                <a:gd name="T171" fmla="*/ 14967 h 344"/>
                <a:gd name="T172" fmla="+- 0 16114 15490"/>
                <a:gd name="T173" fmla="*/ T172 w 708"/>
                <a:gd name="T174" fmla="+- 0 14889 14845"/>
                <a:gd name="T175" fmla="*/ 14889 h 344"/>
                <a:gd name="T176" fmla="+- 0 16138 15490"/>
                <a:gd name="T177" fmla="*/ T176 w 708"/>
                <a:gd name="T178" fmla="+- 0 14975 14845"/>
                <a:gd name="T179" fmla="*/ 14975 h 344"/>
                <a:gd name="T180" fmla="+- 0 16198 15490"/>
                <a:gd name="T181" fmla="*/ T180 w 708"/>
                <a:gd name="T182" fmla="+- 0 14975 14845"/>
                <a:gd name="T183" fmla="*/ 14975 h 344"/>
                <a:gd name="T184" fmla="+- 0 15560 15490"/>
                <a:gd name="T185" fmla="*/ T184 w 708"/>
                <a:gd name="T186" fmla="+- 0 14967 14845"/>
                <a:gd name="T187" fmla="*/ 14967 h 344"/>
                <a:gd name="T188" fmla="+- 0 15871 15490"/>
                <a:gd name="T189" fmla="*/ T188 w 708"/>
                <a:gd name="T190" fmla="+- 0 14967 14845"/>
                <a:gd name="T191" fmla="*/ 14967 h 344"/>
                <a:gd name="T192" fmla="+- 0 15923 15490"/>
                <a:gd name="T193" fmla="*/ T192 w 708"/>
                <a:gd name="T194" fmla="+- 0 14917 14845"/>
                <a:gd name="T195" fmla="*/ 14917 h 344"/>
                <a:gd name="T196" fmla="+- 0 16034 15490"/>
                <a:gd name="T197" fmla="*/ T196 w 708"/>
                <a:gd name="T198" fmla="+- 0 14967 14845"/>
                <a:gd name="T199" fmla="*/ 14967 h 344"/>
                <a:gd name="T200" fmla="+- 0 15635 15490"/>
                <a:gd name="T201" fmla="*/ T200 w 708"/>
                <a:gd name="T202" fmla="+- 0 14901 14845"/>
                <a:gd name="T203" fmla="*/ 14901 h 344"/>
                <a:gd name="T204" fmla="+- 0 15789 15490"/>
                <a:gd name="T205" fmla="*/ T204 w 708"/>
                <a:gd name="T206" fmla="+- 0 14943 14845"/>
                <a:gd name="T207" fmla="*/ 14943 h 344"/>
                <a:gd name="T208" fmla="+- 0 16151 15490"/>
                <a:gd name="T209" fmla="*/ T208 w 708"/>
                <a:gd name="T210" fmla="+- 0 14889 14845"/>
                <a:gd name="T211" fmla="*/ 14889 h 344"/>
                <a:gd name="T212" fmla="+- 0 15561 15490"/>
                <a:gd name="T213" fmla="*/ T212 w 708"/>
                <a:gd name="T214" fmla="+- 0 14899 14845"/>
                <a:gd name="T215" fmla="*/ 14899 h 344"/>
                <a:gd name="T216" fmla="+- 0 15892 15490"/>
                <a:gd name="T217" fmla="*/ T216 w 708"/>
                <a:gd name="T218" fmla="+- 0 14889 14845"/>
                <a:gd name="T219" fmla="*/ 14889 h 344"/>
                <a:gd name="T220" fmla="+- 0 15923 15490"/>
                <a:gd name="T221" fmla="*/ T220 w 708"/>
                <a:gd name="T222" fmla="+- 0 14889 14845"/>
                <a:gd name="T223" fmla="*/ 14889 h 344"/>
                <a:gd name="T224" fmla="+- 0 15877 15490"/>
                <a:gd name="T225" fmla="*/ T224 w 708"/>
                <a:gd name="T226" fmla="+- 0 14897 14845"/>
                <a:gd name="T227" fmla="*/ 14897 h 344"/>
                <a:gd name="T228" fmla="+- 0 16169 15490"/>
                <a:gd name="T229" fmla="*/ T228 w 708"/>
                <a:gd name="T230" fmla="+- 0 14875 14845"/>
                <a:gd name="T231" fmla="*/ 14875 h 344"/>
                <a:gd name="T232" fmla="+- 0 16151 15490"/>
                <a:gd name="T233" fmla="*/ T232 w 708"/>
                <a:gd name="T234" fmla="+- 0 14875 14845"/>
                <a:gd name="T235" fmla="*/ 14875 h 344"/>
                <a:gd name="T236" fmla="+- 0 16151 15490"/>
                <a:gd name="T237" fmla="*/ T236 w 708"/>
                <a:gd name="T238" fmla="+- 0 14875 14845"/>
                <a:gd name="T239" fmla="*/ 14875 h 3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708" h="344">
                  <a:moveTo>
                    <a:pt x="708" y="0"/>
                  </a:moveTo>
                  <a:lnTo>
                    <a:pt x="0" y="0"/>
                  </a:lnTo>
                  <a:lnTo>
                    <a:pt x="0" y="344"/>
                  </a:lnTo>
                  <a:lnTo>
                    <a:pt x="708" y="344"/>
                  </a:lnTo>
                  <a:lnTo>
                    <a:pt x="708" y="322"/>
                  </a:lnTo>
                  <a:lnTo>
                    <a:pt x="568" y="322"/>
                  </a:lnTo>
                  <a:lnTo>
                    <a:pt x="568" y="298"/>
                  </a:lnTo>
                  <a:lnTo>
                    <a:pt x="42" y="298"/>
                  </a:lnTo>
                  <a:lnTo>
                    <a:pt x="42" y="152"/>
                  </a:lnTo>
                  <a:lnTo>
                    <a:pt x="708" y="152"/>
                  </a:lnTo>
                  <a:lnTo>
                    <a:pt x="708" y="130"/>
                  </a:lnTo>
                  <a:lnTo>
                    <a:pt x="48" y="130"/>
                  </a:lnTo>
                  <a:lnTo>
                    <a:pt x="41" y="128"/>
                  </a:lnTo>
                  <a:lnTo>
                    <a:pt x="38" y="126"/>
                  </a:lnTo>
                  <a:lnTo>
                    <a:pt x="36" y="124"/>
                  </a:lnTo>
                  <a:lnTo>
                    <a:pt x="35" y="120"/>
                  </a:lnTo>
                  <a:lnTo>
                    <a:pt x="35" y="100"/>
                  </a:lnTo>
                  <a:lnTo>
                    <a:pt x="71" y="100"/>
                  </a:lnTo>
                  <a:lnTo>
                    <a:pt x="71" y="94"/>
                  </a:lnTo>
                  <a:lnTo>
                    <a:pt x="70" y="92"/>
                  </a:lnTo>
                  <a:lnTo>
                    <a:pt x="67" y="90"/>
                  </a:lnTo>
                  <a:lnTo>
                    <a:pt x="49" y="90"/>
                  </a:lnTo>
                  <a:lnTo>
                    <a:pt x="49" y="82"/>
                  </a:lnTo>
                  <a:lnTo>
                    <a:pt x="65" y="82"/>
                  </a:lnTo>
                  <a:lnTo>
                    <a:pt x="70" y="80"/>
                  </a:lnTo>
                  <a:lnTo>
                    <a:pt x="71" y="78"/>
                  </a:lnTo>
                  <a:lnTo>
                    <a:pt x="71" y="72"/>
                  </a:lnTo>
                  <a:lnTo>
                    <a:pt x="35" y="72"/>
                  </a:lnTo>
                  <a:lnTo>
                    <a:pt x="35" y="54"/>
                  </a:lnTo>
                  <a:lnTo>
                    <a:pt x="36" y="52"/>
                  </a:lnTo>
                  <a:lnTo>
                    <a:pt x="42" y="46"/>
                  </a:lnTo>
                  <a:lnTo>
                    <a:pt x="49" y="44"/>
                  </a:lnTo>
                  <a:lnTo>
                    <a:pt x="708" y="44"/>
                  </a:lnTo>
                  <a:lnTo>
                    <a:pt x="708" y="40"/>
                  </a:lnTo>
                  <a:lnTo>
                    <a:pt x="639" y="40"/>
                  </a:lnTo>
                  <a:lnTo>
                    <a:pt x="633" y="38"/>
                  </a:lnTo>
                  <a:lnTo>
                    <a:pt x="632" y="36"/>
                  </a:lnTo>
                  <a:lnTo>
                    <a:pt x="632" y="30"/>
                  </a:lnTo>
                  <a:lnTo>
                    <a:pt x="708" y="30"/>
                  </a:lnTo>
                  <a:lnTo>
                    <a:pt x="708" y="0"/>
                  </a:lnTo>
                  <a:close/>
                  <a:moveTo>
                    <a:pt x="651" y="298"/>
                  </a:moveTo>
                  <a:lnTo>
                    <a:pt x="605" y="298"/>
                  </a:lnTo>
                  <a:lnTo>
                    <a:pt x="605" y="322"/>
                  </a:lnTo>
                  <a:lnTo>
                    <a:pt x="651" y="322"/>
                  </a:lnTo>
                  <a:lnTo>
                    <a:pt x="651" y="298"/>
                  </a:lnTo>
                  <a:close/>
                  <a:moveTo>
                    <a:pt x="708" y="152"/>
                  </a:moveTo>
                  <a:lnTo>
                    <a:pt x="678" y="152"/>
                  </a:lnTo>
                  <a:lnTo>
                    <a:pt x="678" y="284"/>
                  </a:lnTo>
                  <a:lnTo>
                    <a:pt x="687" y="284"/>
                  </a:lnTo>
                  <a:lnTo>
                    <a:pt x="687" y="322"/>
                  </a:lnTo>
                  <a:lnTo>
                    <a:pt x="708" y="322"/>
                  </a:lnTo>
                  <a:lnTo>
                    <a:pt x="708" y="152"/>
                  </a:lnTo>
                  <a:close/>
                  <a:moveTo>
                    <a:pt x="162" y="152"/>
                  </a:moveTo>
                  <a:lnTo>
                    <a:pt x="117" y="152"/>
                  </a:lnTo>
                  <a:lnTo>
                    <a:pt x="128" y="160"/>
                  </a:lnTo>
                  <a:lnTo>
                    <a:pt x="131" y="164"/>
                  </a:lnTo>
                  <a:lnTo>
                    <a:pt x="131" y="206"/>
                  </a:lnTo>
                  <a:lnTo>
                    <a:pt x="130" y="210"/>
                  </a:lnTo>
                  <a:lnTo>
                    <a:pt x="123" y="218"/>
                  </a:lnTo>
                  <a:lnTo>
                    <a:pt x="116" y="220"/>
                  </a:lnTo>
                  <a:lnTo>
                    <a:pt x="105" y="220"/>
                  </a:lnTo>
                  <a:lnTo>
                    <a:pt x="105" y="222"/>
                  </a:lnTo>
                  <a:lnTo>
                    <a:pt x="119" y="222"/>
                  </a:lnTo>
                  <a:lnTo>
                    <a:pt x="129" y="228"/>
                  </a:lnTo>
                  <a:lnTo>
                    <a:pt x="131" y="232"/>
                  </a:lnTo>
                  <a:lnTo>
                    <a:pt x="131" y="282"/>
                  </a:lnTo>
                  <a:lnTo>
                    <a:pt x="129" y="286"/>
                  </a:lnTo>
                  <a:lnTo>
                    <a:pt x="126" y="290"/>
                  </a:lnTo>
                  <a:lnTo>
                    <a:pt x="120" y="294"/>
                  </a:lnTo>
                  <a:lnTo>
                    <a:pt x="110" y="298"/>
                  </a:lnTo>
                  <a:lnTo>
                    <a:pt x="162" y="298"/>
                  </a:lnTo>
                  <a:lnTo>
                    <a:pt x="162" y="152"/>
                  </a:lnTo>
                  <a:close/>
                  <a:moveTo>
                    <a:pt x="267" y="152"/>
                  </a:moveTo>
                  <a:lnTo>
                    <a:pt x="198" y="152"/>
                  </a:lnTo>
                  <a:lnTo>
                    <a:pt x="198" y="206"/>
                  </a:lnTo>
                  <a:lnTo>
                    <a:pt x="232" y="206"/>
                  </a:lnTo>
                  <a:lnTo>
                    <a:pt x="242" y="210"/>
                  </a:lnTo>
                  <a:lnTo>
                    <a:pt x="248" y="214"/>
                  </a:lnTo>
                  <a:lnTo>
                    <a:pt x="250" y="216"/>
                  </a:lnTo>
                  <a:lnTo>
                    <a:pt x="252" y="220"/>
                  </a:lnTo>
                  <a:lnTo>
                    <a:pt x="252" y="282"/>
                  </a:lnTo>
                  <a:lnTo>
                    <a:pt x="250" y="286"/>
                  </a:lnTo>
                  <a:lnTo>
                    <a:pt x="242" y="294"/>
                  </a:lnTo>
                  <a:lnTo>
                    <a:pt x="232" y="298"/>
                  </a:lnTo>
                  <a:lnTo>
                    <a:pt x="267" y="298"/>
                  </a:lnTo>
                  <a:lnTo>
                    <a:pt x="267" y="152"/>
                  </a:lnTo>
                  <a:close/>
                  <a:moveTo>
                    <a:pt x="326" y="152"/>
                  </a:moveTo>
                  <a:lnTo>
                    <a:pt x="304" y="152"/>
                  </a:lnTo>
                  <a:lnTo>
                    <a:pt x="304" y="298"/>
                  </a:lnTo>
                  <a:lnTo>
                    <a:pt x="326" y="298"/>
                  </a:lnTo>
                  <a:lnTo>
                    <a:pt x="350" y="222"/>
                  </a:lnTo>
                  <a:lnTo>
                    <a:pt x="326" y="152"/>
                  </a:lnTo>
                  <a:close/>
                  <a:moveTo>
                    <a:pt x="377" y="236"/>
                  </a:moveTo>
                  <a:lnTo>
                    <a:pt x="364" y="298"/>
                  </a:lnTo>
                  <a:lnTo>
                    <a:pt x="394" y="298"/>
                  </a:lnTo>
                  <a:lnTo>
                    <a:pt x="377" y="236"/>
                  </a:lnTo>
                  <a:close/>
                  <a:moveTo>
                    <a:pt x="472" y="152"/>
                  </a:moveTo>
                  <a:lnTo>
                    <a:pt x="427" y="152"/>
                  </a:lnTo>
                  <a:lnTo>
                    <a:pt x="404" y="222"/>
                  </a:lnTo>
                  <a:lnTo>
                    <a:pt x="432" y="298"/>
                  </a:lnTo>
                  <a:lnTo>
                    <a:pt x="473" y="298"/>
                  </a:lnTo>
                  <a:lnTo>
                    <a:pt x="464" y="294"/>
                  </a:lnTo>
                  <a:lnTo>
                    <a:pt x="459" y="288"/>
                  </a:lnTo>
                  <a:lnTo>
                    <a:pt x="455" y="284"/>
                  </a:lnTo>
                  <a:lnTo>
                    <a:pt x="454" y="280"/>
                  </a:lnTo>
                  <a:lnTo>
                    <a:pt x="454" y="168"/>
                  </a:lnTo>
                  <a:lnTo>
                    <a:pt x="455" y="164"/>
                  </a:lnTo>
                  <a:lnTo>
                    <a:pt x="458" y="160"/>
                  </a:lnTo>
                  <a:lnTo>
                    <a:pt x="463" y="154"/>
                  </a:lnTo>
                  <a:lnTo>
                    <a:pt x="472" y="152"/>
                  </a:lnTo>
                  <a:close/>
                  <a:moveTo>
                    <a:pt x="588" y="152"/>
                  </a:moveTo>
                  <a:lnTo>
                    <a:pt x="524" y="152"/>
                  </a:lnTo>
                  <a:lnTo>
                    <a:pt x="534" y="154"/>
                  </a:lnTo>
                  <a:lnTo>
                    <a:pt x="539" y="160"/>
                  </a:lnTo>
                  <a:lnTo>
                    <a:pt x="542" y="164"/>
                  </a:lnTo>
                  <a:lnTo>
                    <a:pt x="544" y="168"/>
                  </a:lnTo>
                  <a:lnTo>
                    <a:pt x="544" y="280"/>
                  </a:lnTo>
                  <a:lnTo>
                    <a:pt x="542" y="286"/>
                  </a:lnTo>
                  <a:lnTo>
                    <a:pt x="539" y="288"/>
                  </a:lnTo>
                  <a:lnTo>
                    <a:pt x="534" y="294"/>
                  </a:lnTo>
                  <a:lnTo>
                    <a:pt x="525" y="298"/>
                  </a:lnTo>
                  <a:lnTo>
                    <a:pt x="568" y="298"/>
                  </a:lnTo>
                  <a:lnTo>
                    <a:pt x="568" y="284"/>
                  </a:lnTo>
                  <a:lnTo>
                    <a:pt x="578" y="284"/>
                  </a:lnTo>
                  <a:lnTo>
                    <a:pt x="583" y="282"/>
                  </a:lnTo>
                  <a:lnTo>
                    <a:pt x="587" y="278"/>
                  </a:lnTo>
                  <a:lnTo>
                    <a:pt x="588" y="274"/>
                  </a:lnTo>
                  <a:lnTo>
                    <a:pt x="588" y="152"/>
                  </a:lnTo>
                  <a:close/>
                  <a:moveTo>
                    <a:pt x="91" y="228"/>
                  </a:moveTo>
                  <a:lnTo>
                    <a:pt x="78" y="228"/>
                  </a:lnTo>
                  <a:lnTo>
                    <a:pt x="78" y="284"/>
                  </a:lnTo>
                  <a:lnTo>
                    <a:pt x="91" y="284"/>
                  </a:lnTo>
                  <a:lnTo>
                    <a:pt x="95" y="280"/>
                  </a:lnTo>
                  <a:lnTo>
                    <a:pt x="95" y="230"/>
                  </a:lnTo>
                  <a:lnTo>
                    <a:pt x="91" y="228"/>
                  </a:lnTo>
                  <a:close/>
                  <a:moveTo>
                    <a:pt x="210" y="220"/>
                  </a:moveTo>
                  <a:lnTo>
                    <a:pt x="198" y="220"/>
                  </a:lnTo>
                  <a:lnTo>
                    <a:pt x="198" y="284"/>
                  </a:lnTo>
                  <a:lnTo>
                    <a:pt x="212" y="284"/>
                  </a:lnTo>
                  <a:lnTo>
                    <a:pt x="215" y="280"/>
                  </a:lnTo>
                  <a:lnTo>
                    <a:pt x="215" y="226"/>
                  </a:lnTo>
                  <a:lnTo>
                    <a:pt x="215" y="224"/>
                  </a:lnTo>
                  <a:lnTo>
                    <a:pt x="213" y="222"/>
                  </a:lnTo>
                  <a:lnTo>
                    <a:pt x="210" y="220"/>
                  </a:lnTo>
                  <a:close/>
                  <a:moveTo>
                    <a:pt x="507" y="168"/>
                  </a:moveTo>
                  <a:lnTo>
                    <a:pt x="490" y="168"/>
                  </a:lnTo>
                  <a:lnTo>
                    <a:pt x="490" y="280"/>
                  </a:lnTo>
                  <a:lnTo>
                    <a:pt x="491" y="282"/>
                  </a:lnTo>
                  <a:lnTo>
                    <a:pt x="495" y="284"/>
                  </a:lnTo>
                  <a:lnTo>
                    <a:pt x="504" y="284"/>
                  </a:lnTo>
                  <a:lnTo>
                    <a:pt x="507" y="282"/>
                  </a:lnTo>
                  <a:lnTo>
                    <a:pt x="507" y="168"/>
                  </a:lnTo>
                  <a:close/>
                  <a:moveTo>
                    <a:pt x="641" y="166"/>
                  </a:moveTo>
                  <a:lnTo>
                    <a:pt x="625" y="166"/>
                  </a:lnTo>
                  <a:lnTo>
                    <a:pt x="625" y="274"/>
                  </a:lnTo>
                  <a:lnTo>
                    <a:pt x="624" y="278"/>
                  </a:lnTo>
                  <a:lnTo>
                    <a:pt x="621" y="280"/>
                  </a:lnTo>
                  <a:lnTo>
                    <a:pt x="619" y="282"/>
                  </a:lnTo>
                  <a:lnTo>
                    <a:pt x="617" y="284"/>
                  </a:lnTo>
                  <a:lnTo>
                    <a:pt x="641" y="284"/>
                  </a:lnTo>
                  <a:lnTo>
                    <a:pt x="641" y="166"/>
                  </a:lnTo>
                  <a:close/>
                  <a:moveTo>
                    <a:pt x="89" y="166"/>
                  </a:moveTo>
                  <a:lnTo>
                    <a:pt x="78" y="166"/>
                  </a:lnTo>
                  <a:lnTo>
                    <a:pt x="78" y="214"/>
                  </a:lnTo>
                  <a:lnTo>
                    <a:pt x="91" y="214"/>
                  </a:lnTo>
                  <a:lnTo>
                    <a:pt x="95" y="212"/>
                  </a:lnTo>
                  <a:lnTo>
                    <a:pt x="95" y="170"/>
                  </a:lnTo>
                  <a:lnTo>
                    <a:pt x="94" y="168"/>
                  </a:lnTo>
                  <a:lnTo>
                    <a:pt x="89" y="166"/>
                  </a:lnTo>
                  <a:close/>
                  <a:moveTo>
                    <a:pt x="388" y="152"/>
                  </a:moveTo>
                  <a:lnTo>
                    <a:pt x="364" y="152"/>
                  </a:lnTo>
                  <a:lnTo>
                    <a:pt x="377" y="210"/>
                  </a:lnTo>
                  <a:lnTo>
                    <a:pt x="388" y="152"/>
                  </a:lnTo>
                  <a:close/>
                  <a:moveTo>
                    <a:pt x="501" y="164"/>
                  </a:moveTo>
                  <a:lnTo>
                    <a:pt x="496" y="164"/>
                  </a:lnTo>
                  <a:lnTo>
                    <a:pt x="494" y="166"/>
                  </a:lnTo>
                  <a:lnTo>
                    <a:pt x="491" y="168"/>
                  </a:lnTo>
                  <a:lnTo>
                    <a:pt x="506" y="168"/>
                  </a:lnTo>
                  <a:lnTo>
                    <a:pt x="503" y="166"/>
                  </a:lnTo>
                  <a:lnTo>
                    <a:pt x="501" y="164"/>
                  </a:lnTo>
                  <a:close/>
                  <a:moveTo>
                    <a:pt x="127" y="44"/>
                  </a:moveTo>
                  <a:lnTo>
                    <a:pt x="81" y="44"/>
                  </a:lnTo>
                  <a:lnTo>
                    <a:pt x="88" y="46"/>
                  </a:lnTo>
                  <a:lnTo>
                    <a:pt x="93" y="52"/>
                  </a:lnTo>
                  <a:lnTo>
                    <a:pt x="95" y="54"/>
                  </a:lnTo>
                  <a:lnTo>
                    <a:pt x="95" y="80"/>
                  </a:lnTo>
                  <a:lnTo>
                    <a:pt x="93" y="82"/>
                  </a:lnTo>
                  <a:lnTo>
                    <a:pt x="87" y="84"/>
                  </a:lnTo>
                  <a:lnTo>
                    <a:pt x="83" y="86"/>
                  </a:lnTo>
                  <a:lnTo>
                    <a:pt x="84" y="86"/>
                  </a:lnTo>
                  <a:lnTo>
                    <a:pt x="90" y="88"/>
                  </a:lnTo>
                  <a:lnTo>
                    <a:pt x="94" y="92"/>
                  </a:lnTo>
                  <a:lnTo>
                    <a:pt x="95" y="94"/>
                  </a:lnTo>
                  <a:lnTo>
                    <a:pt x="95" y="124"/>
                  </a:lnTo>
                  <a:lnTo>
                    <a:pt x="92" y="126"/>
                  </a:lnTo>
                  <a:lnTo>
                    <a:pt x="84" y="130"/>
                  </a:lnTo>
                  <a:lnTo>
                    <a:pt x="110" y="130"/>
                  </a:lnTo>
                  <a:lnTo>
                    <a:pt x="127" y="44"/>
                  </a:lnTo>
                  <a:close/>
                  <a:moveTo>
                    <a:pt x="154" y="106"/>
                  </a:moveTo>
                  <a:lnTo>
                    <a:pt x="137" y="106"/>
                  </a:lnTo>
                  <a:lnTo>
                    <a:pt x="133" y="130"/>
                  </a:lnTo>
                  <a:lnTo>
                    <a:pt x="157" y="130"/>
                  </a:lnTo>
                  <a:lnTo>
                    <a:pt x="154" y="106"/>
                  </a:lnTo>
                  <a:close/>
                  <a:moveTo>
                    <a:pt x="196" y="44"/>
                  </a:moveTo>
                  <a:lnTo>
                    <a:pt x="163" y="44"/>
                  </a:lnTo>
                  <a:lnTo>
                    <a:pt x="181" y="130"/>
                  </a:lnTo>
                  <a:lnTo>
                    <a:pt x="196" y="130"/>
                  </a:lnTo>
                  <a:lnTo>
                    <a:pt x="196" y="44"/>
                  </a:lnTo>
                  <a:close/>
                  <a:moveTo>
                    <a:pt x="231" y="54"/>
                  </a:moveTo>
                  <a:lnTo>
                    <a:pt x="220" y="54"/>
                  </a:lnTo>
                  <a:lnTo>
                    <a:pt x="220" y="130"/>
                  </a:lnTo>
                  <a:lnTo>
                    <a:pt x="231" y="130"/>
                  </a:lnTo>
                  <a:lnTo>
                    <a:pt x="231" y="54"/>
                  </a:lnTo>
                  <a:close/>
                  <a:moveTo>
                    <a:pt x="288" y="44"/>
                  </a:moveTo>
                  <a:lnTo>
                    <a:pt x="255" y="44"/>
                  </a:lnTo>
                  <a:lnTo>
                    <a:pt x="255" y="130"/>
                  </a:lnTo>
                  <a:lnTo>
                    <a:pt x="270" y="130"/>
                  </a:lnTo>
                  <a:lnTo>
                    <a:pt x="288" y="44"/>
                  </a:lnTo>
                  <a:close/>
                  <a:moveTo>
                    <a:pt x="314" y="106"/>
                  </a:moveTo>
                  <a:lnTo>
                    <a:pt x="297" y="106"/>
                  </a:lnTo>
                  <a:lnTo>
                    <a:pt x="294" y="130"/>
                  </a:lnTo>
                  <a:lnTo>
                    <a:pt x="318" y="130"/>
                  </a:lnTo>
                  <a:lnTo>
                    <a:pt x="314" y="106"/>
                  </a:lnTo>
                  <a:close/>
                  <a:moveTo>
                    <a:pt x="369" y="44"/>
                  </a:moveTo>
                  <a:lnTo>
                    <a:pt x="324" y="44"/>
                  </a:lnTo>
                  <a:lnTo>
                    <a:pt x="341" y="130"/>
                  </a:lnTo>
                  <a:lnTo>
                    <a:pt x="366" y="130"/>
                  </a:lnTo>
                  <a:lnTo>
                    <a:pt x="359" y="126"/>
                  </a:lnTo>
                  <a:lnTo>
                    <a:pt x="357" y="124"/>
                  </a:lnTo>
                  <a:lnTo>
                    <a:pt x="357" y="54"/>
                  </a:lnTo>
                  <a:lnTo>
                    <a:pt x="357" y="50"/>
                  </a:lnTo>
                  <a:lnTo>
                    <a:pt x="362" y="46"/>
                  </a:lnTo>
                  <a:lnTo>
                    <a:pt x="369" y="44"/>
                  </a:lnTo>
                  <a:close/>
                  <a:moveTo>
                    <a:pt x="433" y="100"/>
                  </a:moveTo>
                  <a:lnTo>
                    <a:pt x="416" y="100"/>
                  </a:lnTo>
                  <a:lnTo>
                    <a:pt x="416" y="122"/>
                  </a:lnTo>
                  <a:lnTo>
                    <a:pt x="415" y="124"/>
                  </a:lnTo>
                  <a:lnTo>
                    <a:pt x="410" y="128"/>
                  </a:lnTo>
                  <a:lnTo>
                    <a:pt x="404" y="130"/>
                  </a:lnTo>
                  <a:lnTo>
                    <a:pt x="433" y="130"/>
                  </a:lnTo>
                  <a:lnTo>
                    <a:pt x="433" y="100"/>
                  </a:lnTo>
                  <a:close/>
                  <a:moveTo>
                    <a:pt x="467" y="90"/>
                  </a:moveTo>
                  <a:lnTo>
                    <a:pt x="457" y="90"/>
                  </a:lnTo>
                  <a:lnTo>
                    <a:pt x="457" y="130"/>
                  </a:lnTo>
                  <a:lnTo>
                    <a:pt x="467" y="130"/>
                  </a:lnTo>
                  <a:lnTo>
                    <a:pt x="467" y="90"/>
                  </a:lnTo>
                  <a:close/>
                  <a:moveTo>
                    <a:pt x="511" y="44"/>
                  </a:moveTo>
                  <a:lnTo>
                    <a:pt x="491" y="44"/>
                  </a:lnTo>
                  <a:lnTo>
                    <a:pt x="491" y="130"/>
                  </a:lnTo>
                  <a:lnTo>
                    <a:pt x="511" y="130"/>
                  </a:lnTo>
                  <a:lnTo>
                    <a:pt x="511" y="44"/>
                  </a:lnTo>
                  <a:close/>
                  <a:moveTo>
                    <a:pt x="580" y="44"/>
                  </a:moveTo>
                  <a:lnTo>
                    <a:pt x="535" y="44"/>
                  </a:lnTo>
                  <a:lnTo>
                    <a:pt x="535" y="78"/>
                  </a:lnTo>
                  <a:lnTo>
                    <a:pt x="564" y="78"/>
                  </a:lnTo>
                  <a:lnTo>
                    <a:pt x="569" y="84"/>
                  </a:lnTo>
                  <a:lnTo>
                    <a:pt x="570" y="86"/>
                  </a:lnTo>
                  <a:lnTo>
                    <a:pt x="570" y="122"/>
                  </a:lnTo>
                  <a:lnTo>
                    <a:pt x="569" y="124"/>
                  </a:lnTo>
                  <a:lnTo>
                    <a:pt x="564" y="128"/>
                  </a:lnTo>
                  <a:lnTo>
                    <a:pt x="557" y="130"/>
                  </a:lnTo>
                  <a:lnTo>
                    <a:pt x="580" y="130"/>
                  </a:lnTo>
                  <a:lnTo>
                    <a:pt x="580" y="44"/>
                  </a:lnTo>
                  <a:close/>
                  <a:moveTo>
                    <a:pt x="624" y="44"/>
                  </a:moveTo>
                  <a:lnTo>
                    <a:pt x="604" y="44"/>
                  </a:lnTo>
                  <a:lnTo>
                    <a:pt x="604" y="130"/>
                  </a:lnTo>
                  <a:lnTo>
                    <a:pt x="624" y="130"/>
                  </a:lnTo>
                  <a:lnTo>
                    <a:pt x="624" y="44"/>
                  </a:lnTo>
                  <a:close/>
                  <a:moveTo>
                    <a:pt x="661" y="82"/>
                  </a:moveTo>
                  <a:lnTo>
                    <a:pt x="648" y="130"/>
                  </a:lnTo>
                  <a:lnTo>
                    <a:pt x="661" y="130"/>
                  </a:lnTo>
                  <a:lnTo>
                    <a:pt x="661" y="82"/>
                  </a:lnTo>
                  <a:close/>
                  <a:moveTo>
                    <a:pt x="708" y="44"/>
                  </a:moveTo>
                  <a:lnTo>
                    <a:pt x="686" y="44"/>
                  </a:lnTo>
                  <a:lnTo>
                    <a:pt x="686" y="130"/>
                  </a:lnTo>
                  <a:lnTo>
                    <a:pt x="708" y="130"/>
                  </a:lnTo>
                  <a:lnTo>
                    <a:pt x="708" y="44"/>
                  </a:lnTo>
                  <a:close/>
                  <a:moveTo>
                    <a:pt x="71" y="100"/>
                  </a:moveTo>
                  <a:lnTo>
                    <a:pt x="59" y="100"/>
                  </a:lnTo>
                  <a:lnTo>
                    <a:pt x="59" y="120"/>
                  </a:lnTo>
                  <a:lnTo>
                    <a:pt x="60" y="122"/>
                  </a:lnTo>
                  <a:lnTo>
                    <a:pt x="70" y="122"/>
                  </a:lnTo>
                  <a:lnTo>
                    <a:pt x="71" y="120"/>
                  </a:lnTo>
                  <a:lnTo>
                    <a:pt x="71" y="100"/>
                  </a:lnTo>
                  <a:close/>
                  <a:moveTo>
                    <a:pt x="392" y="54"/>
                  </a:moveTo>
                  <a:lnTo>
                    <a:pt x="381" y="54"/>
                  </a:lnTo>
                  <a:lnTo>
                    <a:pt x="381" y="120"/>
                  </a:lnTo>
                  <a:lnTo>
                    <a:pt x="381" y="122"/>
                  </a:lnTo>
                  <a:lnTo>
                    <a:pt x="391" y="122"/>
                  </a:lnTo>
                  <a:lnTo>
                    <a:pt x="391" y="120"/>
                  </a:lnTo>
                  <a:lnTo>
                    <a:pt x="392" y="120"/>
                  </a:lnTo>
                  <a:lnTo>
                    <a:pt x="392" y="100"/>
                  </a:lnTo>
                  <a:lnTo>
                    <a:pt x="433" y="100"/>
                  </a:lnTo>
                  <a:lnTo>
                    <a:pt x="433" y="72"/>
                  </a:lnTo>
                  <a:lnTo>
                    <a:pt x="392" y="72"/>
                  </a:lnTo>
                  <a:lnTo>
                    <a:pt x="392" y="54"/>
                  </a:lnTo>
                  <a:close/>
                  <a:moveTo>
                    <a:pt x="544" y="86"/>
                  </a:moveTo>
                  <a:lnTo>
                    <a:pt x="535" y="86"/>
                  </a:lnTo>
                  <a:lnTo>
                    <a:pt x="535" y="122"/>
                  </a:lnTo>
                  <a:lnTo>
                    <a:pt x="544" y="122"/>
                  </a:lnTo>
                  <a:lnTo>
                    <a:pt x="546" y="120"/>
                  </a:lnTo>
                  <a:lnTo>
                    <a:pt x="546" y="90"/>
                  </a:lnTo>
                  <a:lnTo>
                    <a:pt x="546" y="88"/>
                  </a:lnTo>
                  <a:lnTo>
                    <a:pt x="544" y="86"/>
                  </a:lnTo>
                  <a:close/>
                  <a:moveTo>
                    <a:pt x="146" y="56"/>
                  </a:moveTo>
                  <a:lnTo>
                    <a:pt x="145" y="56"/>
                  </a:lnTo>
                  <a:lnTo>
                    <a:pt x="138" y="98"/>
                  </a:lnTo>
                  <a:lnTo>
                    <a:pt x="152" y="98"/>
                  </a:lnTo>
                  <a:lnTo>
                    <a:pt x="146" y="56"/>
                  </a:lnTo>
                  <a:close/>
                  <a:moveTo>
                    <a:pt x="306" y="56"/>
                  </a:moveTo>
                  <a:lnTo>
                    <a:pt x="305" y="56"/>
                  </a:lnTo>
                  <a:lnTo>
                    <a:pt x="299" y="98"/>
                  </a:lnTo>
                  <a:lnTo>
                    <a:pt x="313" y="98"/>
                  </a:lnTo>
                  <a:lnTo>
                    <a:pt x="306" y="56"/>
                  </a:lnTo>
                  <a:close/>
                  <a:moveTo>
                    <a:pt x="661" y="44"/>
                  </a:moveTo>
                  <a:lnTo>
                    <a:pt x="648" y="44"/>
                  </a:lnTo>
                  <a:lnTo>
                    <a:pt x="648" y="94"/>
                  </a:lnTo>
                  <a:lnTo>
                    <a:pt x="661" y="44"/>
                  </a:lnTo>
                  <a:close/>
                  <a:moveTo>
                    <a:pt x="467" y="44"/>
                  </a:moveTo>
                  <a:lnTo>
                    <a:pt x="457" y="44"/>
                  </a:lnTo>
                  <a:lnTo>
                    <a:pt x="457" y="82"/>
                  </a:lnTo>
                  <a:lnTo>
                    <a:pt x="467" y="82"/>
                  </a:lnTo>
                  <a:lnTo>
                    <a:pt x="467" y="44"/>
                  </a:lnTo>
                  <a:close/>
                  <a:moveTo>
                    <a:pt x="71" y="54"/>
                  </a:moveTo>
                  <a:lnTo>
                    <a:pt x="59" y="54"/>
                  </a:lnTo>
                  <a:lnTo>
                    <a:pt x="59" y="72"/>
                  </a:lnTo>
                  <a:lnTo>
                    <a:pt x="71" y="72"/>
                  </a:lnTo>
                  <a:lnTo>
                    <a:pt x="71" y="54"/>
                  </a:lnTo>
                  <a:close/>
                  <a:moveTo>
                    <a:pt x="433" y="44"/>
                  </a:moveTo>
                  <a:lnTo>
                    <a:pt x="402" y="44"/>
                  </a:lnTo>
                  <a:lnTo>
                    <a:pt x="408" y="46"/>
                  </a:lnTo>
                  <a:lnTo>
                    <a:pt x="414" y="50"/>
                  </a:lnTo>
                  <a:lnTo>
                    <a:pt x="416" y="52"/>
                  </a:lnTo>
                  <a:lnTo>
                    <a:pt x="416" y="72"/>
                  </a:lnTo>
                  <a:lnTo>
                    <a:pt x="433" y="72"/>
                  </a:lnTo>
                  <a:lnTo>
                    <a:pt x="433" y="44"/>
                  </a:lnTo>
                  <a:close/>
                  <a:moveTo>
                    <a:pt x="68" y="52"/>
                  </a:moveTo>
                  <a:lnTo>
                    <a:pt x="64" y="52"/>
                  </a:lnTo>
                  <a:lnTo>
                    <a:pt x="63" y="54"/>
                  </a:lnTo>
                  <a:lnTo>
                    <a:pt x="70" y="54"/>
                  </a:lnTo>
                  <a:lnTo>
                    <a:pt x="68" y="52"/>
                  </a:lnTo>
                  <a:close/>
                  <a:moveTo>
                    <a:pt x="387" y="52"/>
                  </a:moveTo>
                  <a:lnTo>
                    <a:pt x="385" y="52"/>
                  </a:lnTo>
                  <a:lnTo>
                    <a:pt x="384" y="54"/>
                  </a:lnTo>
                  <a:lnTo>
                    <a:pt x="389" y="54"/>
                  </a:lnTo>
                  <a:lnTo>
                    <a:pt x="387" y="52"/>
                  </a:lnTo>
                  <a:close/>
                  <a:moveTo>
                    <a:pt x="708" y="30"/>
                  </a:moveTo>
                  <a:lnTo>
                    <a:pt x="679" y="30"/>
                  </a:lnTo>
                  <a:lnTo>
                    <a:pt x="679" y="36"/>
                  </a:lnTo>
                  <a:lnTo>
                    <a:pt x="677" y="38"/>
                  </a:lnTo>
                  <a:lnTo>
                    <a:pt x="671" y="40"/>
                  </a:lnTo>
                  <a:lnTo>
                    <a:pt x="708" y="40"/>
                  </a:lnTo>
                  <a:lnTo>
                    <a:pt x="708" y="30"/>
                  </a:lnTo>
                  <a:close/>
                  <a:moveTo>
                    <a:pt x="661" y="30"/>
                  </a:moveTo>
                  <a:lnTo>
                    <a:pt x="649" y="30"/>
                  </a:lnTo>
                  <a:lnTo>
                    <a:pt x="649" y="36"/>
                  </a:lnTo>
                  <a:lnTo>
                    <a:pt x="658" y="36"/>
                  </a:lnTo>
                  <a:lnTo>
                    <a:pt x="661" y="34"/>
                  </a:lnTo>
                  <a:lnTo>
                    <a:pt x="661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8" name="AutoShape 1962"/>
            <p:cNvSpPr>
              <a:spLocks/>
            </p:cNvSpPr>
            <p:nvPr/>
          </p:nvSpPr>
          <p:spPr bwMode="auto">
            <a:xfrm rot="10800000" flipV="1">
              <a:off x="5044" y="18294"/>
              <a:ext cx="860" cy="807"/>
            </a:xfrm>
            <a:custGeom>
              <a:avLst/>
              <a:gdLst>
                <a:gd name="T0" fmla="+- 0 27025 26743"/>
                <a:gd name="T1" fmla="*/ T0 w 636"/>
                <a:gd name="T2" fmla="+- 0 18155 18155"/>
                <a:gd name="T3" fmla="*/ 18155 h 408"/>
                <a:gd name="T4" fmla="+- 0 27025 26743"/>
                <a:gd name="T5" fmla="*/ T4 w 636"/>
                <a:gd name="T6" fmla="+- 0 18390 18155"/>
                <a:gd name="T7" fmla="*/ 18390 h 408"/>
                <a:gd name="T8" fmla="+- 0 26922 26743"/>
                <a:gd name="T9" fmla="*/ T8 w 636"/>
                <a:gd name="T10" fmla="+- 0 18511 18155"/>
                <a:gd name="T11" fmla="*/ 18511 h 408"/>
                <a:gd name="T12" fmla="+- 0 26771 26743"/>
                <a:gd name="T13" fmla="*/ T12 w 636"/>
                <a:gd name="T14" fmla="+- 0 18358 18155"/>
                <a:gd name="T15" fmla="*/ 18358 h 408"/>
                <a:gd name="T16" fmla="+- 0 26931 26743"/>
                <a:gd name="T17" fmla="*/ T16 w 636"/>
                <a:gd name="T18" fmla="+- 0 18205 18155"/>
                <a:gd name="T19" fmla="*/ 18205 h 408"/>
                <a:gd name="T20" fmla="+- 0 27025 26743"/>
                <a:gd name="T21" fmla="*/ T20 w 636"/>
                <a:gd name="T22" fmla="+- 0 18326 18155"/>
                <a:gd name="T23" fmla="*/ 18326 h 408"/>
                <a:gd name="T24" fmla="+- 0 26743 26743"/>
                <a:gd name="T25" fmla="*/ T24 w 636"/>
                <a:gd name="T26" fmla="+- 0 18155 18155"/>
                <a:gd name="T27" fmla="*/ 18155 h 408"/>
                <a:gd name="T28" fmla="+- 0 27052 26743"/>
                <a:gd name="T29" fmla="*/ T28 w 636"/>
                <a:gd name="T30" fmla="+- 0 18562 18155"/>
                <a:gd name="T31" fmla="*/ 18562 h 408"/>
                <a:gd name="T32" fmla="+- 0 27052 26743"/>
                <a:gd name="T33" fmla="*/ T32 w 636"/>
                <a:gd name="T34" fmla="+- 0 18205 18155"/>
                <a:gd name="T35" fmla="*/ 18205 h 408"/>
                <a:gd name="T36" fmla="+- 0 27209 26743"/>
                <a:gd name="T37" fmla="*/ T36 w 636"/>
                <a:gd name="T38" fmla="+- 0 18199 18155"/>
                <a:gd name="T39" fmla="*/ 18199 h 408"/>
                <a:gd name="T40" fmla="+- 0 27180 26743"/>
                <a:gd name="T41" fmla="*/ T40 w 636"/>
                <a:gd name="T42" fmla="+- 0 18189 18155"/>
                <a:gd name="T43" fmla="*/ 18189 h 408"/>
                <a:gd name="T44" fmla="+- 0 27172 26743"/>
                <a:gd name="T45" fmla="*/ T44 w 636"/>
                <a:gd name="T46" fmla="+- 0 18225 18155"/>
                <a:gd name="T47" fmla="*/ 18225 h 408"/>
                <a:gd name="T48" fmla="+- 0 27200 26743"/>
                <a:gd name="T49" fmla="*/ T48 w 636"/>
                <a:gd name="T50" fmla="+- 0 18235 18155"/>
                <a:gd name="T51" fmla="*/ 18235 h 408"/>
                <a:gd name="T52" fmla="+- 0 27209 26743"/>
                <a:gd name="T53" fmla="*/ T52 w 636"/>
                <a:gd name="T54" fmla="+- 0 18199 18155"/>
                <a:gd name="T55" fmla="*/ 18199 h 408"/>
                <a:gd name="T56" fmla="+- 0 27341 26743"/>
                <a:gd name="T57" fmla="*/ T56 w 636"/>
                <a:gd name="T58" fmla="+- 0 18155 18155"/>
                <a:gd name="T59" fmla="*/ 18155 h 408"/>
                <a:gd name="T60" fmla="+- 0 27209 26743"/>
                <a:gd name="T61" fmla="*/ T60 w 636"/>
                <a:gd name="T62" fmla="+- 0 18540 18155"/>
                <a:gd name="T63" fmla="*/ 18540 h 408"/>
                <a:gd name="T64" fmla="+- 0 27179 26743"/>
                <a:gd name="T65" fmla="*/ T64 w 636"/>
                <a:gd name="T66" fmla="+- 0 18505 18155"/>
                <a:gd name="T67" fmla="*/ 18505 h 408"/>
                <a:gd name="T68" fmla="+- 0 27153 26743"/>
                <a:gd name="T69" fmla="*/ T68 w 636"/>
                <a:gd name="T70" fmla="+- 0 18505 18155"/>
                <a:gd name="T71" fmla="*/ 18505 h 408"/>
                <a:gd name="T72" fmla="+- 0 27155 26743"/>
                <a:gd name="T73" fmla="*/ T72 w 636"/>
                <a:gd name="T74" fmla="+- 0 18508 18155"/>
                <a:gd name="T75" fmla="*/ 18508 h 408"/>
                <a:gd name="T76" fmla="+- 0 27146 26743"/>
                <a:gd name="T77" fmla="*/ T76 w 636"/>
                <a:gd name="T78" fmla="+- 0 18539 18155"/>
                <a:gd name="T79" fmla="*/ 18539 h 408"/>
                <a:gd name="T80" fmla="+- 0 27119 26743"/>
                <a:gd name="T81" fmla="*/ T80 w 636"/>
                <a:gd name="T82" fmla="+- 0 18325 18155"/>
                <a:gd name="T83" fmla="*/ 18325 h 408"/>
                <a:gd name="T84" fmla="+- 0 27167 26743"/>
                <a:gd name="T85" fmla="*/ T84 w 636"/>
                <a:gd name="T86" fmla="+- 0 18324 18155"/>
                <a:gd name="T87" fmla="*/ 18324 h 408"/>
                <a:gd name="T88" fmla="+- 0 27177 26743"/>
                <a:gd name="T89" fmla="*/ T88 w 636"/>
                <a:gd name="T90" fmla="+- 0 18302 18155"/>
                <a:gd name="T91" fmla="*/ 18302 h 408"/>
                <a:gd name="T92" fmla="+- 0 27187 26743"/>
                <a:gd name="T93" fmla="*/ T92 w 636"/>
                <a:gd name="T94" fmla="+- 0 18282 18155"/>
                <a:gd name="T95" fmla="*/ 18282 h 408"/>
                <a:gd name="T96" fmla="+- 0 27200 26743"/>
                <a:gd name="T97" fmla="*/ T96 w 636"/>
                <a:gd name="T98" fmla="+- 0 18360 18155"/>
                <a:gd name="T99" fmla="*/ 18360 h 408"/>
                <a:gd name="T100" fmla="+- 0 27152 26743"/>
                <a:gd name="T101" fmla="*/ T100 w 636"/>
                <a:gd name="T102" fmla="+- 0 18487 18155"/>
                <a:gd name="T103" fmla="*/ 18487 h 408"/>
                <a:gd name="T104" fmla="+- 0 27155 26743"/>
                <a:gd name="T105" fmla="*/ T104 w 636"/>
                <a:gd name="T106" fmla="+- 0 18488 18155"/>
                <a:gd name="T107" fmla="*/ 18488 h 408"/>
                <a:gd name="T108" fmla="+- 0 27180 26743"/>
                <a:gd name="T109" fmla="*/ T108 w 636"/>
                <a:gd name="T110" fmla="+- 0 18488 18155"/>
                <a:gd name="T111" fmla="*/ 18488 h 408"/>
                <a:gd name="T112" fmla="+- 0 27229 26743"/>
                <a:gd name="T113" fmla="*/ T112 w 636"/>
                <a:gd name="T114" fmla="+- 0 18366 18155"/>
                <a:gd name="T115" fmla="*/ 18366 h 408"/>
                <a:gd name="T116" fmla="+- 0 27319 26743"/>
                <a:gd name="T117" fmla="*/ T116 w 636"/>
                <a:gd name="T118" fmla="+- 0 18408 18155"/>
                <a:gd name="T119" fmla="*/ 18408 h 408"/>
                <a:gd name="T120" fmla="+- 0 27318 26743"/>
                <a:gd name="T121" fmla="*/ T120 w 636"/>
                <a:gd name="T122" fmla="+- 0 18394 18155"/>
                <a:gd name="T123" fmla="*/ 18394 h 408"/>
                <a:gd name="T124" fmla="+- 0 27310 26743"/>
                <a:gd name="T125" fmla="*/ T124 w 636"/>
                <a:gd name="T126" fmla="+- 0 18378 18155"/>
                <a:gd name="T127" fmla="*/ 18378 h 408"/>
                <a:gd name="T128" fmla="+- 0 27309 26743"/>
                <a:gd name="T129" fmla="*/ T128 w 636"/>
                <a:gd name="T130" fmla="+- 0 18378 18155"/>
                <a:gd name="T131" fmla="*/ 18378 h 408"/>
                <a:gd name="T132" fmla="+- 0 27260 26743"/>
                <a:gd name="T133" fmla="*/ T132 w 636"/>
                <a:gd name="T134" fmla="+- 0 18366 18155"/>
                <a:gd name="T135" fmla="*/ 18366 h 408"/>
                <a:gd name="T136" fmla="+- 0 27238 26743"/>
                <a:gd name="T137" fmla="*/ T136 w 636"/>
                <a:gd name="T138" fmla="+- 0 18275 18155"/>
                <a:gd name="T139" fmla="*/ 18275 h 408"/>
                <a:gd name="T140" fmla="+- 0 27250 26743"/>
                <a:gd name="T141" fmla="*/ T140 w 636"/>
                <a:gd name="T142" fmla="+- 0 18273 18155"/>
                <a:gd name="T143" fmla="*/ 18273 h 408"/>
                <a:gd name="T144" fmla="+- 0 27282 26743"/>
                <a:gd name="T145" fmla="*/ T144 w 636"/>
                <a:gd name="T146" fmla="+- 0 18323 18155"/>
                <a:gd name="T147" fmla="*/ 18323 h 408"/>
                <a:gd name="T148" fmla="+- 0 27289 26743"/>
                <a:gd name="T149" fmla="*/ T148 w 636"/>
                <a:gd name="T150" fmla="+- 0 18318 18155"/>
                <a:gd name="T151" fmla="*/ 18318 h 408"/>
                <a:gd name="T152" fmla="+- 0 27295 26743"/>
                <a:gd name="T153" fmla="*/ T152 w 636"/>
                <a:gd name="T154" fmla="+- 0 18311 18155"/>
                <a:gd name="T155" fmla="*/ 18311 h 408"/>
                <a:gd name="T156" fmla="+- 0 27273 26743"/>
                <a:gd name="T157" fmla="*/ T156 w 636"/>
                <a:gd name="T158" fmla="+- 0 18273 18155"/>
                <a:gd name="T159" fmla="*/ 18273 h 408"/>
                <a:gd name="T160" fmla="+- 0 27255 26743"/>
                <a:gd name="T161" fmla="*/ T160 w 636"/>
                <a:gd name="T162" fmla="+- 0 18246 18155"/>
                <a:gd name="T163" fmla="*/ 18246 h 408"/>
                <a:gd name="T164" fmla="+- 0 27175 26743"/>
                <a:gd name="T165" fmla="*/ T164 w 636"/>
                <a:gd name="T166" fmla="+- 0 18246 18155"/>
                <a:gd name="T167" fmla="*/ 18246 h 408"/>
                <a:gd name="T168" fmla="+- 0 27154 26743"/>
                <a:gd name="T169" fmla="*/ T168 w 636"/>
                <a:gd name="T170" fmla="+- 0 18302 18155"/>
                <a:gd name="T171" fmla="*/ 18302 h 408"/>
                <a:gd name="T172" fmla="+- 0 27119 26743"/>
                <a:gd name="T173" fmla="*/ T172 w 636"/>
                <a:gd name="T174" fmla="+- 0 18178 18155"/>
                <a:gd name="T175" fmla="*/ 18178 h 408"/>
                <a:gd name="T176" fmla="+- 0 27323 26743"/>
                <a:gd name="T177" fmla="*/ T176 w 636"/>
                <a:gd name="T178" fmla="+- 0 18367 18155"/>
                <a:gd name="T179" fmla="*/ 18367 h 408"/>
                <a:gd name="T180" fmla="+- 0 27332 26743"/>
                <a:gd name="T181" fmla="*/ T180 w 636"/>
                <a:gd name="T182" fmla="+- 0 18389 18155"/>
                <a:gd name="T183" fmla="*/ 18389 h 408"/>
                <a:gd name="T184" fmla="+- 0 27340 26743"/>
                <a:gd name="T185" fmla="*/ T184 w 636"/>
                <a:gd name="T186" fmla="+- 0 18423 18155"/>
                <a:gd name="T187" fmla="*/ 18423 h 408"/>
                <a:gd name="T188" fmla="+- 0 27311 26743"/>
                <a:gd name="T189" fmla="*/ T188 w 636"/>
                <a:gd name="T190" fmla="+- 0 18489 18155"/>
                <a:gd name="T191" fmla="*/ 18489 h 408"/>
                <a:gd name="T192" fmla="+- 0 27341 26743"/>
                <a:gd name="T193" fmla="*/ T192 w 636"/>
                <a:gd name="T194" fmla="+- 0 18155 18155"/>
                <a:gd name="T195" fmla="*/ 18155 h 408"/>
                <a:gd name="T196" fmla="+- 0 27070 26743"/>
                <a:gd name="T197" fmla="*/ T196 w 636"/>
                <a:gd name="T198" fmla="+- 0 18562 18155"/>
                <a:gd name="T199" fmla="*/ 18562 h 408"/>
                <a:gd name="T200" fmla="+- 0 27378 26743"/>
                <a:gd name="T201" fmla="*/ T200 w 636"/>
                <a:gd name="T202" fmla="+- 0 18540 18155"/>
                <a:gd name="T203" fmla="*/ 18540 h 408"/>
                <a:gd name="T204" fmla="+- 0 27378 26743"/>
                <a:gd name="T205" fmla="*/ T204 w 636"/>
                <a:gd name="T206" fmla="+- 0 18155 18155"/>
                <a:gd name="T207" fmla="*/ 18155 h 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</a:cxnLst>
              <a:rect l="0" t="0" r="r" b="b"/>
              <a:pathLst>
                <a:path w="636" h="408">
                  <a:moveTo>
                    <a:pt x="309" y="0"/>
                  </a:moveTo>
                  <a:lnTo>
                    <a:pt x="282" y="0"/>
                  </a:lnTo>
                  <a:lnTo>
                    <a:pt x="282" y="171"/>
                  </a:lnTo>
                  <a:lnTo>
                    <a:pt x="282" y="235"/>
                  </a:lnTo>
                  <a:lnTo>
                    <a:pt x="119" y="235"/>
                  </a:lnTo>
                  <a:lnTo>
                    <a:pt x="179" y="356"/>
                  </a:lnTo>
                  <a:lnTo>
                    <a:pt x="116" y="356"/>
                  </a:lnTo>
                  <a:lnTo>
                    <a:pt x="28" y="203"/>
                  </a:lnTo>
                  <a:lnTo>
                    <a:pt x="116" y="50"/>
                  </a:lnTo>
                  <a:lnTo>
                    <a:pt x="188" y="50"/>
                  </a:lnTo>
                  <a:lnTo>
                    <a:pt x="115" y="171"/>
                  </a:lnTo>
                  <a:lnTo>
                    <a:pt x="282" y="171"/>
                  </a:lnTo>
                  <a:lnTo>
                    <a:pt x="282" y="0"/>
                  </a:lnTo>
                  <a:lnTo>
                    <a:pt x="0" y="0"/>
                  </a:lnTo>
                  <a:lnTo>
                    <a:pt x="0" y="407"/>
                  </a:lnTo>
                  <a:lnTo>
                    <a:pt x="309" y="407"/>
                  </a:lnTo>
                  <a:lnTo>
                    <a:pt x="309" y="356"/>
                  </a:lnTo>
                  <a:lnTo>
                    <a:pt x="309" y="50"/>
                  </a:lnTo>
                  <a:lnTo>
                    <a:pt x="309" y="0"/>
                  </a:lnTo>
                  <a:moveTo>
                    <a:pt x="466" y="44"/>
                  </a:moveTo>
                  <a:lnTo>
                    <a:pt x="457" y="34"/>
                  </a:lnTo>
                  <a:lnTo>
                    <a:pt x="437" y="34"/>
                  </a:lnTo>
                  <a:lnTo>
                    <a:pt x="429" y="44"/>
                  </a:lnTo>
                  <a:lnTo>
                    <a:pt x="429" y="70"/>
                  </a:lnTo>
                  <a:lnTo>
                    <a:pt x="437" y="80"/>
                  </a:lnTo>
                  <a:lnTo>
                    <a:pt x="457" y="80"/>
                  </a:lnTo>
                  <a:lnTo>
                    <a:pt x="466" y="70"/>
                  </a:lnTo>
                  <a:lnTo>
                    <a:pt x="466" y="44"/>
                  </a:lnTo>
                  <a:moveTo>
                    <a:pt x="635" y="0"/>
                  </a:moveTo>
                  <a:lnTo>
                    <a:pt x="598" y="0"/>
                  </a:lnTo>
                  <a:lnTo>
                    <a:pt x="598" y="385"/>
                  </a:lnTo>
                  <a:lnTo>
                    <a:pt x="466" y="385"/>
                  </a:lnTo>
                  <a:lnTo>
                    <a:pt x="465" y="384"/>
                  </a:lnTo>
                  <a:lnTo>
                    <a:pt x="436" y="350"/>
                  </a:lnTo>
                  <a:lnTo>
                    <a:pt x="411" y="350"/>
                  </a:lnTo>
                  <a:lnTo>
                    <a:pt x="410" y="350"/>
                  </a:lnTo>
                  <a:lnTo>
                    <a:pt x="411" y="352"/>
                  </a:lnTo>
                  <a:lnTo>
                    <a:pt x="412" y="353"/>
                  </a:lnTo>
                  <a:lnTo>
                    <a:pt x="435" y="384"/>
                  </a:lnTo>
                  <a:lnTo>
                    <a:pt x="403" y="384"/>
                  </a:lnTo>
                  <a:lnTo>
                    <a:pt x="376" y="343"/>
                  </a:lnTo>
                  <a:lnTo>
                    <a:pt x="376" y="170"/>
                  </a:lnTo>
                  <a:lnTo>
                    <a:pt x="423" y="170"/>
                  </a:lnTo>
                  <a:lnTo>
                    <a:pt x="424" y="169"/>
                  </a:lnTo>
                  <a:lnTo>
                    <a:pt x="430" y="158"/>
                  </a:lnTo>
                  <a:lnTo>
                    <a:pt x="434" y="147"/>
                  </a:lnTo>
                  <a:lnTo>
                    <a:pt x="439" y="138"/>
                  </a:lnTo>
                  <a:lnTo>
                    <a:pt x="444" y="127"/>
                  </a:lnTo>
                  <a:lnTo>
                    <a:pt x="457" y="205"/>
                  </a:lnTo>
                  <a:lnTo>
                    <a:pt x="411" y="326"/>
                  </a:lnTo>
                  <a:lnTo>
                    <a:pt x="409" y="332"/>
                  </a:lnTo>
                  <a:lnTo>
                    <a:pt x="411" y="333"/>
                  </a:lnTo>
                  <a:lnTo>
                    <a:pt x="412" y="333"/>
                  </a:lnTo>
                  <a:lnTo>
                    <a:pt x="437" y="333"/>
                  </a:lnTo>
                  <a:lnTo>
                    <a:pt x="437" y="332"/>
                  </a:lnTo>
                  <a:lnTo>
                    <a:pt x="486" y="211"/>
                  </a:lnTo>
                  <a:lnTo>
                    <a:pt x="508" y="253"/>
                  </a:lnTo>
                  <a:lnTo>
                    <a:pt x="576" y="253"/>
                  </a:lnTo>
                  <a:lnTo>
                    <a:pt x="578" y="253"/>
                  </a:lnTo>
                  <a:lnTo>
                    <a:pt x="575" y="239"/>
                  </a:lnTo>
                  <a:lnTo>
                    <a:pt x="571" y="229"/>
                  </a:lnTo>
                  <a:lnTo>
                    <a:pt x="567" y="223"/>
                  </a:lnTo>
                  <a:lnTo>
                    <a:pt x="566" y="223"/>
                  </a:lnTo>
                  <a:lnTo>
                    <a:pt x="520" y="223"/>
                  </a:lnTo>
                  <a:lnTo>
                    <a:pt x="517" y="211"/>
                  </a:lnTo>
                  <a:lnTo>
                    <a:pt x="497" y="127"/>
                  </a:lnTo>
                  <a:lnTo>
                    <a:pt x="495" y="120"/>
                  </a:lnTo>
                  <a:lnTo>
                    <a:pt x="496" y="119"/>
                  </a:lnTo>
                  <a:lnTo>
                    <a:pt x="507" y="118"/>
                  </a:lnTo>
                  <a:lnTo>
                    <a:pt x="538" y="165"/>
                  </a:lnTo>
                  <a:lnTo>
                    <a:pt x="539" y="168"/>
                  </a:lnTo>
                  <a:lnTo>
                    <a:pt x="541" y="167"/>
                  </a:lnTo>
                  <a:lnTo>
                    <a:pt x="546" y="163"/>
                  </a:lnTo>
                  <a:lnTo>
                    <a:pt x="547" y="161"/>
                  </a:lnTo>
                  <a:lnTo>
                    <a:pt x="552" y="156"/>
                  </a:lnTo>
                  <a:lnTo>
                    <a:pt x="552" y="154"/>
                  </a:lnTo>
                  <a:lnTo>
                    <a:pt x="530" y="118"/>
                  </a:lnTo>
                  <a:lnTo>
                    <a:pt x="514" y="93"/>
                  </a:lnTo>
                  <a:lnTo>
                    <a:pt x="512" y="91"/>
                  </a:lnTo>
                  <a:lnTo>
                    <a:pt x="432" y="91"/>
                  </a:lnTo>
                  <a:lnTo>
                    <a:pt x="431" y="91"/>
                  </a:lnTo>
                  <a:lnTo>
                    <a:pt x="411" y="147"/>
                  </a:lnTo>
                  <a:lnTo>
                    <a:pt x="376" y="147"/>
                  </a:lnTo>
                  <a:lnTo>
                    <a:pt x="376" y="23"/>
                  </a:lnTo>
                  <a:lnTo>
                    <a:pt x="580" y="23"/>
                  </a:lnTo>
                  <a:lnTo>
                    <a:pt x="580" y="212"/>
                  </a:lnTo>
                  <a:lnTo>
                    <a:pt x="585" y="222"/>
                  </a:lnTo>
                  <a:lnTo>
                    <a:pt x="589" y="234"/>
                  </a:lnTo>
                  <a:lnTo>
                    <a:pt x="594" y="250"/>
                  </a:lnTo>
                  <a:lnTo>
                    <a:pt x="597" y="268"/>
                  </a:lnTo>
                  <a:lnTo>
                    <a:pt x="568" y="268"/>
                  </a:lnTo>
                  <a:lnTo>
                    <a:pt x="568" y="334"/>
                  </a:lnTo>
                  <a:lnTo>
                    <a:pt x="598" y="385"/>
                  </a:lnTo>
                  <a:lnTo>
                    <a:pt x="598" y="0"/>
                  </a:lnTo>
                  <a:lnTo>
                    <a:pt x="327" y="0"/>
                  </a:lnTo>
                  <a:lnTo>
                    <a:pt x="327" y="407"/>
                  </a:lnTo>
                  <a:lnTo>
                    <a:pt x="635" y="407"/>
                  </a:lnTo>
                  <a:lnTo>
                    <a:pt x="635" y="385"/>
                  </a:lnTo>
                  <a:lnTo>
                    <a:pt x="635" y="23"/>
                  </a:lnTo>
                  <a:lnTo>
                    <a:pt x="635" y="0"/>
                  </a:lnTo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99" name="AutoShape 1961"/>
            <p:cNvSpPr>
              <a:spLocks/>
            </p:cNvSpPr>
            <p:nvPr/>
          </p:nvSpPr>
          <p:spPr bwMode="auto">
            <a:xfrm>
              <a:off x="5102" y="19322"/>
              <a:ext cx="598" cy="838"/>
            </a:xfrm>
            <a:custGeom>
              <a:avLst/>
              <a:gdLst>
                <a:gd name="T0" fmla="+- 0 27070 27070"/>
                <a:gd name="T1" fmla="*/ T0 w 309"/>
                <a:gd name="T2" fmla="+- 0 16477 16477"/>
                <a:gd name="T3" fmla="*/ 16477 h 408"/>
                <a:gd name="T4" fmla="+- 0 27378 27070"/>
                <a:gd name="T5" fmla="*/ T4 w 309"/>
                <a:gd name="T6" fmla="+- 0 16884 16477"/>
                <a:gd name="T7" fmla="*/ 16884 h 408"/>
                <a:gd name="T8" fmla="+- 0 27259 27070"/>
                <a:gd name="T9" fmla="*/ T8 w 309"/>
                <a:gd name="T10" fmla="+- 0 16863 16477"/>
                <a:gd name="T11" fmla="*/ 16863 h 408"/>
                <a:gd name="T12" fmla="+- 0 27182 27070"/>
                <a:gd name="T13" fmla="*/ T12 w 309"/>
                <a:gd name="T14" fmla="+- 0 16773 16477"/>
                <a:gd name="T15" fmla="*/ 16773 h 408"/>
                <a:gd name="T16" fmla="+- 0 27138 27070"/>
                <a:gd name="T17" fmla="*/ T16 w 309"/>
                <a:gd name="T18" fmla="+- 0 16646 16477"/>
                <a:gd name="T19" fmla="*/ 16646 h 408"/>
                <a:gd name="T20" fmla="+- 0 27134 27070"/>
                <a:gd name="T21" fmla="*/ T20 w 309"/>
                <a:gd name="T22" fmla="+- 0 16554 16477"/>
                <a:gd name="T23" fmla="*/ 16554 h 408"/>
                <a:gd name="T24" fmla="+- 0 27180 27070"/>
                <a:gd name="T25" fmla="*/ T24 w 309"/>
                <a:gd name="T26" fmla="+- 0 16500 16477"/>
                <a:gd name="T27" fmla="*/ 16500 h 408"/>
                <a:gd name="T28" fmla="+- 0 27189 27070"/>
                <a:gd name="T29" fmla="*/ T28 w 309"/>
                <a:gd name="T30" fmla="+- 0 16499 16477"/>
                <a:gd name="T31" fmla="*/ 16499 h 408"/>
                <a:gd name="T32" fmla="+- 0 27378 27070"/>
                <a:gd name="T33" fmla="*/ T32 w 309"/>
                <a:gd name="T34" fmla="+- 0 16498 16477"/>
                <a:gd name="T35" fmla="*/ 16498 h 408"/>
                <a:gd name="T36" fmla="+- 0 27261 27070"/>
                <a:gd name="T37" fmla="*/ T36 w 309"/>
                <a:gd name="T38" fmla="+- 0 16750 16477"/>
                <a:gd name="T39" fmla="*/ 16750 h 408"/>
                <a:gd name="T40" fmla="+- 0 27264 27070"/>
                <a:gd name="T41" fmla="*/ T40 w 309"/>
                <a:gd name="T42" fmla="+- 0 16769 16477"/>
                <a:gd name="T43" fmla="*/ 16769 h 408"/>
                <a:gd name="T44" fmla="+- 0 27290 27070"/>
                <a:gd name="T45" fmla="*/ T44 w 309"/>
                <a:gd name="T46" fmla="+- 0 16815 16477"/>
                <a:gd name="T47" fmla="*/ 16815 h 408"/>
                <a:gd name="T48" fmla="+- 0 27259 27070"/>
                <a:gd name="T49" fmla="*/ T48 w 309"/>
                <a:gd name="T50" fmla="+- 0 16863 16477"/>
                <a:gd name="T51" fmla="*/ 16863 h 408"/>
                <a:gd name="T52" fmla="+- 0 27378 27070"/>
                <a:gd name="T53" fmla="*/ T52 w 309"/>
                <a:gd name="T54" fmla="+- 0 16832 16477"/>
                <a:gd name="T55" fmla="*/ 16832 h 408"/>
                <a:gd name="T56" fmla="+- 0 27297 27070"/>
                <a:gd name="T57" fmla="*/ T56 w 309"/>
                <a:gd name="T58" fmla="+- 0 16806 16477"/>
                <a:gd name="T59" fmla="*/ 16806 h 408"/>
                <a:gd name="T60" fmla="+- 0 27272 27070"/>
                <a:gd name="T61" fmla="*/ T60 w 309"/>
                <a:gd name="T62" fmla="+- 0 16762 16477"/>
                <a:gd name="T63" fmla="*/ 16762 h 408"/>
                <a:gd name="T64" fmla="+- 0 27378 27070"/>
                <a:gd name="T65" fmla="*/ T64 w 309"/>
                <a:gd name="T66" fmla="+- 0 16733 16477"/>
                <a:gd name="T67" fmla="*/ 16733 h 408"/>
                <a:gd name="T68" fmla="+- 0 27290 27070"/>
                <a:gd name="T69" fmla="*/ T68 w 309"/>
                <a:gd name="T70" fmla="+- 0 16748 16477"/>
                <a:gd name="T71" fmla="*/ 16748 h 408"/>
                <a:gd name="T72" fmla="+- 0 27313 27070"/>
                <a:gd name="T73" fmla="*/ T72 w 309"/>
                <a:gd name="T74" fmla="+- 0 16788 16477"/>
                <a:gd name="T75" fmla="*/ 16788 h 408"/>
                <a:gd name="T76" fmla="+- 0 27313 27070"/>
                <a:gd name="T77" fmla="*/ T76 w 309"/>
                <a:gd name="T78" fmla="+- 0 16821 16477"/>
                <a:gd name="T79" fmla="*/ 16821 h 408"/>
                <a:gd name="T80" fmla="+- 0 27307 27070"/>
                <a:gd name="T81" fmla="*/ T80 w 309"/>
                <a:gd name="T82" fmla="+- 0 16832 16477"/>
                <a:gd name="T83" fmla="*/ 16832 h 408"/>
                <a:gd name="T84" fmla="+- 0 27378 27070"/>
                <a:gd name="T85" fmla="*/ T84 w 309"/>
                <a:gd name="T86" fmla="+- 0 16733 16477"/>
                <a:gd name="T87" fmla="*/ 16733 h 408"/>
                <a:gd name="T88" fmla="+- 0 27180 27070"/>
                <a:gd name="T89" fmla="*/ T88 w 309"/>
                <a:gd name="T90" fmla="+- 0 16500 16477"/>
                <a:gd name="T91" fmla="*/ 16500 h 408"/>
                <a:gd name="T92" fmla="+- 0 27189 27070"/>
                <a:gd name="T93" fmla="*/ T92 w 309"/>
                <a:gd name="T94" fmla="+- 0 16554 16477"/>
                <a:gd name="T95" fmla="*/ 16554 h 408"/>
                <a:gd name="T96" fmla="+- 0 27192 27070"/>
                <a:gd name="T97" fmla="*/ T96 w 309"/>
                <a:gd name="T98" fmla="+- 0 16609 16477"/>
                <a:gd name="T99" fmla="*/ 16609 h 408"/>
                <a:gd name="T100" fmla="+- 0 27183 27070"/>
                <a:gd name="T101" fmla="*/ T100 w 309"/>
                <a:gd name="T102" fmla="+- 0 16654 16477"/>
                <a:gd name="T103" fmla="*/ 16654 h 408"/>
                <a:gd name="T104" fmla="+- 0 27207 27070"/>
                <a:gd name="T105" fmla="*/ T104 w 309"/>
                <a:gd name="T106" fmla="+- 0 16732 16477"/>
                <a:gd name="T107" fmla="*/ 16732 h 408"/>
                <a:gd name="T108" fmla="+- 0 27248 27070"/>
                <a:gd name="T109" fmla="*/ T108 w 309"/>
                <a:gd name="T110" fmla="+- 0 16750 16477"/>
                <a:gd name="T111" fmla="*/ 16750 h 408"/>
                <a:gd name="T112" fmla="+- 0 27256 27070"/>
                <a:gd name="T113" fmla="*/ T112 w 309"/>
                <a:gd name="T114" fmla="+- 0 16744 16477"/>
                <a:gd name="T115" fmla="*/ 16744 h 408"/>
                <a:gd name="T116" fmla="+- 0 27378 27070"/>
                <a:gd name="T117" fmla="*/ T116 w 309"/>
                <a:gd name="T118" fmla="+- 0 16733 16477"/>
                <a:gd name="T119" fmla="*/ 16733 h 408"/>
                <a:gd name="T120" fmla="+- 0 27201 27070"/>
                <a:gd name="T121" fmla="*/ T120 w 309"/>
                <a:gd name="T122" fmla="+- 0 16607 16477"/>
                <a:gd name="T123" fmla="*/ 16607 h 408"/>
                <a:gd name="T124" fmla="+- 0 27199 27070"/>
                <a:gd name="T125" fmla="*/ T124 w 309"/>
                <a:gd name="T126" fmla="+- 0 16552 16477"/>
                <a:gd name="T127" fmla="*/ 16552 h 408"/>
                <a:gd name="T128" fmla="+- 0 27189 27070"/>
                <a:gd name="T129" fmla="*/ T128 w 309"/>
                <a:gd name="T130" fmla="+- 0 16500 16477"/>
                <a:gd name="T131" fmla="*/ 16500 h 408"/>
                <a:gd name="T132" fmla="+- 0 27210 27070"/>
                <a:gd name="T133" fmla="*/ T132 w 309"/>
                <a:gd name="T134" fmla="+- 0 16498 16477"/>
                <a:gd name="T135" fmla="*/ 16498 h 408"/>
                <a:gd name="T136" fmla="+- 0 27222 27070"/>
                <a:gd name="T137" fmla="*/ T136 w 309"/>
                <a:gd name="T138" fmla="+- 0 16550 16477"/>
                <a:gd name="T139" fmla="*/ 16550 h 408"/>
                <a:gd name="T140" fmla="+- 0 27219 27070"/>
                <a:gd name="T141" fmla="*/ T140 w 309"/>
                <a:gd name="T142" fmla="+- 0 16603 16477"/>
                <a:gd name="T143" fmla="*/ 16603 h 408"/>
                <a:gd name="T144" fmla="+- 0 27378 27070"/>
                <a:gd name="T145" fmla="*/ T144 w 309"/>
                <a:gd name="T146" fmla="+- 0 16607 16477"/>
                <a:gd name="T147" fmla="*/ 16607 h 4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</a:cxnLst>
              <a:rect l="0" t="0" r="r" b="b"/>
              <a:pathLst>
                <a:path w="309" h="408">
                  <a:moveTo>
                    <a:pt x="308" y="0"/>
                  </a:moveTo>
                  <a:lnTo>
                    <a:pt x="0" y="0"/>
                  </a:lnTo>
                  <a:lnTo>
                    <a:pt x="0" y="407"/>
                  </a:lnTo>
                  <a:lnTo>
                    <a:pt x="308" y="407"/>
                  </a:lnTo>
                  <a:lnTo>
                    <a:pt x="308" y="386"/>
                  </a:lnTo>
                  <a:lnTo>
                    <a:pt x="189" y="386"/>
                  </a:lnTo>
                  <a:lnTo>
                    <a:pt x="148" y="356"/>
                  </a:lnTo>
                  <a:lnTo>
                    <a:pt x="112" y="296"/>
                  </a:lnTo>
                  <a:lnTo>
                    <a:pt x="84" y="227"/>
                  </a:lnTo>
                  <a:lnTo>
                    <a:pt x="68" y="169"/>
                  </a:lnTo>
                  <a:lnTo>
                    <a:pt x="62" y="119"/>
                  </a:lnTo>
                  <a:lnTo>
                    <a:pt x="64" y="77"/>
                  </a:lnTo>
                  <a:lnTo>
                    <a:pt x="78" y="45"/>
                  </a:lnTo>
                  <a:lnTo>
                    <a:pt x="110" y="23"/>
                  </a:lnTo>
                  <a:lnTo>
                    <a:pt x="119" y="23"/>
                  </a:lnTo>
                  <a:lnTo>
                    <a:pt x="119" y="22"/>
                  </a:lnTo>
                  <a:lnTo>
                    <a:pt x="140" y="21"/>
                  </a:lnTo>
                  <a:lnTo>
                    <a:pt x="308" y="21"/>
                  </a:lnTo>
                  <a:lnTo>
                    <a:pt x="308" y="0"/>
                  </a:lnTo>
                  <a:close/>
                  <a:moveTo>
                    <a:pt x="191" y="273"/>
                  </a:moveTo>
                  <a:lnTo>
                    <a:pt x="178" y="273"/>
                  </a:lnTo>
                  <a:lnTo>
                    <a:pt x="194" y="292"/>
                  </a:lnTo>
                  <a:lnTo>
                    <a:pt x="208" y="314"/>
                  </a:lnTo>
                  <a:lnTo>
                    <a:pt x="220" y="338"/>
                  </a:lnTo>
                  <a:lnTo>
                    <a:pt x="230" y="365"/>
                  </a:lnTo>
                  <a:lnTo>
                    <a:pt x="189" y="386"/>
                  </a:lnTo>
                  <a:lnTo>
                    <a:pt x="308" y="386"/>
                  </a:lnTo>
                  <a:lnTo>
                    <a:pt x="308" y="355"/>
                  </a:lnTo>
                  <a:lnTo>
                    <a:pt x="237" y="355"/>
                  </a:lnTo>
                  <a:lnTo>
                    <a:pt x="227" y="329"/>
                  </a:lnTo>
                  <a:lnTo>
                    <a:pt x="216" y="306"/>
                  </a:lnTo>
                  <a:lnTo>
                    <a:pt x="202" y="285"/>
                  </a:lnTo>
                  <a:lnTo>
                    <a:pt x="191" y="273"/>
                  </a:lnTo>
                  <a:close/>
                  <a:moveTo>
                    <a:pt x="308" y="256"/>
                  </a:moveTo>
                  <a:lnTo>
                    <a:pt x="199" y="256"/>
                  </a:lnTo>
                  <a:lnTo>
                    <a:pt x="220" y="271"/>
                  </a:lnTo>
                  <a:lnTo>
                    <a:pt x="234" y="289"/>
                  </a:lnTo>
                  <a:lnTo>
                    <a:pt x="243" y="311"/>
                  </a:lnTo>
                  <a:lnTo>
                    <a:pt x="246" y="337"/>
                  </a:lnTo>
                  <a:lnTo>
                    <a:pt x="243" y="344"/>
                  </a:lnTo>
                  <a:lnTo>
                    <a:pt x="240" y="350"/>
                  </a:lnTo>
                  <a:lnTo>
                    <a:pt x="237" y="355"/>
                  </a:lnTo>
                  <a:lnTo>
                    <a:pt x="308" y="355"/>
                  </a:lnTo>
                  <a:lnTo>
                    <a:pt x="308" y="256"/>
                  </a:lnTo>
                  <a:close/>
                  <a:moveTo>
                    <a:pt x="119" y="23"/>
                  </a:moveTo>
                  <a:lnTo>
                    <a:pt x="110" y="23"/>
                  </a:lnTo>
                  <a:lnTo>
                    <a:pt x="115" y="50"/>
                  </a:lnTo>
                  <a:lnTo>
                    <a:pt x="119" y="77"/>
                  </a:lnTo>
                  <a:lnTo>
                    <a:pt x="122" y="104"/>
                  </a:lnTo>
                  <a:lnTo>
                    <a:pt x="122" y="132"/>
                  </a:lnTo>
                  <a:lnTo>
                    <a:pt x="107" y="135"/>
                  </a:lnTo>
                  <a:lnTo>
                    <a:pt x="113" y="177"/>
                  </a:lnTo>
                  <a:lnTo>
                    <a:pt x="123" y="218"/>
                  </a:lnTo>
                  <a:lnTo>
                    <a:pt x="137" y="255"/>
                  </a:lnTo>
                  <a:lnTo>
                    <a:pt x="155" y="291"/>
                  </a:lnTo>
                  <a:lnTo>
                    <a:pt x="178" y="273"/>
                  </a:lnTo>
                  <a:lnTo>
                    <a:pt x="191" y="273"/>
                  </a:lnTo>
                  <a:lnTo>
                    <a:pt x="186" y="267"/>
                  </a:lnTo>
                  <a:lnTo>
                    <a:pt x="199" y="256"/>
                  </a:lnTo>
                  <a:lnTo>
                    <a:pt x="308" y="256"/>
                  </a:lnTo>
                  <a:lnTo>
                    <a:pt x="308" y="130"/>
                  </a:lnTo>
                  <a:lnTo>
                    <a:pt x="131" y="130"/>
                  </a:lnTo>
                  <a:lnTo>
                    <a:pt x="131" y="102"/>
                  </a:lnTo>
                  <a:lnTo>
                    <a:pt x="129" y="75"/>
                  </a:lnTo>
                  <a:lnTo>
                    <a:pt x="125" y="48"/>
                  </a:lnTo>
                  <a:lnTo>
                    <a:pt x="119" y="23"/>
                  </a:lnTo>
                  <a:close/>
                  <a:moveTo>
                    <a:pt x="308" y="21"/>
                  </a:moveTo>
                  <a:lnTo>
                    <a:pt x="140" y="21"/>
                  </a:lnTo>
                  <a:lnTo>
                    <a:pt x="148" y="47"/>
                  </a:lnTo>
                  <a:lnTo>
                    <a:pt x="152" y="73"/>
                  </a:lnTo>
                  <a:lnTo>
                    <a:pt x="153" y="99"/>
                  </a:lnTo>
                  <a:lnTo>
                    <a:pt x="149" y="126"/>
                  </a:lnTo>
                  <a:lnTo>
                    <a:pt x="131" y="130"/>
                  </a:lnTo>
                  <a:lnTo>
                    <a:pt x="308" y="130"/>
                  </a:lnTo>
                  <a:lnTo>
                    <a:pt x="308" y="21"/>
                  </a:lnTo>
                  <a:close/>
                </a:path>
              </a:pathLst>
            </a:custGeom>
            <a:solidFill>
              <a:srgbClr val="E31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25" name="AutoShape 1953"/>
            <p:cNvSpPr>
              <a:spLocks/>
            </p:cNvSpPr>
            <p:nvPr/>
          </p:nvSpPr>
          <p:spPr bwMode="auto">
            <a:xfrm>
              <a:off x="7599" y="5488"/>
              <a:ext cx="11375" cy="10302"/>
            </a:xfrm>
            <a:custGeom>
              <a:avLst/>
              <a:gdLst>
                <a:gd name="T0" fmla="+- 0 13728 7600"/>
                <a:gd name="T1" fmla="*/ T0 w 11375"/>
                <a:gd name="T2" fmla="+- 0 6823 5489"/>
                <a:gd name="T3" fmla="*/ 6823 h 10302"/>
                <a:gd name="T4" fmla="+- 0 17370 7600"/>
                <a:gd name="T5" fmla="*/ T4 w 11375"/>
                <a:gd name="T6" fmla="+- 0 6823 5489"/>
                <a:gd name="T7" fmla="*/ 6823 h 10302"/>
                <a:gd name="T8" fmla="+- 0 17370 7600"/>
                <a:gd name="T9" fmla="*/ T8 w 11375"/>
                <a:gd name="T10" fmla="+- 0 10727 5489"/>
                <a:gd name="T11" fmla="*/ 10727 h 10302"/>
                <a:gd name="T12" fmla="+- 0 13728 7600"/>
                <a:gd name="T13" fmla="*/ T12 w 11375"/>
                <a:gd name="T14" fmla="+- 0 10727 5489"/>
                <a:gd name="T15" fmla="*/ 10727 h 10302"/>
                <a:gd name="T16" fmla="+- 0 13728 7600"/>
                <a:gd name="T17" fmla="*/ T16 w 11375"/>
                <a:gd name="T18" fmla="+- 0 6823 5489"/>
                <a:gd name="T19" fmla="*/ 6823 h 10302"/>
                <a:gd name="T20" fmla="+- 0 6958 7600"/>
                <a:gd name="T21" fmla="*/ T20 w 11375"/>
                <a:gd name="T22" fmla="+- 0 10745 5489"/>
                <a:gd name="T23" fmla="*/ 10745 h 10302"/>
                <a:gd name="T24" fmla="+- 0 12783 7600"/>
                <a:gd name="T25" fmla="*/ T24 w 11375"/>
                <a:gd name="T26" fmla="+- 0 10745 5489"/>
                <a:gd name="T27" fmla="*/ 10745 h 10302"/>
                <a:gd name="T28" fmla="+- 0 12783 7600"/>
                <a:gd name="T29" fmla="*/ T28 w 11375"/>
                <a:gd name="T30" fmla="+- 0 16254 5489"/>
                <a:gd name="T31" fmla="*/ 16254 h 10302"/>
                <a:gd name="T32" fmla="+- 0 6958 7600"/>
                <a:gd name="T33" fmla="*/ T32 w 11375"/>
                <a:gd name="T34" fmla="+- 0 16254 5489"/>
                <a:gd name="T35" fmla="*/ 16254 h 10302"/>
                <a:gd name="T36" fmla="+- 0 6958 7600"/>
                <a:gd name="T37" fmla="*/ T36 w 11375"/>
                <a:gd name="T38" fmla="+- 0 10745 5489"/>
                <a:gd name="T39" fmla="*/ 10745 h 1030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1375" h="10302">
                  <a:moveTo>
                    <a:pt x="6128" y="1334"/>
                  </a:moveTo>
                  <a:lnTo>
                    <a:pt x="9770" y="1334"/>
                  </a:lnTo>
                  <a:lnTo>
                    <a:pt x="9770" y="5238"/>
                  </a:lnTo>
                  <a:lnTo>
                    <a:pt x="6128" y="5238"/>
                  </a:lnTo>
                  <a:lnTo>
                    <a:pt x="6128" y="1334"/>
                  </a:lnTo>
                  <a:close/>
                  <a:moveTo>
                    <a:pt x="-642" y="5256"/>
                  </a:moveTo>
                  <a:lnTo>
                    <a:pt x="5183" y="5256"/>
                  </a:lnTo>
                  <a:lnTo>
                    <a:pt x="5183" y="10765"/>
                  </a:lnTo>
                  <a:lnTo>
                    <a:pt x="-642" y="10765"/>
                  </a:lnTo>
                  <a:lnTo>
                    <a:pt x="-642" y="5256"/>
                  </a:lnTo>
                  <a:close/>
                </a:path>
              </a:pathLst>
            </a:custGeom>
            <a:noFill/>
            <a:ln w="16478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33" name="Rectangle 1952"/>
            <p:cNvSpPr>
              <a:spLocks noChangeArrowheads="1"/>
            </p:cNvSpPr>
            <p:nvPr/>
          </p:nvSpPr>
          <p:spPr bwMode="auto">
            <a:xfrm>
              <a:off x="12654" y="16093"/>
              <a:ext cx="260" cy="2296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5" name="Rectangle 1951"/>
            <p:cNvSpPr>
              <a:spLocks noChangeArrowheads="1"/>
            </p:cNvSpPr>
            <p:nvPr/>
          </p:nvSpPr>
          <p:spPr bwMode="auto">
            <a:xfrm>
              <a:off x="12787" y="17175"/>
              <a:ext cx="3146" cy="3418"/>
            </a:xfrm>
            <a:prstGeom prst="rect">
              <a:avLst/>
            </a:prstGeom>
            <a:noFill/>
            <a:ln w="164787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6" name="AutoShape 1950"/>
            <p:cNvSpPr>
              <a:spLocks/>
            </p:cNvSpPr>
            <p:nvPr/>
          </p:nvSpPr>
          <p:spPr bwMode="auto">
            <a:xfrm>
              <a:off x="17395" y="17218"/>
              <a:ext cx="1290" cy="579"/>
            </a:xfrm>
            <a:custGeom>
              <a:avLst/>
              <a:gdLst>
                <a:gd name="T0" fmla="+- 0 16760 17396"/>
                <a:gd name="T1" fmla="*/ T0 w 1290"/>
                <a:gd name="T2" fmla="+- 0 18092 17219"/>
                <a:gd name="T3" fmla="*/ 18092 h 579"/>
                <a:gd name="T4" fmla="+- 0 17106 17396"/>
                <a:gd name="T5" fmla="*/ T4 w 1290"/>
                <a:gd name="T6" fmla="+- 0 17562 17219"/>
                <a:gd name="T7" fmla="*/ 17562 h 579"/>
                <a:gd name="T8" fmla="+- 0 15926 17396"/>
                <a:gd name="T9" fmla="*/ T8 w 1290"/>
                <a:gd name="T10" fmla="+- 0 18075 17219"/>
                <a:gd name="T11" fmla="*/ 18075 h 579"/>
                <a:gd name="T12" fmla="+- 0 16789 17396"/>
                <a:gd name="T13" fmla="*/ T12 w 1290"/>
                <a:gd name="T14" fmla="+- 0 18075 17219"/>
                <a:gd name="T15" fmla="*/ 18075 h 5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90" h="579">
                  <a:moveTo>
                    <a:pt x="-636" y="873"/>
                  </a:moveTo>
                  <a:lnTo>
                    <a:pt x="-290" y="343"/>
                  </a:lnTo>
                  <a:moveTo>
                    <a:pt x="-1470" y="856"/>
                  </a:moveTo>
                  <a:lnTo>
                    <a:pt x="-607" y="856"/>
                  </a:lnTo>
                </a:path>
              </a:pathLst>
            </a:custGeom>
            <a:noFill/>
            <a:ln w="4943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7" name="Rectangle 1949"/>
            <p:cNvSpPr>
              <a:spLocks noChangeArrowheads="1"/>
            </p:cNvSpPr>
            <p:nvPr/>
          </p:nvSpPr>
          <p:spPr bwMode="auto">
            <a:xfrm>
              <a:off x="17016" y="14244"/>
              <a:ext cx="3146" cy="3418"/>
            </a:xfrm>
            <a:prstGeom prst="rect">
              <a:avLst/>
            </a:prstGeom>
            <a:noFill/>
            <a:ln w="164787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8" name="AutoShape 1948"/>
            <p:cNvSpPr>
              <a:spLocks/>
            </p:cNvSpPr>
            <p:nvPr/>
          </p:nvSpPr>
          <p:spPr bwMode="auto">
            <a:xfrm>
              <a:off x="12657" y="6785"/>
              <a:ext cx="3413" cy="9700"/>
            </a:xfrm>
            <a:custGeom>
              <a:avLst/>
              <a:gdLst>
                <a:gd name="T0" fmla="+- 0 12917 12658"/>
                <a:gd name="T1" fmla="*/ T0 w 3413"/>
                <a:gd name="T2" fmla="+- 0 8989 6785"/>
                <a:gd name="T3" fmla="*/ 8989 h 9700"/>
                <a:gd name="T4" fmla="+- 0 12658 12658"/>
                <a:gd name="T5" fmla="*/ T4 w 3413"/>
                <a:gd name="T6" fmla="+- 0 8989 6785"/>
                <a:gd name="T7" fmla="*/ 8989 h 9700"/>
                <a:gd name="T8" fmla="+- 0 12658 12658"/>
                <a:gd name="T9" fmla="*/ T8 w 3413"/>
                <a:gd name="T10" fmla="+- 0 10870 6785"/>
                <a:gd name="T11" fmla="*/ 10870 h 9700"/>
                <a:gd name="T12" fmla="+- 0 12917 12658"/>
                <a:gd name="T13" fmla="*/ T12 w 3413"/>
                <a:gd name="T14" fmla="+- 0 10870 6785"/>
                <a:gd name="T15" fmla="*/ 10870 h 9700"/>
                <a:gd name="T16" fmla="+- 0 12917 12658"/>
                <a:gd name="T17" fmla="*/ T16 w 3413"/>
                <a:gd name="T18" fmla="+- 0 8989 6785"/>
                <a:gd name="T19" fmla="*/ 8989 h 9700"/>
                <a:gd name="T20" fmla="+- 0 12917 12658"/>
                <a:gd name="T21" fmla="*/ T20 w 3413"/>
                <a:gd name="T22" fmla="+- 0 6785 6785"/>
                <a:gd name="T23" fmla="*/ 6785 h 9700"/>
                <a:gd name="T24" fmla="+- 0 12658 12658"/>
                <a:gd name="T25" fmla="*/ T24 w 3413"/>
                <a:gd name="T26" fmla="+- 0 6785 6785"/>
                <a:gd name="T27" fmla="*/ 6785 h 9700"/>
                <a:gd name="T28" fmla="+- 0 12658 12658"/>
                <a:gd name="T29" fmla="*/ T28 w 3413"/>
                <a:gd name="T30" fmla="+- 0 8680 6785"/>
                <a:gd name="T31" fmla="*/ 8680 h 9700"/>
                <a:gd name="T32" fmla="+- 0 12917 12658"/>
                <a:gd name="T33" fmla="*/ T32 w 3413"/>
                <a:gd name="T34" fmla="+- 0 8680 6785"/>
                <a:gd name="T35" fmla="*/ 8680 h 9700"/>
                <a:gd name="T36" fmla="+- 0 12917 12658"/>
                <a:gd name="T37" fmla="*/ T36 w 3413"/>
                <a:gd name="T38" fmla="+- 0 6785 6785"/>
                <a:gd name="T39" fmla="*/ 6785 h 9700"/>
                <a:gd name="T40" fmla="+- 0 16070 12658"/>
                <a:gd name="T41" fmla="*/ T40 w 3413"/>
                <a:gd name="T42" fmla="+- 0 15495 6785"/>
                <a:gd name="T43" fmla="*/ 15495 h 9700"/>
                <a:gd name="T44" fmla="+- 0 15810 12658"/>
                <a:gd name="T45" fmla="*/ T44 w 3413"/>
                <a:gd name="T46" fmla="+- 0 15495 6785"/>
                <a:gd name="T47" fmla="*/ 15495 h 9700"/>
                <a:gd name="T48" fmla="+- 0 15810 12658"/>
                <a:gd name="T49" fmla="*/ T48 w 3413"/>
                <a:gd name="T50" fmla="+- 0 16061 6785"/>
                <a:gd name="T51" fmla="*/ 16061 h 9700"/>
                <a:gd name="T52" fmla="+- 0 13854 12658"/>
                <a:gd name="T53" fmla="*/ T52 w 3413"/>
                <a:gd name="T54" fmla="+- 0 16061 6785"/>
                <a:gd name="T55" fmla="*/ 16061 h 9700"/>
                <a:gd name="T56" fmla="+- 0 13854 12658"/>
                <a:gd name="T57" fmla="*/ T56 w 3413"/>
                <a:gd name="T58" fmla="+- 0 6823 6785"/>
                <a:gd name="T59" fmla="*/ 6823 h 9700"/>
                <a:gd name="T60" fmla="+- 0 13594 12658"/>
                <a:gd name="T61" fmla="*/ T60 w 3413"/>
                <a:gd name="T62" fmla="+- 0 6823 6785"/>
                <a:gd name="T63" fmla="*/ 6823 h 9700"/>
                <a:gd name="T64" fmla="+- 0 13594 12658"/>
                <a:gd name="T65" fmla="*/ T64 w 3413"/>
                <a:gd name="T66" fmla="+- 0 16271 6785"/>
                <a:gd name="T67" fmla="*/ 16271 h 9700"/>
                <a:gd name="T68" fmla="+- 0 13624 12658"/>
                <a:gd name="T69" fmla="*/ T68 w 3413"/>
                <a:gd name="T70" fmla="+- 0 16271 6785"/>
                <a:gd name="T71" fmla="*/ 16271 h 9700"/>
                <a:gd name="T72" fmla="+- 0 13624 12658"/>
                <a:gd name="T73" fmla="*/ T72 w 3413"/>
                <a:gd name="T74" fmla="+- 0 16320 6785"/>
                <a:gd name="T75" fmla="*/ 16320 h 9700"/>
                <a:gd name="T76" fmla="+- 0 15810 12658"/>
                <a:gd name="T77" fmla="*/ T76 w 3413"/>
                <a:gd name="T78" fmla="+- 0 16320 6785"/>
                <a:gd name="T79" fmla="*/ 16320 h 9700"/>
                <a:gd name="T80" fmla="+- 0 15810 12658"/>
                <a:gd name="T81" fmla="*/ T80 w 3413"/>
                <a:gd name="T82" fmla="+- 0 16484 6785"/>
                <a:gd name="T83" fmla="*/ 16484 h 9700"/>
                <a:gd name="T84" fmla="+- 0 16070 12658"/>
                <a:gd name="T85" fmla="*/ T84 w 3413"/>
                <a:gd name="T86" fmla="+- 0 16484 6785"/>
                <a:gd name="T87" fmla="*/ 16484 h 9700"/>
                <a:gd name="T88" fmla="+- 0 16070 12658"/>
                <a:gd name="T89" fmla="*/ T88 w 3413"/>
                <a:gd name="T90" fmla="+- 0 15495 6785"/>
                <a:gd name="T91" fmla="*/ 15495 h 97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413" h="9700">
                  <a:moveTo>
                    <a:pt x="259" y="2204"/>
                  </a:moveTo>
                  <a:lnTo>
                    <a:pt x="0" y="2204"/>
                  </a:lnTo>
                  <a:lnTo>
                    <a:pt x="0" y="4085"/>
                  </a:lnTo>
                  <a:lnTo>
                    <a:pt x="259" y="4085"/>
                  </a:lnTo>
                  <a:lnTo>
                    <a:pt x="259" y="2204"/>
                  </a:lnTo>
                  <a:moveTo>
                    <a:pt x="259" y="0"/>
                  </a:moveTo>
                  <a:lnTo>
                    <a:pt x="0" y="0"/>
                  </a:lnTo>
                  <a:lnTo>
                    <a:pt x="0" y="1895"/>
                  </a:lnTo>
                  <a:lnTo>
                    <a:pt x="259" y="1895"/>
                  </a:lnTo>
                  <a:lnTo>
                    <a:pt x="259" y="0"/>
                  </a:lnTo>
                  <a:moveTo>
                    <a:pt x="3412" y="8710"/>
                  </a:moveTo>
                  <a:lnTo>
                    <a:pt x="3152" y="8710"/>
                  </a:lnTo>
                  <a:lnTo>
                    <a:pt x="3152" y="9276"/>
                  </a:lnTo>
                  <a:lnTo>
                    <a:pt x="1196" y="9276"/>
                  </a:lnTo>
                  <a:lnTo>
                    <a:pt x="1196" y="38"/>
                  </a:lnTo>
                  <a:lnTo>
                    <a:pt x="936" y="38"/>
                  </a:lnTo>
                  <a:lnTo>
                    <a:pt x="936" y="9486"/>
                  </a:lnTo>
                  <a:lnTo>
                    <a:pt x="966" y="9486"/>
                  </a:lnTo>
                  <a:lnTo>
                    <a:pt x="966" y="9535"/>
                  </a:lnTo>
                  <a:lnTo>
                    <a:pt x="3152" y="9535"/>
                  </a:lnTo>
                  <a:lnTo>
                    <a:pt x="3152" y="9699"/>
                  </a:lnTo>
                  <a:lnTo>
                    <a:pt x="3412" y="9699"/>
                  </a:lnTo>
                  <a:lnTo>
                    <a:pt x="3412" y="871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49" name="Rectangle 1947"/>
            <p:cNvSpPr>
              <a:spLocks noChangeArrowheads="1"/>
            </p:cNvSpPr>
            <p:nvPr/>
          </p:nvSpPr>
          <p:spPr bwMode="auto">
            <a:xfrm>
              <a:off x="11954" y="5747"/>
              <a:ext cx="2546" cy="1077"/>
            </a:xfrm>
            <a:prstGeom prst="rect">
              <a:avLst/>
            </a:prstGeom>
            <a:noFill/>
            <a:ln w="164787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0" name="Freeform 1946"/>
            <p:cNvSpPr>
              <a:spLocks/>
            </p:cNvSpPr>
            <p:nvPr/>
          </p:nvSpPr>
          <p:spPr bwMode="auto">
            <a:xfrm>
              <a:off x="14000" y="5615"/>
              <a:ext cx="886" cy="384"/>
            </a:xfrm>
            <a:custGeom>
              <a:avLst/>
              <a:gdLst>
                <a:gd name="T0" fmla="+- 0 14887 14001"/>
                <a:gd name="T1" fmla="*/ T0 w 886"/>
                <a:gd name="T2" fmla="+- 0 5744 5616"/>
                <a:gd name="T3" fmla="*/ 5744 h 384"/>
                <a:gd name="T4" fmla="+- 0 14796 14001"/>
                <a:gd name="T5" fmla="*/ T4 w 886"/>
                <a:gd name="T6" fmla="+- 0 5744 5616"/>
                <a:gd name="T7" fmla="*/ 5744 h 384"/>
                <a:gd name="T8" fmla="+- 0 14796 14001"/>
                <a:gd name="T9" fmla="*/ T8 w 886"/>
                <a:gd name="T10" fmla="+- 0 5616 5616"/>
                <a:gd name="T11" fmla="*/ 5616 h 384"/>
                <a:gd name="T12" fmla="+- 0 14001 14001"/>
                <a:gd name="T13" fmla="*/ T12 w 886"/>
                <a:gd name="T14" fmla="+- 0 5616 5616"/>
                <a:gd name="T15" fmla="*/ 5616 h 384"/>
                <a:gd name="T16" fmla="+- 0 14001 14001"/>
                <a:gd name="T17" fmla="*/ T16 w 886"/>
                <a:gd name="T18" fmla="+- 0 5871 5616"/>
                <a:gd name="T19" fmla="*/ 5871 h 384"/>
                <a:gd name="T20" fmla="+- 0 14092 14001"/>
                <a:gd name="T21" fmla="*/ T20 w 886"/>
                <a:gd name="T22" fmla="+- 0 5871 5616"/>
                <a:gd name="T23" fmla="*/ 5871 h 384"/>
                <a:gd name="T24" fmla="+- 0 14092 14001"/>
                <a:gd name="T25" fmla="*/ T24 w 886"/>
                <a:gd name="T26" fmla="+- 0 5999 5616"/>
                <a:gd name="T27" fmla="*/ 5999 h 384"/>
                <a:gd name="T28" fmla="+- 0 14887 14001"/>
                <a:gd name="T29" fmla="*/ T28 w 886"/>
                <a:gd name="T30" fmla="+- 0 5999 5616"/>
                <a:gd name="T31" fmla="*/ 5999 h 384"/>
                <a:gd name="T32" fmla="+- 0 14887 14001"/>
                <a:gd name="T33" fmla="*/ T32 w 886"/>
                <a:gd name="T34" fmla="+- 0 5744 5616"/>
                <a:gd name="T35" fmla="*/ 5744 h 3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886" h="384">
                  <a:moveTo>
                    <a:pt x="886" y="128"/>
                  </a:moveTo>
                  <a:lnTo>
                    <a:pt x="795" y="128"/>
                  </a:lnTo>
                  <a:lnTo>
                    <a:pt x="795" y="0"/>
                  </a:lnTo>
                  <a:lnTo>
                    <a:pt x="0" y="0"/>
                  </a:lnTo>
                  <a:lnTo>
                    <a:pt x="0" y="255"/>
                  </a:lnTo>
                  <a:lnTo>
                    <a:pt x="91" y="255"/>
                  </a:lnTo>
                  <a:lnTo>
                    <a:pt x="91" y="383"/>
                  </a:lnTo>
                  <a:lnTo>
                    <a:pt x="886" y="383"/>
                  </a:lnTo>
                  <a:lnTo>
                    <a:pt x="886" y="1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1" name="AutoShape 1945"/>
            <p:cNvSpPr>
              <a:spLocks/>
            </p:cNvSpPr>
            <p:nvPr/>
          </p:nvSpPr>
          <p:spPr bwMode="auto">
            <a:xfrm>
              <a:off x="11759" y="561"/>
              <a:ext cx="4130" cy="4123"/>
            </a:xfrm>
            <a:custGeom>
              <a:avLst/>
              <a:gdLst>
                <a:gd name="T0" fmla="+- 0 14546 11759"/>
                <a:gd name="T1" fmla="*/ T0 w 4130"/>
                <a:gd name="T2" fmla="+- 0 6086 561"/>
                <a:gd name="T3" fmla="*/ 6086 h 4123"/>
                <a:gd name="T4" fmla="+- 0 13838 11759"/>
                <a:gd name="T5" fmla="*/ T4 w 4130"/>
                <a:gd name="T6" fmla="+- 0 5651 561"/>
                <a:gd name="T7" fmla="*/ 5651 h 4123"/>
                <a:gd name="T8" fmla="+- 0 10766 11759"/>
                <a:gd name="T9" fmla="*/ T8 w 4130"/>
                <a:gd name="T10" fmla="+- 0 2312 561"/>
                <a:gd name="T11" fmla="*/ 2312 h 4123"/>
                <a:gd name="T12" fmla="+- 0 13911 11759"/>
                <a:gd name="T13" fmla="*/ T12 w 4130"/>
                <a:gd name="T14" fmla="+- 0 2312 561"/>
                <a:gd name="T15" fmla="*/ 2312 h 4123"/>
                <a:gd name="T16" fmla="+- 0 13911 11759"/>
                <a:gd name="T17" fmla="*/ T16 w 4130"/>
                <a:gd name="T18" fmla="+- 0 5730 561"/>
                <a:gd name="T19" fmla="*/ 5730 h 4123"/>
                <a:gd name="T20" fmla="+- 0 10766 11759"/>
                <a:gd name="T21" fmla="*/ T20 w 4130"/>
                <a:gd name="T22" fmla="+- 0 5730 561"/>
                <a:gd name="T23" fmla="*/ 5730 h 4123"/>
                <a:gd name="T24" fmla="+- 0 10766 11759"/>
                <a:gd name="T25" fmla="*/ T24 w 4130"/>
                <a:gd name="T26" fmla="+- 0 2312 561"/>
                <a:gd name="T27" fmla="*/ 2312 h 412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</a:cxnLst>
              <a:rect l="0" t="0" r="r" b="b"/>
              <a:pathLst>
                <a:path w="4130" h="4123">
                  <a:moveTo>
                    <a:pt x="2787" y="5525"/>
                  </a:moveTo>
                  <a:lnTo>
                    <a:pt x="2079" y="5090"/>
                  </a:lnTo>
                  <a:moveTo>
                    <a:pt x="-993" y="1751"/>
                  </a:moveTo>
                  <a:lnTo>
                    <a:pt x="2152" y="1751"/>
                  </a:lnTo>
                  <a:lnTo>
                    <a:pt x="2152" y="5169"/>
                  </a:lnTo>
                  <a:lnTo>
                    <a:pt x="-993" y="5169"/>
                  </a:lnTo>
                  <a:lnTo>
                    <a:pt x="-993" y="1751"/>
                  </a:lnTo>
                  <a:close/>
                </a:path>
              </a:pathLst>
            </a:custGeom>
            <a:noFill/>
            <a:ln w="16478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2" name="Line 1944"/>
            <p:cNvSpPr>
              <a:spLocks noChangeShapeType="1"/>
            </p:cNvSpPr>
            <p:nvPr/>
          </p:nvSpPr>
          <p:spPr bwMode="auto">
            <a:xfrm>
              <a:off x="16498" y="15741"/>
              <a:ext cx="0" cy="715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3" name="AutoShape 1943"/>
            <p:cNvSpPr>
              <a:spLocks/>
            </p:cNvSpPr>
            <p:nvPr/>
          </p:nvSpPr>
          <p:spPr bwMode="auto">
            <a:xfrm>
              <a:off x="17507" y="15228"/>
              <a:ext cx="992" cy="782"/>
            </a:xfrm>
            <a:custGeom>
              <a:avLst/>
              <a:gdLst>
                <a:gd name="T0" fmla="+- 0 16935 17507"/>
                <a:gd name="T1" fmla="*/ T0 w 992"/>
                <a:gd name="T2" fmla="+- 0 15741 15229"/>
                <a:gd name="T3" fmla="*/ 15741 h 782"/>
                <a:gd name="T4" fmla="+- 0 16031 17507"/>
                <a:gd name="T5" fmla="*/ T4 w 992"/>
                <a:gd name="T6" fmla="+- 0 15740 15229"/>
                <a:gd name="T7" fmla="*/ 15740 h 782"/>
                <a:gd name="T8" fmla="+- 0 16935 17507"/>
                <a:gd name="T9" fmla="*/ T8 w 992"/>
                <a:gd name="T10" fmla="+- 0 15843 15229"/>
                <a:gd name="T11" fmla="*/ 15843 h 782"/>
                <a:gd name="T12" fmla="+- 0 16031 17507"/>
                <a:gd name="T13" fmla="*/ T12 w 992"/>
                <a:gd name="T14" fmla="+- 0 15842 15229"/>
                <a:gd name="T15" fmla="*/ 15842 h 782"/>
                <a:gd name="T16" fmla="+- 0 16934 17507"/>
                <a:gd name="T17" fmla="*/ T16 w 992"/>
                <a:gd name="T18" fmla="+- 0 15946 15229"/>
                <a:gd name="T19" fmla="*/ 15946 h 782"/>
                <a:gd name="T20" fmla="+- 0 16030 17507"/>
                <a:gd name="T21" fmla="*/ T20 w 992"/>
                <a:gd name="T22" fmla="+- 0 15945 15229"/>
                <a:gd name="T23" fmla="*/ 15945 h 782"/>
                <a:gd name="T24" fmla="+- 0 16934 17507"/>
                <a:gd name="T25" fmla="*/ T24 w 992"/>
                <a:gd name="T26" fmla="+- 0 16048 15229"/>
                <a:gd name="T27" fmla="*/ 16048 h 782"/>
                <a:gd name="T28" fmla="+- 0 16030 17507"/>
                <a:gd name="T29" fmla="*/ T28 w 992"/>
                <a:gd name="T30" fmla="+- 0 16047 15229"/>
                <a:gd name="T31" fmla="*/ 16047 h 782"/>
                <a:gd name="T32" fmla="+- 0 16933 17507"/>
                <a:gd name="T33" fmla="*/ T32 w 992"/>
                <a:gd name="T34" fmla="+- 0 16150 15229"/>
                <a:gd name="T35" fmla="*/ 16150 h 782"/>
                <a:gd name="T36" fmla="+- 0 16029 17507"/>
                <a:gd name="T37" fmla="*/ T36 w 992"/>
                <a:gd name="T38" fmla="+- 0 16149 15229"/>
                <a:gd name="T39" fmla="*/ 16149 h 782"/>
                <a:gd name="T40" fmla="+- 0 16933 17507"/>
                <a:gd name="T41" fmla="*/ T40 w 992"/>
                <a:gd name="T42" fmla="+- 0 16252 15229"/>
                <a:gd name="T43" fmla="*/ 16252 h 782"/>
                <a:gd name="T44" fmla="+- 0 16029 17507"/>
                <a:gd name="T45" fmla="*/ T44 w 992"/>
                <a:gd name="T46" fmla="+- 0 16251 15229"/>
                <a:gd name="T47" fmla="*/ 16251 h 782"/>
                <a:gd name="T48" fmla="+- 0 16932 17507"/>
                <a:gd name="T49" fmla="*/ T48 w 992"/>
                <a:gd name="T50" fmla="+- 0 16354 15229"/>
                <a:gd name="T51" fmla="*/ 16354 h 782"/>
                <a:gd name="T52" fmla="+- 0 16028 17507"/>
                <a:gd name="T53" fmla="*/ T52 w 992"/>
                <a:gd name="T54" fmla="+- 0 16353 15229"/>
                <a:gd name="T55" fmla="*/ 16353 h 782"/>
                <a:gd name="T56" fmla="+- 0 16932 17507"/>
                <a:gd name="T57" fmla="*/ T56 w 992"/>
                <a:gd name="T58" fmla="+- 0 16456 15229"/>
                <a:gd name="T59" fmla="*/ 16456 h 782"/>
                <a:gd name="T60" fmla="+- 0 16028 17507"/>
                <a:gd name="T61" fmla="*/ T60 w 992"/>
                <a:gd name="T62" fmla="+- 0 16455 15229"/>
                <a:gd name="T63" fmla="*/ 16455 h 7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992" h="782">
                  <a:moveTo>
                    <a:pt x="-572" y="512"/>
                  </a:moveTo>
                  <a:lnTo>
                    <a:pt x="-1476" y="511"/>
                  </a:lnTo>
                  <a:moveTo>
                    <a:pt x="-572" y="614"/>
                  </a:moveTo>
                  <a:lnTo>
                    <a:pt x="-1476" y="613"/>
                  </a:lnTo>
                  <a:moveTo>
                    <a:pt x="-573" y="717"/>
                  </a:moveTo>
                  <a:lnTo>
                    <a:pt x="-1477" y="716"/>
                  </a:lnTo>
                  <a:moveTo>
                    <a:pt x="-573" y="819"/>
                  </a:moveTo>
                  <a:lnTo>
                    <a:pt x="-1477" y="818"/>
                  </a:lnTo>
                  <a:moveTo>
                    <a:pt x="-574" y="921"/>
                  </a:moveTo>
                  <a:lnTo>
                    <a:pt x="-1478" y="920"/>
                  </a:lnTo>
                  <a:moveTo>
                    <a:pt x="-574" y="1023"/>
                  </a:moveTo>
                  <a:lnTo>
                    <a:pt x="-1478" y="1022"/>
                  </a:lnTo>
                  <a:moveTo>
                    <a:pt x="-575" y="1125"/>
                  </a:moveTo>
                  <a:lnTo>
                    <a:pt x="-1479" y="1124"/>
                  </a:lnTo>
                  <a:moveTo>
                    <a:pt x="-575" y="1227"/>
                  </a:moveTo>
                  <a:lnTo>
                    <a:pt x="-1479" y="1226"/>
                  </a:lnTo>
                </a:path>
              </a:pathLst>
            </a:custGeom>
            <a:noFill/>
            <a:ln w="2307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4" name="AutoShape 1942"/>
            <p:cNvSpPr>
              <a:spLocks/>
            </p:cNvSpPr>
            <p:nvPr/>
          </p:nvSpPr>
          <p:spPr bwMode="auto">
            <a:xfrm>
              <a:off x="15812" y="15235"/>
              <a:ext cx="1121" cy="260"/>
            </a:xfrm>
            <a:custGeom>
              <a:avLst/>
              <a:gdLst>
                <a:gd name="T0" fmla="+- 0 16093 15813"/>
                <a:gd name="T1" fmla="*/ T0 w 1121"/>
                <a:gd name="T2" fmla="+- 0 15235 15235"/>
                <a:gd name="T3" fmla="*/ 15235 h 260"/>
                <a:gd name="T4" fmla="+- 0 15813 15813"/>
                <a:gd name="T5" fmla="*/ T4 w 1121"/>
                <a:gd name="T6" fmla="+- 0 15235 15235"/>
                <a:gd name="T7" fmla="*/ 15235 h 260"/>
                <a:gd name="T8" fmla="+- 0 15813 15813"/>
                <a:gd name="T9" fmla="*/ T8 w 1121"/>
                <a:gd name="T10" fmla="+- 0 15495 15235"/>
                <a:gd name="T11" fmla="*/ 15495 h 260"/>
                <a:gd name="T12" fmla="+- 0 16093 15813"/>
                <a:gd name="T13" fmla="*/ T12 w 1121"/>
                <a:gd name="T14" fmla="+- 0 15495 15235"/>
                <a:gd name="T15" fmla="*/ 15495 h 260"/>
                <a:gd name="T16" fmla="+- 0 16093 15813"/>
                <a:gd name="T17" fmla="*/ T16 w 1121"/>
                <a:gd name="T18" fmla="+- 0 15235 15235"/>
                <a:gd name="T19" fmla="*/ 15235 h 260"/>
                <a:gd name="T20" fmla="+- 0 16933 15813"/>
                <a:gd name="T21" fmla="*/ T20 w 1121"/>
                <a:gd name="T22" fmla="+- 0 15235 15235"/>
                <a:gd name="T23" fmla="*/ 15235 h 260"/>
                <a:gd name="T24" fmla="+- 0 16352 15813"/>
                <a:gd name="T25" fmla="*/ T24 w 1121"/>
                <a:gd name="T26" fmla="+- 0 15235 15235"/>
                <a:gd name="T27" fmla="*/ 15235 h 260"/>
                <a:gd name="T28" fmla="+- 0 16352 15813"/>
                <a:gd name="T29" fmla="*/ T28 w 1121"/>
                <a:gd name="T30" fmla="+- 0 15495 15235"/>
                <a:gd name="T31" fmla="*/ 15495 h 260"/>
                <a:gd name="T32" fmla="+- 0 16933 15813"/>
                <a:gd name="T33" fmla="*/ T32 w 1121"/>
                <a:gd name="T34" fmla="+- 0 15495 15235"/>
                <a:gd name="T35" fmla="*/ 15495 h 260"/>
                <a:gd name="T36" fmla="+- 0 16933 15813"/>
                <a:gd name="T37" fmla="*/ T36 w 1121"/>
                <a:gd name="T38" fmla="+- 0 15235 15235"/>
                <a:gd name="T39" fmla="*/ 15235 h 2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121" h="260">
                  <a:moveTo>
                    <a:pt x="280" y="0"/>
                  </a:moveTo>
                  <a:lnTo>
                    <a:pt x="0" y="0"/>
                  </a:lnTo>
                  <a:lnTo>
                    <a:pt x="0" y="260"/>
                  </a:lnTo>
                  <a:lnTo>
                    <a:pt x="280" y="260"/>
                  </a:lnTo>
                  <a:lnTo>
                    <a:pt x="280" y="0"/>
                  </a:lnTo>
                  <a:moveTo>
                    <a:pt x="1120" y="0"/>
                  </a:moveTo>
                  <a:lnTo>
                    <a:pt x="539" y="0"/>
                  </a:lnTo>
                  <a:lnTo>
                    <a:pt x="539" y="260"/>
                  </a:lnTo>
                  <a:lnTo>
                    <a:pt x="1120" y="260"/>
                  </a:lnTo>
                  <a:lnTo>
                    <a:pt x="1120" y="0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5" name="Line 1941"/>
            <p:cNvSpPr>
              <a:spLocks noChangeShapeType="1"/>
            </p:cNvSpPr>
            <p:nvPr/>
          </p:nvSpPr>
          <p:spPr bwMode="auto">
            <a:xfrm>
              <a:off x="12474" y="6272"/>
              <a:ext cx="715" cy="3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6" name="AutoShape 1940"/>
            <p:cNvSpPr>
              <a:spLocks/>
            </p:cNvSpPr>
            <p:nvPr/>
          </p:nvSpPr>
          <p:spPr bwMode="auto">
            <a:xfrm>
              <a:off x="13624" y="4408"/>
              <a:ext cx="782" cy="992"/>
            </a:xfrm>
            <a:custGeom>
              <a:avLst/>
              <a:gdLst>
                <a:gd name="T0" fmla="+- 0 12474 13625"/>
                <a:gd name="T1" fmla="*/ T0 w 782"/>
                <a:gd name="T2" fmla="+- 0 5834 4408"/>
                <a:gd name="T3" fmla="*/ 5834 h 992"/>
                <a:gd name="T4" fmla="+- 0 12473 13625"/>
                <a:gd name="T5" fmla="*/ T4 w 782"/>
                <a:gd name="T6" fmla="+- 0 6739 4408"/>
                <a:gd name="T7" fmla="*/ 6739 h 992"/>
                <a:gd name="T8" fmla="+- 0 12576 13625"/>
                <a:gd name="T9" fmla="*/ T8 w 782"/>
                <a:gd name="T10" fmla="+- 0 5835 4408"/>
                <a:gd name="T11" fmla="*/ 5835 h 992"/>
                <a:gd name="T12" fmla="+- 0 12575 13625"/>
                <a:gd name="T13" fmla="*/ T12 w 782"/>
                <a:gd name="T14" fmla="+- 0 6739 4408"/>
                <a:gd name="T15" fmla="*/ 6739 h 992"/>
                <a:gd name="T16" fmla="+- 0 12679 13625"/>
                <a:gd name="T17" fmla="*/ T16 w 782"/>
                <a:gd name="T18" fmla="+- 0 5835 4408"/>
                <a:gd name="T19" fmla="*/ 5835 h 992"/>
                <a:gd name="T20" fmla="+- 0 12678 13625"/>
                <a:gd name="T21" fmla="*/ T20 w 782"/>
                <a:gd name="T22" fmla="+- 0 6740 4408"/>
                <a:gd name="T23" fmla="*/ 6740 h 992"/>
                <a:gd name="T24" fmla="+- 0 12781 13625"/>
                <a:gd name="T25" fmla="*/ T24 w 782"/>
                <a:gd name="T26" fmla="+- 0 5836 4408"/>
                <a:gd name="T27" fmla="*/ 5836 h 992"/>
                <a:gd name="T28" fmla="+- 0 12780 13625"/>
                <a:gd name="T29" fmla="*/ T28 w 782"/>
                <a:gd name="T30" fmla="+- 0 6740 4408"/>
                <a:gd name="T31" fmla="*/ 6740 h 992"/>
                <a:gd name="T32" fmla="+- 0 12883 13625"/>
                <a:gd name="T33" fmla="*/ T32 w 782"/>
                <a:gd name="T34" fmla="+- 0 5836 4408"/>
                <a:gd name="T35" fmla="*/ 5836 h 992"/>
                <a:gd name="T36" fmla="+- 0 12882 13625"/>
                <a:gd name="T37" fmla="*/ T36 w 782"/>
                <a:gd name="T38" fmla="+- 0 6741 4408"/>
                <a:gd name="T39" fmla="*/ 6741 h 992"/>
                <a:gd name="T40" fmla="+- 0 12985 13625"/>
                <a:gd name="T41" fmla="*/ T40 w 782"/>
                <a:gd name="T42" fmla="+- 0 5837 4408"/>
                <a:gd name="T43" fmla="*/ 5837 h 992"/>
                <a:gd name="T44" fmla="+- 0 12984 13625"/>
                <a:gd name="T45" fmla="*/ T44 w 782"/>
                <a:gd name="T46" fmla="+- 0 6741 4408"/>
                <a:gd name="T47" fmla="*/ 6741 h 992"/>
                <a:gd name="T48" fmla="+- 0 13087 13625"/>
                <a:gd name="T49" fmla="*/ T48 w 782"/>
                <a:gd name="T50" fmla="+- 0 5837 4408"/>
                <a:gd name="T51" fmla="*/ 5837 h 992"/>
                <a:gd name="T52" fmla="+- 0 13086 13625"/>
                <a:gd name="T53" fmla="*/ T52 w 782"/>
                <a:gd name="T54" fmla="+- 0 6742 4408"/>
                <a:gd name="T55" fmla="*/ 6742 h 992"/>
                <a:gd name="T56" fmla="+- 0 13189 13625"/>
                <a:gd name="T57" fmla="*/ T56 w 782"/>
                <a:gd name="T58" fmla="+- 0 5838 4408"/>
                <a:gd name="T59" fmla="*/ 5838 h 992"/>
                <a:gd name="T60" fmla="+- 0 13188 13625"/>
                <a:gd name="T61" fmla="*/ T60 w 782"/>
                <a:gd name="T62" fmla="+- 0 6742 4408"/>
                <a:gd name="T63" fmla="*/ 6742 h 9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782" h="992">
                  <a:moveTo>
                    <a:pt x="-1151" y="1426"/>
                  </a:moveTo>
                  <a:lnTo>
                    <a:pt x="-1152" y="2331"/>
                  </a:lnTo>
                  <a:moveTo>
                    <a:pt x="-1049" y="1427"/>
                  </a:moveTo>
                  <a:lnTo>
                    <a:pt x="-1050" y="2331"/>
                  </a:lnTo>
                  <a:moveTo>
                    <a:pt x="-946" y="1427"/>
                  </a:moveTo>
                  <a:lnTo>
                    <a:pt x="-947" y="2332"/>
                  </a:lnTo>
                  <a:moveTo>
                    <a:pt x="-844" y="1428"/>
                  </a:moveTo>
                  <a:lnTo>
                    <a:pt x="-845" y="2332"/>
                  </a:lnTo>
                  <a:moveTo>
                    <a:pt x="-742" y="1428"/>
                  </a:moveTo>
                  <a:lnTo>
                    <a:pt x="-743" y="2333"/>
                  </a:lnTo>
                  <a:moveTo>
                    <a:pt x="-640" y="1429"/>
                  </a:moveTo>
                  <a:lnTo>
                    <a:pt x="-641" y="2333"/>
                  </a:lnTo>
                  <a:moveTo>
                    <a:pt x="-538" y="1429"/>
                  </a:moveTo>
                  <a:lnTo>
                    <a:pt x="-539" y="2334"/>
                  </a:lnTo>
                  <a:moveTo>
                    <a:pt x="-436" y="1430"/>
                  </a:moveTo>
                  <a:lnTo>
                    <a:pt x="-437" y="2334"/>
                  </a:lnTo>
                </a:path>
              </a:pathLst>
            </a:custGeom>
            <a:noFill/>
            <a:ln w="2307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7" name="AutoShape 1939"/>
            <p:cNvSpPr>
              <a:spLocks/>
            </p:cNvSpPr>
            <p:nvPr/>
          </p:nvSpPr>
          <p:spPr bwMode="auto">
            <a:xfrm>
              <a:off x="10776" y="4004"/>
              <a:ext cx="1676" cy="2"/>
            </a:xfrm>
            <a:custGeom>
              <a:avLst/>
              <a:gdLst>
                <a:gd name="T0" fmla="+- 0 12181 10777"/>
                <a:gd name="T1" fmla="*/ T0 w 1676"/>
                <a:gd name="T2" fmla="+- 0 12452 10777"/>
                <a:gd name="T3" fmla="*/ T2 w 1676"/>
                <a:gd name="T4" fmla="+- 0 10777 10777"/>
                <a:gd name="T5" fmla="*/ T4 w 1676"/>
                <a:gd name="T6" fmla="+- 0 11777 10777"/>
                <a:gd name="T7" fmla="*/ T6 w 1676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676">
                  <a:moveTo>
                    <a:pt x="1404" y="0"/>
                  </a:moveTo>
                  <a:lnTo>
                    <a:pt x="1675" y="0"/>
                  </a:lnTo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8" name="AutoShape 1938"/>
            <p:cNvSpPr>
              <a:spLocks/>
            </p:cNvSpPr>
            <p:nvPr/>
          </p:nvSpPr>
          <p:spPr bwMode="auto">
            <a:xfrm>
              <a:off x="12448" y="1157"/>
              <a:ext cx="2835" cy="3109"/>
            </a:xfrm>
            <a:custGeom>
              <a:avLst/>
              <a:gdLst>
                <a:gd name="T0" fmla="+- 0 12517 12449"/>
                <a:gd name="T1" fmla="*/ T0 w 2835"/>
                <a:gd name="T2" fmla="+- 0 5704 1157"/>
                <a:gd name="T3" fmla="*/ 5704 h 3109"/>
                <a:gd name="T4" fmla="+- 0 12517 12449"/>
                <a:gd name="T5" fmla="*/ T4 w 2835"/>
                <a:gd name="T6" fmla="+- 0 3940 1157"/>
                <a:gd name="T7" fmla="*/ 3940 h 3109"/>
                <a:gd name="T8" fmla="+- 0 12927 12449"/>
                <a:gd name="T9" fmla="*/ T8 w 2835"/>
                <a:gd name="T10" fmla="+- 0 4267 1157"/>
                <a:gd name="T11" fmla="*/ 4267 h 3109"/>
                <a:gd name="T12" fmla="+- 0 12927 12449"/>
                <a:gd name="T13" fmla="*/ T12 w 2835"/>
                <a:gd name="T14" fmla="+- 0 4026 1157"/>
                <a:gd name="T15" fmla="*/ 4026 h 3109"/>
                <a:gd name="T16" fmla="+- 0 12879 12449"/>
                <a:gd name="T17" fmla="*/ T16 w 2835"/>
                <a:gd name="T18" fmla="+- 0 4205 1157"/>
                <a:gd name="T19" fmla="*/ 4205 h 3109"/>
                <a:gd name="T20" fmla="+- 0 13991 12449"/>
                <a:gd name="T21" fmla="*/ T20 w 2835"/>
                <a:gd name="T22" fmla="+- 0 4205 1157"/>
                <a:gd name="T23" fmla="*/ 4205 h 3109"/>
                <a:gd name="T24" fmla="+- 0 11397 12449"/>
                <a:gd name="T25" fmla="*/ T24 w 2835"/>
                <a:gd name="T26" fmla="+- 0 4009 1157"/>
                <a:gd name="T27" fmla="*/ 4009 h 3109"/>
                <a:gd name="T28" fmla="+- 0 11397 12449"/>
                <a:gd name="T29" fmla="*/ T28 w 2835"/>
                <a:gd name="T30" fmla="+- 0 2858 1157"/>
                <a:gd name="T31" fmla="*/ 2858 h 31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835" h="3109">
                  <a:moveTo>
                    <a:pt x="68" y="4547"/>
                  </a:moveTo>
                  <a:lnTo>
                    <a:pt x="68" y="2783"/>
                  </a:lnTo>
                  <a:moveTo>
                    <a:pt x="478" y="3110"/>
                  </a:moveTo>
                  <a:lnTo>
                    <a:pt x="478" y="2869"/>
                  </a:lnTo>
                  <a:moveTo>
                    <a:pt x="430" y="3048"/>
                  </a:moveTo>
                  <a:lnTo>
                    <a:pt x="1542" y="3048"/>
                  </a:lnTo>
                  <a:moveTo>
                    <a:pt x="-1052" y="2852"/>
                  </a:moveTo>
                  <a:lnTo>
                    <a:pt x="-1052" y="1701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59" name="Line 1937"/>
            <p:cNvSpPr>
              <a:spLocks noChangeShapeType="1"/>
            </p:cNvSpPr>
            <p:nvPr/>
          </p:nvSpPr>
          <p:spPr bwMode="auto">
            <a:xfrm>
              <a:off x="9913" y="4485"/>
              <a:ext cx="863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0" name="Line 1936"/>
            <p:cNvSpPr>
              <a:spLocks noChangeShapeType="1"/>
            </p:cNvSpPr>
            <p:nvPr/>
          </p:nvSpPr>
          <p:spPr bwMode="auto">
            <a:xfrm>
              <a:off x="9933" y="4524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1" name="Line 1935"/>
            <p:cNvSpPr>
              <a:spLocks noChangeShapeType="1"/>
            </p:cNvSpPr>
            <p:nvPr/>
          </p:nvSpPr>
          <p:spPr bwMode="auto">
            <a:xfrm>
              <a:off x="9914" y="4014"/>
              <a:ext cx="863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2" name="AutoShape 1934"/>
            <p:cNvSpPr>
              <a:spLocks/>
            </p:cNvSpPr>
            <p:nvPr/>
          </p:nvSpPr>
          <p:spPr bwMode="auto">
            <a:xfrm>
              <a:off x="10978" y="2401"/>
              <a:ext cx="246" cy="546"/>
            </a:xfrm>
            <a:custGeom>
              <a:avLst/>
              <a:gdLst>
                <a:gd name="T0" fmla="+- 0 10051 10979"/>
                <a:gd name="T1" fmla="*/ T0 w 246"/>
                <a:gd name="T2" fmla="+- 0 4490 2401"/>
                <a:gd name="T3" fmla="*/ 4490 h 546"/>
                <a:gd name="T4" fmla="+- 0 10051 10979"/>
                <a:gd name="T5" fmla="*/ T4 w 246"/>
                <a:gd name="T6" fmla="+- 0 3997 2401"/>
                <a:gd name="T7" fmla="*/ 3997 h 546"/>
                <a:gd name="T8" fmla="+- 0 10165 10979"/>
                <a:gd name="T9" fmla="*/ T8 w 246"/>
                <a:gd name="T10" fmla="+- 0 4491 2401"/>
                <a:gd name="T11" fmla="*/ 4491 h 546"/>
                <a:gd name="T12" fmla="+- 0 10165 10979"/>
                <a:gd name="T13" fmla="*/ T12 w 246"/>
                <a:gd name="T14" fmla="+- 0 3998 2401"/>
                <a:gd name="T15" fmla="*/ 3998 h 546"/>
                <a:gd name="T16" fmla="+- 0 10276 10979"/>
                <a:gd name="T17" fmla="*/ T16 w 246"/>
                <a:gd name="T18" fmla="+- 0 4496 2401"/>
                <a:gd name="T19" fmla="*/ 4496 h 546"/>
                <a:gd name="T20" fmla="+- 0 10276 10979"/>
                <a:gd name="T21" fmla="*/ T20 w 246"/>
                <a:gd name="T22" fmla="+- 0 4003 2401"/>
                <a:gd name="T23" fmla="*/ 4003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46" h="546">
                  <a:moveTo>
                    <a:pt x="-928" y="2089"/>
                  </a:moveTo>
                  <a:lnTo>
                    <a:pt x="-928" y="1596"/>
                  </a:lnTo>
                  <a:moveTo>
                    <a:pt x="-814" y="2090"/>
                  </a:moveTo>
                  <a:lnTo>
                    <a:pt x="-814" y="1597"/>
                  </a:lnTo>
                  <a:moveTo>
                    <a:pt x="-703" y="2095"/>
                  </a:moveTo>
                  <a:lnTo>
                    <a:pt x="-703" y="1602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3" name="Rectangle 1933"/>
            <p:cNvSpPr>
              <a:spLocks noChangeArrowheads="1"/>
            </p:cNvSpPr>
            <p:nvPr/>
          </p:nvSpPr>
          <p:spPr bwMode="auto">
            <a:xfrm>
              <a:off x="10586" y="4105"/>
              <a:ext cx="405" cy="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4" name="Line 1932"/>
            <p:cNvSpPr>
              <a:spLocks noChangeShapeType="1"/>
            </p:cNvSpPr>
            <p:nvPr/>
          </p:nvSpPr>
          <p:spPr bwMode="auto">
            <a:xfrm>
              <a:off x="10726" y="4537"/>
              <a:ext cx="0" cy="243"/>
            </a:xfrm>
            <a:prstGeom prst="line">
              <a:avLst/>
            </a:prstGeom>
            <a:noFill/>
            <a:ln w="3889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5" name="AutoShape 1931"/>
            <p:cNvSpPr>
              <a:spLocks/>
            </p:cNvSpPr>
            <p:nvPr/>
          </p:nvSpPr>
          <p:spPr bwMode="auto">
            <a:xfrm>
              <a:off x="11682" y="2991"/>
              <a:ext cx="158" cy="265"/>
            </a:xfrm>
            <a:custGeom>
              <a:avLst/>
              <a:gdLst>
                <a:gd name="T0" fmla="+- 0 10695 11683"/>
                <a:gd name="T1" fmla="*/ T0 w 158"/>
                <a:gd name="T2" fmla="+- 0 4780 2992"/>
                <a:gd name="T3" fmla="*/ 4780 h 265"/>
                <a:gd name="T4" fmla="+- 0 10695 11683"/>
                <a:gd name="T5" fmla="*/ T4 w 158"/>
                <a:gd name="T6" fmla="+- 0 4537 2992"/>
                <a:gd name="T7" fmla="*/ 4537 h 265"/>
                <a:gd name="T8" fmla="+- 0 10756 11683"/>
                <a:gd name="T9" fmla="*/ T8 w 158"/>
                <a:gd name="T10" fmla="+- 0 4537 2992"/>
                <a:gd name="T11" fmla="*/ 4537 h 265"/>
                <a:gd name="T12" fmla="+- 0 10756 11683"/>
                <a:gd name="T13" fmla="*/ T12 w 158"/>
                <a:gd name="T14" fmla="+- 0 4780 2992"/>
                <a:gd name="T15" fmla="*/ 4780 h 265"/>
                <a:gd name="T16" fmla="+- 0 10695 11683"/>
                <a:gd name="T17" fmla="*/ T16 w 158"/>
                <a:gd name="T18" fmla="+- 0 4780 2992"/>
                <a:gd name="T19" fmla="*/ 4780 h 265"/>
                <a:gd name="T20" fmla="+- 0 10778 11683"/>
                <a:gd name="T21" fmla="*/ T20 w 158"/>
                <a:gd name="T22" fmla="+- 0 4780 2992"/>
                <a:gd name="T23" fmla="*/ 4780 h 265"/>
                <a:gd name="T24" fmla="+- 0 10778 11683"/>
                <a:gd name="T25" fmla="*/ T24 w 158"/>
                <a:gd name="T26" fmla="+- 0 4537 2992"/>
                <a:gd name="T27" fmla="*/ 4537 h 265"/>
                <a:gd name="T28" fmla="+- 0 10839 11683"/>
                <a:gd name="T29" fmla="*/ T28 w 158"/>
                <a:gd name="T30" fmla="+- 0 4537 2992"/>
                <a:gd name="T31" fmla="*/ 4537 h 265"/>
                <a:gd name="T32" fmla="+- 0 10839 11683"/>
                <a:gd name="T33" fmla="*/ T32 w 158"/>
                <a:gd name="T34" fmla="+- 0 4780 2992"/>
                <a:gd name="T35" fmla="*/ 4780 h 265"/>
                <a:gd name="T36" fmla="+- 0 10778 11683"/>
                <a:gd name="T37" fmla="*/ T36 w 158"/>
                <a:gd name="T38" fmla="+- 0 4780 2992"/>
                <a:gd name="T39" fmla="*/ 4780 h 2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8" h="265">
                  <a:moveTo>
                    <a:pt x="-988" y="1788"/>
                  </a:moveTo>
                  <a:lnTo>
                    <a:pt x="-988" y="1545"/>
                  </a:lnTo>
                  <a:lnTo>
                    <a:pt x="-927" y="1545"/>
                  </a:lnTo>
                  <a:lnTo>
                    <a:pt x="-927" y="1788"/>
                  </a:lnTo>
                  <a:lnTo>
                    <a:pt x="-988" y="1788"/>
                  </a:lnTo>
                  <a:close/>
                  <a:moveTo>
                    <a:pt x="-905" y="1788"/>
                  </a:moveTo>
                  <a:lnTo>
                    <a:pt x="-905" y="1545"/>
                  </a:lnTo>
                  <a:lnTo>
                    <a:pt x="-844" y="1545"/>
                  </a:lnTo>
                  <a:lnTo>
                    <a:pt x="-844" y="1788"/>
                  </a:lnTo>
                  <a:lnTo>
                    <a:pt x="-905" y="178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6" name="Line 1930"/>
            <p:cNvSpPr>
              <a:spLocks noChangeShapeType="1"/>
            </p:cNvSpPr>
            <p:nvPr/>
          </p:nvSpPr>
          <p:spPr bwMode="auto">
            <a:xfrm>
              <a:off x="10715" y="4967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67" name="AutoShape 1929"/>
            <p:cNvSpPr>
              <a:spLocks/>
            </p:cNvSpPr>
            <p:nvPr/>
          </p:nvSpPr>
          <p:spPr bwMode="auto">
            <a:xfrm>
              <a:off x="11670" y="3228"/>
              <a:ext cx="3516" cy="737"/>
            </a:xfrm>
            <a:custGeom>
              <a:avLst/>
              <a:gdLst>
                <a:gd name="T0" fmla="+- 0 10684 11671"/>
                <a:gd name="T1" fmla="*/ T0 w 3516"/>
                <a:gd name="T2" fmla="+- 0 5428 3228"/>
                <a:gd name="T3" fmla="*/ 5428 h 737"/>
                <a:gd name="T4" fmla="+- 0 10684 11671"/>
                <a:gd name="T5" fmla="*/ T4 w 3516"/>
                <a:gd name="T6" fmla="+- 0 4967 3228"/>
                <a:gd name="T7" fmla="*/ 4967 h 737"/>
                <a:gd name="T8" fmla="+- 0 10746 11671"/>
                <a:gd name="T9" fmla="*/ T8 w 3516"/>
                <a:gd name="T10" fmla="+- 0 4967 3228"/>
                <a:gd name="T11" fmla="*/ 4967 h 737"/>
                <a:gd name="T12" fmla="+- 0 10746 11671"/>
                <a:gd name="T13" fmla="*/ T12 w 3516"/>
                <a:gd name="T14" fmla="+- 0 5428 3228"/>
                <a:gd name="T15" fmla="*/ 5428 h 737"/>
                <a:gd name="T16" fmla="+- 0 10684 11671"/>
                <a:gd name="T17" fmla="*/ T16 w 3516"/>
                <a:gd name="T18" fmla="+- 0 5428 3228"/>
                <a:gd name="T19" fmla="*/ 5428 h 737"/>
                <a:gd name="T20" fmla="+- 0 10767 11671"/>
                <a:gd name="T21" fmla="*/ T20 w 3516"/>
                <a:gd name="T22" fmla="+- 0 5428 3228"/>
                <a:gd name="T23" fmla="*/ 5428 h 737"/>
                <a:gd name="T24" fmla="+- 0 10767 11671"/>
                <a:gd name="T25" fmla="*/ T24 w 3516"/>
                <a:gd name="T26" fmla="+- 0 4967 3228"/>
                <a:gd name="T27" fmla="*/ 4967 h 737"/>
                <a:gd name="T28" fmla="+- 0 10828 11671"/>
                <a:gd name="T29" fmla="*/ T28 w 3516"/>
                <a:gd name="T30" fmla="+- 0 4967 3228"/>
                <a:gd name="T31" fmla="*/ 4967 h 737"/>
                <a:gd name="T32" fmla="+- 0 10828 11671"/>
                <a:gd name="T33" fmla="*/ T32 w 3516"/>
                <a:gd name="T34" fmla="+- 0 5428 3228"/>
                <a:gd name="T35" fmla="*/ 5428 h 737"/>
                <a:gd name="T36" fmla="+- 0 10767 11671"/>
                <a:gd name="T37" fmla="*/ T36 w 3516"/>
                <a:gd name="T38" fmla="+- 0 5428 3228"/>
                <a:gd name="T39" fmla="*/ 5428 h 737"/>
                <a:gd name="T40" fmla="+- 0 13841 11671"/>
                <a:gd name="T41" fmla="*/ T40 w 3516"/>
                <a:gd name="T42" fmla="+- 0 5215 3228"/>
                <a:gd name="T43" fmla="*/ 5215 h 737"/>
                <a:gd name="T44" fmla="+- 0 13841 11671"/>
                <a:gd name="T45" fmla="*/ T44 w 3516"/>
                <a:gd name="T46" fmla="+- 0 4754 3228"/>
                <a:gd name="T47" fmla="*/ 4754 h 737"/>
                <a:gd name="T48" fmla="+- 0 13902 11671"/>
                <a:gd name="T49" fmla="*/ T48 w 3516"/>
                <a:gd name="T50" fmla="+- 0 4754 3228"/>
                <a:gd name="T51" fmla="*/ 4754 h 737"/>
                <a:gd name="T52" fmla="+- 0 13902 11671"/>
                <a:gd name="T53" fmla="*/ T52 w 3516"/>
                <a:gd name="T54" fmla="+- 0 5215 3228"/>
                <a:gd name="T55" fmla="*/ 5215 h 737"/>
                <a:gd name="T56" fmla="+- 0 13841 11671"/>
                <a:gd name="T57" fmla="*/ T56 w 3516"/>
                <a:gd name="T58" fmla="+- 0 5215 3228"/>
                <a:gd name="T59" fmla="*/ 5215 h 7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3516" h="737">
                  <a:moveTo>
                    <a:pt x="-987" y="2200"/>
                  </a:moveTo>
                  <a:lnTo>
                    <a:pt x="-987" y="1739"/>
                  </a:lnTo>
                  <a:lnTo>
                    <a:pt x="-925" y="1739"/>
                  </a:lnTo>
                  <a:lnTo>
                    <a:pt x="-925" y="2200"/>
                  </a:lnTo>
                  <a:lnTo>
                    <a:pt x="-987" y="2200"/>
                  </a:lnTo>
                  <a:close/>
                  <a:moveTo>
                    <a:pt x="-904" y="2200"/>
                  </a:moveTo>
                  <a:lnTo>
                    <a:pt x="-904" y="1739"/>
                  </a:lnTo>
                  <a:lnTo>
                    <a:pt x="-843" y="1739"/>
                  </a:lnTo>
                  <a:lnTo>
                    <a:pt x="-843" y="2200"/>
                  </a:lnTo>
                  <a:lnTo>
                    <a:pt x="-904" y="2200"/>
                  </a:lnTo>
                  <a:close/>
                  <a:moveTo>
                    <a:pt x="2170" y="1987"/>
                  </a:moveTo>
                  <a:lnTo>
                    <a:pt x="2170" y="1526"/>
                  </a:lnTo>
                  <a:lnTo>
                    <a:pt x="2231" y="1526"/>
                  </a:lnTo>
                  <a:lnTo>
                    <a:pt x="2231" y="1987"/>
                  </a:lnTo>
                  <a:lnTo>
                    <a:pt x="2170" y="1987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4" name="Line 1928"/>
            <p:cNvSpPr>
              <a:spLocks noChangeShapeType="1"/>
            </p:cNvSpPr>
            <p:nvPr/>
          </p:nvSpPr>
          <p:spPr bwMode="auto">
            <a:xfrm>
              <a:off x="13955" y="4754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5" name="AutoShape 1927"/>
            <p:cNvSpPr>
              <a:spLocks/>
            </p:cNvSpPr>
            <p:nvPr/>
          </p:nvSpPr>
          <p:spPr bwMode="auto">
            <a:xfrm>
              <a:off x="15109" y="1910"/>
              <a:ext cx="167" cy="1822"/>
            </a:xfrm>
            <a:custGeom>
              <a:avLst/>
              <a:gdLst>
                <a:gd name="T0" fmla="+- 0 13924 15109"/>
                <a:gd name="T1" fmla="*/ T0 w 167"/>
                <a:gd name="T2" fmla="+- 0 5215 1911"/>
                <a:gd name="T3" fmla="*/ 5215 h 1822"/>
                <a:gd name="T4" fmla="+- 0 13924 15109"/>
                <a:gd name="T5" fmla="*/ T4 w 167"/>
                <a:gd name="T6" fmla="+- 0 4754 1911"/>
                <a:gd name="T7" fmla="*/ 4754 h 1822"/>
                <a:gd name="T8" fmla="+- 0 13985 15109"/>
                <a:gd name="T9" fmla="*/ T8 w 167"/>
                <a:gd name="T10" fmla="+- 0 4754 1911"/>
                <a:gd name="T11" fmla="*/ 4754 h 1822"/>
                <a:gd name="T12" fmla="+- 0 13985 15109"/>
                <a:gd name="T13" fmla="*/ T12 w 167"/>
                <a:gd name="T14" fmla="+- 0 5215 1911"/>
                <a:gd name="T15" fmla="*/ 5215 h 1822"/>
                <a:gd name="T16" fmla="+- 0 13924 15109"/>
                <a:gd name="T17" fmla="*/ T16 w 167"/>
                <a:gd name="T18" fmla="+- 0 5215 1911"/>
                <a:gd name="T19" fmla="*/ 5215 h 1822"/>
                <a:gd name="T20" fmla="+- 0 13832 15109"/>
                <a:gd name="T21" fmla="*/ T20 w 167"/>
                <a:gd name="T22" fmla="+- 0 4009 1911"/>
                <a:gd name="T23" fmla="*/ 4009 h 1822"/>
                <a:gd name="T24" fmla="+- 0 13832 15109"/>
                <a:gd name="T25" fmla="*/ T24 w 167"/>
                <a:gd name="T26" fmla="+- 0 3548 1911"/>
                <a:gd name="T27" fmla="*/ 3548 h 1822"/>
                <a:gd name="T28" fmla="+- 0 13894 15109"/>
                <a:gd name="T29" fmla="*/ T28 w 167"/>
                <a:gd name="T30" fmla="+- 0 3548 1911"/>
                <a:gd name="T31" fmla="*/ 3548 h 1822"/>
                <a:gd name="T32" fmla="+- 0 13894 15109"/>
                <a:gd name="T33" fmla="*/ T32 w 167"/>
                <a:gd name="T34" fmla="+- 0 4009 1911"/>
                <a:gd name="T35" fmla="*/ 4009 h 1822"/>
                <a:gd name="T36" fmla="+- 0 13832 15109"/>
                <a:gd name="T37" fmla="*/ T36 w 167"/>
                <a:gd name="T38" fmla="+- 0 4009 1911"/>
                <a:gd name="T39" fmla="*/ 4009 h 18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7" h="1822">
                  <a:moveTo>
                    <a:pt x="-1185" y="3304"/>
                  </a:moveTo>
                  <a:lnTo>
                    <a:pt x="-1185" y="2843"/>
                  </a:lnTo>
                  <a:lnTo>
                    <a:pt x="-1124" y="2843"/>
                  </a:lnTo>
                  <a:lnTo>
                    <a:pt x="-1124" y="3304"/>
                  </a:lnTo>
                  <a:lnTo>
                    <a:pt x="-1185" y="3304"/>
                  </a:lnTo>
                  <a:close/>
                  <a:moveTo>
                    <a:pt x="-1277" y="2098"/>
                  </a:moveTo>
                  <a:lnTo>
                    <a:pt x="-1277" y="1637"/>
                  </a:lnTo>
                  <a:lnTo>
                    <a:pt x="-1215" y="1637"/>
                  </a:lnTo>
                  <a:lnTo>
                    <a:pt x="-1215" y="2098"/>
                  </a:lnTo>
                  <a:lnTo>
                    <a:pt x="-1277" y="209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7" name="Line 1926"/>
            <p:cNvSpPr>
              <a:spLocks noChangeShapeType="1"/>
            </p:cNvSpPr>
            <p:nvPr/>
          </p:nvSpPr>
          <p:spPr bwMode="auto">
            <a:xfrm>
              <a:off x="13946" y="3548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8" name="AutoShape 1925"/>
            <p:cNvSpPr>
              <a:spLocks/>
            </p:cNvSpPr>
            <p:nvPr/>
          </p:nvSpPr>
          <p:spPr bwMode="auto">
            <a:xfrm>
              <a:off x="15110" y="877"/>
              <a:ext cx="157" cy="1537"/>
            </a:xfrm>
            <a:custGeom>
              <a:avLst/>
              <a:gdLst>
                <a:gd name="T0" fmla="+- 0 13915 15110"/>
                <a:gd name="T1" fmla="*/ T0 w 157"/>
                <a:gd name="T2" fmla="+- 0 4009 878"/>
                <a:gd name="T3" fmla="*/ 4009 h 1537"/>
                <a:gd name="T4" fmla="+- 0 13915 15110"/>
                <a:gd name="T5" fmla="*/ T4 w 157"/>
                <a:gd name="T6" fmla="+- 0 3548 878"/>
                <a:gd name="T7" fmla="*/ 3548 h 1537"/>
                <a:gd name="T8" fmla="+- 0 13976 15110"/>
                <a:gd name="T9" fmla="*/ T8 w 157"/>
                <a:gd name="T10" fmla="+- 0 3548 878"/>
                <a:gd name="T11" fmla="*/ 3548 h 1537"/>
                <a:gd name="T12" fmla="+- 0 13976 15110"/>
                <a:gd name="T13" fmla="*/ T12 w 157"/>
                <a:gd name="T14" fmla="+- 0 4009 878"/>
                <a:gd name="T15" fmla="*/ 4009 h 1537"/>
                <a:gd name="T16" fmla="+- 0 13915 15110"/>
                <a:gd name="T17" fmla="*/ T16 w 157"/>
                <a:gd name="T18" fmla="+- 0 4009 878"/>
                <a:gd name="T19" fmla="*/ 4009 h 1537"/>
                <a:gd name="T20" fmla="+- 0 13833 15110"/>
                <a:gd name="T21" fmla="*/ T20 w 157"/>
                <a:gd name="T22" fmla="+- 0 3063 878"/>
                <a:gd name="T23" fmla="*/ 3063 h 1537"/>
                <a:gd name="T24" fmla="+- 0 13833 15110"/>
                <a:gd name="T25" fmla="*/ T24 w 157"/>
                <a:gd name="T26" fmla="+- 0 2602 878"/>
                <a:gd name="T27" fmla="*/ 2602 h 1537"/>
                <a:gd name="T28" fmla="+- 0 13894 15110"/>
                <a:gd name="T29" fmla="*/ T28 w 157"/>
                <a:gd name="T30" fmla="+- 0 2602 878"/>
                <a:gd name="T31" fmla="*/ 2602 h 1537"/>
                <a:gd name="T32" fmla="+- 0 13894 15110"/>
                <a:gd name="T33" fmla="*/ T32 w 157"/>
                <a:gd name="T34" fmla="+- 0 3063 878"/>
                <a:gd name="T35" fmla="*/ 3063 h 1537"/>
                <a:gd name="T36" fmla="+- 0 13833 15110"/>
                <a:gd name="T37" fmla="*/ T36 w 157"/>
                <a:gd name="T38" fmla="+- 0 3063 878"/>
                <a:gd name="T39" fmla="*/ 3063 h 153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7" h="1537">
                  <a:moveTo>
                    <a:pt x="-1195" y="3131"/>
                  </a:moveTo>
                  <a:lnTo>
                    <a:pt x="-1195" y="2670"/>
                  </a:lnTo>
                  <a:lnTo>
                    <a:pt x="-1134" y="2670"/>
                  </a:lnTo>
                  <a:lnTo>
                    <a:pt x="-1134" y="3131"/>
                  </a:lnTo>
                  <a:lnTo>
                    <a:pt x="-1195" y="3131"/>
                  </a:lnTo>
                  <a:close/>
                  <a:moveTo>
                    <a:pt x="-1277" y="2185"/>
                  </a:moveTo>
                  <a:lnTo>
                    <a:pt x="-1277" y="1724"/>
                  </a:lnTo>
                  <a:lnTo>
                    <a:pt x="-1216" y="1724"/>
                  </a:lnTo>
                  <a:lnTo>
                    <a:pt x="-1216" y="2185"/>
                  </a:lnTo>
                  <a:lnTo>
                    <a:pt x="-1277" y="218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29" name="Line 1924"/>
            <p:cNvSpPr>
              <a:spLocks noChangeShapeType="1"/>
            </p:cNvSpPr>
            <p:nvPr/>
          </p:nvSpPr>
          <p:spPr bwMode="auto">
            <a:xfrm>
              <a:off x="13947" y="2602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0" name="Rectangle 1923"/>
            <p:cNvSpPr>
              <a:spLocks noChangeArrowheads="1"/>
            </p:cNvSpPr>
            <p:nvPr/>
          </p:nvSpPr>
          <p:spPr bwMode="auto">
            <a:xfrm>
              <a:off x="13915" y="2601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1" name="Line 1922"/>
            <p:cNvSpPr>
              <a:spLocks noChangeShapeType="1"/>
            </p:cNvSpPr>
            <p:nvPr/>
          </p:nvSpPr>
          <p:spPr bwMode="auto">
            <a:xfrm>
              <a:off x="10721" y="2675"/>
              <a:ext cx="0" cy="24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2" name="AutoShape 1921"/>
            <p:cNvSpPr>
              <a:spLocks/>
            </p:cNvSpPr>
            <p:nvPr/>
          </p:nvSpPr>
          <p:spPr bwMode="auto">
            <a:xfrm>
              <a:off x="11677" y="582"/>
              <a:ext cx="588" cy="640"/>
            </a:xfrm>
            <a:custGeom>
              <a:avLst/>
              <a:gdLst>
                <a:gd name="T0" fmla="+- 0 10691 11678"/>
                <a:gd name="T1" fmla="*/ T0 w 588"/>
                <a:gd name="T2" fmla="+- 0 2917 583"/>
                <a:gd name="T3" fmla="*/ 2917 h 640"/>
                <a:gd name="T4" fmla="+- 0 10691 11678"/>
                <a:gd name="T5" fmla="*/ T4 w 588"/>
                <a:gd name="T6" fmla="+- 0 2675 583"/>
                <a:gd name="T7" fmla="*/ 2675 h 640"/>
                <a:gd name="T8" fmla="+- 0 10752 11678"/>
                <a:gd name="T9" fmla="*/ T8 w 588"/>
                <a:gd name="T10" fmla="+- 0 2675 583"/>
                <a:gd name="T11" fmla="*/ 2675 h 640"/>
                <a:gd name="T12" fmla="+- 0 10752 11678"/>
                <a:gd name="T13" fmla="*/ T12 w 588"/>
                <a:gd name="T14" fmla="+- 0 2917 583"/>
                <a:gd name="T15" fmla="*/ 2917 h 640"/>
                <a:gd name="T16" fmla="+- 0 10691 11678"/>
                <a:gd name="T17" fmla="*/ T16 w 588"/>
                <a:gd name="T18" fmla="+- 0 2917 583"/>
                <a:gd name="T19" fmla="*/ 2917 h 640"/>
                <a:gd name="T20" fmla="+- 0 10773 11678"/>
                <a:gd name="T21" fmla="*/ T20 w 588"/>
                <a:gd name="T22" fmla="+- 0 2917 583"/>
                <a:gd name="T23" fmla="*/ 2917 h 640"/>
                <a:gd name="T24" fmla="+- 0 10773 11678"/>
                <a:gd name="T25" fmla="*/ T24 w 588"/>
                <a:gd name="T26" fmla="+- 0 2675 583"/>
                <a:gd name="T27" fmla="*/ 2675 h 640"/>
                <a:gd name="T28" fmla="+- 0 10835 11678"/>
                <a:gd name="T29" fmla="*/ T28 w 588"/>
                <a:gd name="T30" fmla="+- 0 2675 583"/>
                <a:gd name="T31" fmla="*/ 2675 h 640"/>
                <a:gd name="T32" fmla="+- 0 10835 11678"/>
                <a:gd name="T33" fmla="*/ T32 w 588"/>
                <a:gd name="T34" fmla="+- 0 2917 583"/>
                <a:gd name="T35" fmla="*/ 2917 h 640"/>
                <a:gd name="T36" fmla="+- 0 10773 11678"/>
                <a:gd name="T37" fmla="*/ T36 w 588"/>
                <a:gd name="T38" fmla="+- 0 2917 583"/>
                <a:gd name="T39" fmla="*/ 2917 h 640"/>
                <a:gd name="T40" fmla="+- 0 11228 11678"/>
                <a:gd name="T41" fmla="*/ T40 w 588"/>
                <a:gd name="T42" fmla="+- 0 2393 583"/>
                <a:gd name="T43" fmla="*/ 2393 h 640"/>
                <a:gd name="T44" fmla="+- 0 10986 11678"/>
                <a:gd name="T45" fmla="*/ T44 w 588"/>
                <a:gd name="T46" fmla="+- 0 2393 583"/>
                <a:gd name="T47" fmla="*/ 2393 h 640"/>
                <a:gd name="T48" fmla="+- 0 10986 11678"/>
                <a:gd name="T49" fmla="*/ T48 w 588"/>
                <a:gd name="T50" fmla="+- 0 2332 583"/>
                <a:gd name="T51" fmla="*/ 2332 h 640"/>
                <a:gd name="T52" fmla="+- 0 11228 11678"/>
                <a:gd name="T53" fmla="*/ T52 w 588"/>
                <a:gd name="T54" fmla="+- 0 2332 583"/>
                <a:gd name="T55" fmla="*/ 2332 h 640"/>
                <a:gd name="T56" fmla="+- 0 11228 11678"/>
                <a:gd name="T57" fmla="*/ T56 w 588"/>
                <a:gd name="T58" fmla="+- 0 2393 583"/>
                <a:gd name="T59" fmla="*/ 2393 h 64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588" h="640">
                  <a:moveTo>
                    <a:pt x="-987" y="2334"/>
                  </a:moveTo>
                  <a:lnTo>
                    <a:pt x="-987" y="2092"/>
                  </a:lnTo>
                  <a:lnTo>
                    <a:pt x="-926" y="2092"/>
                  </a:lnTo>
                  <a:lnTo>
                    <a:pt x="-926" y="2334"/>
                  </a:lnTo>
                  <a:lnTo>
                    <a:pt x="-987" y="2334"/>
                  </a:lnTo>
                  <a:close/>
                  <a:moveTo>
                    <a:pt x="-905" y="2334"/>
                  </a:moveTo>
                  <a:lnTo>
                    <a:pt x="-905" y="2092"/>
                  </a:lnTo>
                  <a:lnTo>
                    <a:pt x="-843" y="2092"/>
                  </a:lnTo>
                  <a:lnTo>
                    <a:pt x="-843" y="2334"/>
                  </a:lnTo>
                  <a:lnTo>
                    <a:pt x="-905" y="2334"/>
                  </a:lnTo>
                  <a:close/>
                  <a:moveTo>
                    <a:pt x="-450" y="1810"/>
                  </a:moveTo>
                  <a:lnTo>
                    <a:pt x="-692" y="1810"/>
                  </a:lnTo>
                  <a:lnTo>
                    <a:pt x="-692" y="1749"/>
                  </a:lnTo>
                  <a:lnTo>
                    <a:pt x="-450" y="1749"/>
                  </a:lnTo>
                  <a:lnTo>
                    <a:pt x="-450" y="1810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3" name="Line 1920"/>
            <p:cNvSpPr>
              <a:spLocks noChangeShapeType="1"/>
            </p:cNvSpPr>
            <p:nvPr/>
          </p:nvSpPr>
          <p:spPr bwMode="auto">
            <a:xfrm>
              <a:off x="10986" y="2280"/>
              <a:ext cx="24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4" name="AutoShape 1919"/>
            <p:cNvSpPr>
              <a:spLocks/>
            </p:cNvSpPr>
            <p:nvPr/>
          </p:nvSpPr>
          <p:spPr bwMode="auto">
            <a:xfrm>
              <a:off x="11999" y="492"/>
              <a:ext cx="1485" cy="147"/>
            </a:xfrm>
            <a:custGeom>
              <a:avLst/>
              <a:gdLst>
                <a:gd name="T0" fmla="+- 0 11228 12000"/>
                <a:gd name="T1" fmla="*/ T0 w 1485"/>
                <a:gd name="T2" fmla="+- 0 2310 492"/>
                <a:gd name="T3" fmla="*/ 2310 h 147"/>
                <a:gd name="T4" fmla="+- 0 10986 12000"/>
                <a:gd name="T5" fmla="*/ T4 w 1485"/>
                <a:gd name="T6" fmla="+- 0 2310 492"/>
                <a:gd name="T7" fmla="*/ 2310 h 147"/>
                <a:gd name="T8" fmla="+- 0 10986 12000"/>
                <a:gd name="T9" fmla="*/ T8 w 1485"/>
                <a:gd name="T10" fmla="+- 0 2249 492"/>
                <a:gd name="T11" fmla="*/ 2249 h 147"/>
                <a:gd name="T12" fmla="+- 0 11228 12000"/>
                <a:gd name="T13" fmla="*/ T12 w 1485"/>
                <a:gd name="T14" fmla="+- 0 2249 492"/>
                <a:gd name="T15" fmla="*/ 2249 h 147"/>
                <a:gd name="T16" fmla="+- 0 11228 12000"/>
                <a:gd name="T17" fmla="*/ T16 w 1485"/>
                <a:gd name="T18" fmla="+- 0 2310 492"/>
                <a:gd name="T19" fmla="*/ 2310 h 147"/>
                <a:gd name="T20" fmla="+- 0 12345 12000"/>
                <a:gd name="T21" fmla="*/ T20 w 1485"/>
                <a:gd name="T22" fmla="+- 0 2383 492"/>
                <a:gd name="T23" fmla="*/ 2383 h 147"/>
                <a:gd name="T24" fmla="+- 0 11884 12000"/>
                <a:gd name="T25" fmla="*/ T24 w 1485"/>
                <a:gd name="T26" fmla="+- 0 2383 492"/>
                <a:gd name="T27" fmla="*/ 2383 h 147"/>
                <a:gd name="T28" fmla="+- 0 11884 12000"/>
                <a:gd name="T29" fmla="*/ T28 w 1485"/>
                <a:gd name="T30" fmla="+- 0 2322 492"/>
                <a:gd name="T31" fmla="*/ 2322 h 147"/>
                <a:gd name="T32" fmla="+- 0 12345 12000"/>
                <a:gd name="T33" fmla="*/ T32 w 1485"/>
                <a:gd name="T34" fmla="+- 0 2322 492"/>
                <a:gd name="T35" fmla="*/ 2322 h 147"/>
                <a:gd name="T36" fmla="+- 0 12345 12000"/>
                <a:gd name="T37" fmla="*/ T36 w 1485"/>
                <a:gd name="T38" fmla="+- 0 2383 492"/>
                <a:gd name="T39" fmla="*/ 2383 h 1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485" h="147">
                  <a:moveTo>
                    <a:pt x="-772" y="1818"/>
                  </a:moveTo>
                  <a:lnTo>
                    <a:pt x="-1014" y="1818"/>
                  </a:lnTo>
                  <a:lnTo>
                    <a:pt x="-1014" y="1757"/>
                  </a:lnTo>
                  <a:lnTo>
                    <a:pt x="-772" y="1757"/>
                  </a:lnTo>
                  <a:lnTo>
                    <a:pt x="-772" y="1818"/>
                  </a:lnTo>
                  <a:close/>
                  <a:moveTo>
                    <a:pt x="345" y="1891"/>
                  </a:moveTo>
                  <a:lnTo>
                    <a:pt x="-116" y="1891"/>
                  </a:lnTo>
                  <a:lnTo>
                    <a:pt x="-116" y="1830"/>
                  </a:lnTo>
                  <a:lnTo>
                    <a:pt x="345" y="1830"/>
                  </a:lnTo>
                  <a:lnTo>
                    <a:pt x="345" y="189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35" name="Line 1918"/>
            <p:cNvSpPr>
              <a:spLocks noChangeShapeType="1"/>
            </p:cNvSpPr>
            <p:nvPr/>
          </p:nvSpPr>
          <p:spPr bwMode="auto">
            <a:xfrm>
              <a:off x="11884" y="2270"/>
              <a:ext cx="46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2" name="Rectangle 1917"/>
            <p:cNvSpPr>
              <a:spLocks noChangeArrowheads="1"/>
            </p:cNvSpPr>
            <p:nvPr/>
          </p:nvSpPr>
          <p:spPr bwMode="auto">
            <a:xfrm>
              <a:off x="11883" y="2239"/>
              <a:ext cx="462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4" name="AutoShape 1916"/>
            <p:cNvSpPr>
              <a:spLocks/>
            </p:cNvSpPr>
            <p:nvPr/>
          </p:nvSpPr>
          <p:spPr bwMode="auto">
            <a:xfrm>
              <a:off x="13227" y="5496"/>
              <a:ext cx="967" cy="2534"/>
            </a:xfrm>
            <a:custGeom>
              <a:avLst/>
              <a:gdLst>
                <a:gd name="T0" fmla="+- 0 13567 13228"/>
                <a:gd name="T1" fmla="*/ T0 w 967"/>
                <a:gd name="T2" fmla="+- 0 5496 5496"/>
                <a:gd name="T3" fmla="*/ 5496 h 2534"/>
                <a:gd name="T4" fmla="+- 0 13228 13228"/>
                <a:gd name="T5" fmla="*/ T4 w 967"/>
                <a:gd name="T6" fmla="+- 0 5496 5496"/>
                <a:gd name="T7" fmla="*/ 5496 h 2534"/>
                <a:gd name="T8" fmla="+- 0 13228 13228"/>
                <a:gd name="T9" fmla="*/ T8 w 967"/>
                <a:gd name="T10" fmla="+- 0 6954 5496"/>
                <a:gd name="T11" fmla="*/ 6954 h 2534"/>
                <a:gd name="T12" fmla="+- 0 13567 13228"/>
                <a:gd name="T13" fmla="*/ T12 w 967"/>
                <a:gd name="T14" fmla="+- 0 6954 5496"/>
                <a:gd name="T15" fmla="*/ 6954 h 2534"/>
                <a:gd name="T16" fmla="+- 0 13567 13228"/>
                <a:gd name="T17" fmla="*/ T16 w 967"/>
                <a:gd name="T18" fmla="+- 0 5496 5496"/>
                <a:gd name="T19" fmla="*/ 5496 h 2534"/>
                <a:gd name="T20" fmla="+- 0 14194 13228"/>
                <a:gd name="T21" fmla="*/ T20 w 967"/>
                <a:gd name="T22" fmla="+- 0 6689 5496"/>
                <a:gd name="T23" fmla="*/ 6689 h 2534"/>
                <a:gd name="T24" fmla="+- 0 13855 13228"/>
                <a:gd name="T25" fmla="*/ T24 w 967"/>
                <a:gd name="T26" fmla="+- 0 6689 5496"/>
                <a:gd name="T27" fmla="*/ 6689 h 2534"/>
                <a:gd name="T28" fmla="+- 0 13855 13228"/>
                <a:gd name="T29" fmla="*/ T28 w 967"/>
                <a:gd name="T30" fmla="+- 0 8029 5496"/>
                <a:gd name="T31" fmla="*/ 8029 h 2534"/>
                <a:gd name="T32" fmla="+- 0 14194 13228"/>
                <a:gd name="T33" fmla="*/ T32 w 967"/>
                <a:gd name="T34" fmla="+- 0 8029 5496"/>
                <a:gd name="T35" fmla="*/ 8029 h 2534"/>
                <a:gd name="T36" fmla="+- 0 14194 13228"/>
                <a:gd name="T37" fmla="*/ T36 w 967"/>
                <a:gd name="T38" fmla="+- 0 6689 5496"/>
                <a:gd name="T39" fmla="*/ 6689 h 253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67" h="2534">
                  <a:moveTo>
                    <a:pt x="339" y="0"/>
                  </a:moveTo>
                  <a:lnTo>
                    <a:pt x="0" y="0"/>
                  </a:lnTo>
                  <a:lnTo>
                    <a:pt x="0" y="1458"/>
                  </a:lnTo>
                  <a:lnTo>
                    <a:pt x="339" y="1458"/>
                  </a:lnTo>
                  <a:lnTo>
                    <a:pt x="339" y="0"/>
                  </a:lnTo>
                  <a:moveTo>
                    <a:pt x="966" y="1193"/>
                  </a:moveTo>
                  <a:lnTo>
                    <a:pt x="627" y="1193"/>
                  </a:lnTo>
                  <a:lnTo>
                    <a:pt x="627" y="2533"/>
                  </a:lnTo>
                  <a:lnTo>
                    <a:pt x="966" y="2533"/>
                  </a:lnTo>
                  <a:lnTo>
                    <a:pt x="966" y="1193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57" name="Rectangle 1915"/>
            <p:cNvSpPr>
              <a:spLocks noChangeArrowheads="1"/>
            </p:cNvSpPr>
            <p:nvPr/>
          </p:nvSpPr>
          <p:spPr bwMode="auto">
            <a:xfrm>
              <a:off x="16176" y="6835"/>
              <a:ext cx="462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2" name="Line 1914"/>
            <p:cNvSpPr>
              <a:spLocks noChangeShapeType="1"/>
            </p:cNvSpPr>
            <p:nvPr/>
          </p:nvSpPr>
          <p:spPr bwMode="auto">
            <a:xfrm>
              <a:off x="16176" y="6783"/>
              <a:ext cx="46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4" name="AutoShape 1913"/>
            <p:cNvSpPr>
              <a:spLocks/>
            </p:cNvSpPr>
            <p:nvPr/>
          </p:nvSpPr>
          <p:spPr bwMode="auto">
            <a:xfrm>
              <a:off x="17669" y="5411"/>
              <a:ext cx="1285" cy="1460"/>
            </a:xfrm>
            <a:custGeom>
              <a:avLst/>
              <a:gdLst>
                <a:gd name="T0" fmla="+- 0 16638 17670"/>
                <a:gd name="T1" fmla="*/ T0 w 1285"/>
                <a:gd name="T2" fmla="+- 0 6814 5412"/>
                <a:gd name="T3" fmla="*/ 6814 h 1460"/>
                <a:gd name="T4" fmla="+- 0 16176 17670"/>
                <a:gd name="T5" fmla="*/ T4 w 1285"/>
                <a:gd name="T6" fmla="+- 0 6814 5412"/>
                <a:gd name="T7" fmla="*/ 6814 h 1460"/>
                <a:gd name="T8" fmla="+- 0 16176 17670"/>
                <a:gd name="T9" fmla="*/ T8 w 1285"/>
                <a:gd name="T10" fmla="+- 0 6753 5412"/>
                <a:gd name="T11" fmla="*/ 6753 h 1460"/>
                <a:gd name="T12" fmla="+- 0 16638 17670"/>
                <a:gd name="T13" fmla="*/ T12 w 1285"/>
                <a:gd name="T14" fmla="+- 0 6753 5412"/>
                <a:gd name="T15" fmla="*/ 6753 h 1460"/>
                <a:gd name="T16" fmla="+- 0 16638 17670"/>
                <a:gd name="T17" fmla="*/ T16 w 1285"/>
                <a:gd name="T18" fmla="+- 0 6814 5412"/>
                <a:gd name="T19" fmla="*/ 6814 h 1460"/>
                <a:gd name="T20" fmla="+- 0 17291 17670"/>
                <a:gd name="T21" fmla="*/ T20 w 1285"/>
                <a:gd name="T22" fmla="+- 0 8089 5412"/>
                <a:gd name="T23" fmla="*/ 8089 h 1460"/>
                <a:gd name="T24" fmla="+- 0 17291 17670"/>
                <a:gd name="T25" fmla="*/ T24 w 1285"/>
                <a:gd name="T26" fmla="+- 0 7628 5412"/>
                <a:gd name="T27" fmla="*/ 7628 h 1460"/>
                <a:gd name="T28" fmla="+- 0 17352 17670"/>
                <a:gd name="T29" fmla="*/ T28 w 1285"/>
                <a:gd name="T30" fmla="+- 0 7628 5412"/>
                <a:gd name="T31" fmla="*/ 7628 h 1460"/>
                <a:gd name="T32" fmla="+- 0 17352 17670"/>
                <a:gd name="T33" fmla="*/ T32 w 1285"/>
                <a:gd name="T34" fmla="+- 0 8089 5412"/>
                <a:gd name="T35" fmla="*/ 8089 h 1460"/>
                <a:gd name="T36" fmla="+- 0 17291 17670"/>
                <a:gd name="T37" fmla="*/ T36 w 1285"/>
                <a:gd name="T38" fmla="+- 0 8089 5412"/>
                <a:gd name="T39" fmla="*/ 8089 h 14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85" h="1460">
                  <a:moveTo>
                    <a:pt x="-1032" y="1402"/>
                  </a:moveTo>
                  <a:lnTo>
                    <a:pt x="-1494" y="1402"/>
                  </a:lnTo>
                  <a:lnTo>
                    <a:pt x="-1494" y="1341"/>
                  </a:lnTo>
                  <a:lnTo>
                    <a:pt x="-1032" y="1341"/>
                  </a:lnTo>
                  <a:lnTo>
                    <a:pt x="-1032" y="1402"/>
                  </a:lnTo>
                  <a:close/>
                  <a:moveTo>
                    <a:pt x="-379" y="2677"/>
                  </a:moveTo>
                  <a:lnTo>
                    <a:pt x="-379" y="2216"/>
                  </a:lnTo>
                  <a:lnTo>
                    <a:pt x="-318" y="2216"/>
                  </a:lnTo>
                  <a:lnTo>
                    <a:pt x="-318" y="2677"/>
                  </a:lnTo>
                  <a:lnTo>
                    <a:pt x="-379" y="2677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5" name="Line 1912"/>
            <p:cNvSpPr>
              <a:spLocks noChangeShapeType="1"/>
            </p:cNvSpPr>
            <p:nvPr/>
          </p:nvSpPr>
          <p:spPr bwMode="auto">
            <a:xfrm>
              <a:off x="17404" y="7627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6" name="AutoShape 1911"/>
            <p:cNvSpPr>
              <a:spLocks/>
            </p:cNvSpPr>
            <p:nvPr/>
          </p:nvSpPr>
          <p:spPr bwMode="auto">
            <a:xfrm>
              <a:off x="18891" y="6367"/>
              <a:ext cx="153" cy="2481"/>
            </a:xfrm>
            <a:custGeom>
              <a:avLst/>
              <a:gdLst>
                <a:gd name="T0" fmla="+- 0 17373 18891"/>
                <a:gd name="T1" fmla="*/ T0 w 153"/>
                <a:gd name="T2" fmla="+- 0 8089 6367"/>
                <a:gd name="T3" fmla="*/ 8089 h 2481"/>
                <a:gd name="T4" fmla="+- 0 17373 18891"/>
                <a:gd name="T5" fmla="*/ T4 w 153"/>
                <a:gd name="T6" fmla="+- 0 7627 6367"/>
                <a:gd name="T7" fmla="*/ 7627 h 2481"/>
                <a:gd name="T8" fmla="+- 0 17435 18891"/>
                <a:gd name="T9" fmla="*/ T8 w 153"/>
                <a:gd name="T10" fmla="+- 0 7627 6367"/>
                <a:gd name="T11" fmla="*/ 7627 h 2481"/>
                <a:gd name="T12" fmla="+- 0 17435 18891"/>
                <a:gd name="T13" fmla="*/ T12 w 153"/>
                <a:gd name="T14" fmla="+- 0 8089 6367"/>
                <a:gd name="T15" fmla="*/ 8089 h 2481"/>
                <a:gd name="T16" fmla="+- 0 17373 18891"/>
                <a:gd name="T17" fmla="*/ T16 w 153"/>
                <a:gd name="T18" fmla="+- 0 8089 6367"/>
                <a:gd name="T19" fmla="*/ 8089 h 2481"/>
                <a:gd name="T20" fmla="+- 0 17295 18891"/>
                <a:gd name="T21" fmla="*/ T20 w 153"/>
                <a:gd name="T22" fmla="+- 0 9898 6367"/>
                <a:gd name="T23" fmla="*/ 9898 h 2481"/>
                <a:gd name="T24" fmla="+- 0 17295 18891"/>
                <a:gd name="T25" fmla="*/ T24 w 153"/>
                <a:gd name="T26" fmla="+- 0 9437 6367"/>
                <a:gd name="T27" fmla="*/ 9437 h 2481"/>
                <a:gd name="T28" fmla="+- 0 17356 18891"/>
                <a:gd name="T29" fmla="*/ T28 w 153"/>
                <a:gd name="T30" fmla="+- 0 9437 6367"/>
                <a:gd name="T31" fmla="*/ 9437 h 2481"/>
                <a:gd name="T32" fmla="+- 0 17356 18891"/>
                <a:gd name="T33" fmla="*/ T32 w 153"/>
                <a:gd name="T34" fmla="+- 0 9898 6367"/>
                <a:gd name="T35" fmla="*/ 9898 h 2481"/>
                <a:gd name="T36" fmla="+- 0 17295 18891"/>
                <a:gd name="T37" fmla="*/ T36 w 153"/>
                <a:gd name="T38" fmla="+- 0 9898 6367"/>
                <a:gd name="T39" fmla="*/ 9898 h 24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3" h="2481">
                  <a:moveTo>
                    <a:pt x="-1518" y="1722"/>
                  </a:moveTo>
                  <a:lnTo>
                    <a:pt x="-1518" y="1260"/>
                  </a:lnTo>
                  <a:lnTo>
                    <a:pt x="-1456" y="1260"/>
                  </a:lnTo>
                  <a:lnTo>
                    <a:pt x="-1456" y="1722"/>
                  </a:lnTo>
                  <a:lnTo>
                    <a:pt x="-1518" y="1722"/>
                  </a:lnTo>
                  <a:close/>
                  <a:moveTo>
                    <a:pt x="-1596" y="3531"/>
                  </a:moveTo>
                  <a:lnTo>
                    <a:pt x="-1596" y="3070"/>
                  </a:lnTo>
                  <a:lnTo>
                    <a:pt x="-1535" y="3070"/>
                  </a:lnTo>
                  <a:lnTo>
                    <a:pt x="-1535" y="3531"/>
                  </a:lnTo>
                  <a:lnTo>
                    <a:pt x="-1596" y="353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7" name="Line 1910"/>
            <p:cNvSpPr>
              <a:spLocks noChangeShapeType="1"/>
            </p:cNvSpPr>
            <p:nvPr/>
          </p:nvSpPr>
          <p:spPr bwMode="auto">
            <a:xfrm>
              <a:off x="17408" y="9437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8" name="Rectangle 1909"/>
            <p:cNvSpPr>
              <a:spLocks noChangeArrowheads="1"/>
            </p:cNvSpPr>
            <p:nvPr/>
          </p:nvSpPr>
          <p:spPr bwMode="auto">
            <a:xfrm>
              <a:off x="17377" y="9436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79" name="AutoShape 1908"/>
            <p:cNvSpPr>
              <a:spLocks/>
            </p:cNvSpPr>
            <p:nvPr/>
          </p:nvSpPr>
          <p:spPr bwMode="auto">
            <a:xfrm>
              <a:off x="13792" y="8764"/>
              <a:ext cx="3530" cy="2"/>
            </a:xfrm>
            <a:custGeom>
              <a:avLst/>
              <a:gdLst>
                <a:gd name="T0" fmla="+- 0 16727 13792"/>
                <a:gd name="T1" fmla="*/ T0 w 3530"/>
                <a:gd name="T2" fmla="+- 0 17321 13792"/>
                <a:gd name="T3" fmla="*/ T2 w 3530"/>
                <a:gd name="T4" fmla="+- 0 14871 13792"/>
                <a:gd name="T5" fmla="*/ T4 w 3530"/>
                <a:gd name="T6" fmla="+- 0 16431 13792"/>
                <a:gd name="T7" fmla="*/ T6 w 3530"/>
                <a:gd name="T8" fmla="+- 0 13792 13792"/>
                <a:gd name="T9" fmla="*/ T8 w 3530"/>
                <a:gd name="T10" fmla="+- 0 14574 13792"/>
                <a:gd name="T11" fmla="*/ T10 w 353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  <a:cxn ang="0">
                  <a:pos x="T9" y="0"/>
                </a:cxn>
                <a:cxn ang="0">
                  <a:pos x="T11" y="0"/>
                </a:cxn>
              </a:cxnLst>
              <a:rect l="0" t="0" r="r" b="b"/>
              <a:pathLst>
                <a:path w="3530">
                  <a:moveTo>
                    <a:pt x="2935" y="0"/>
                  </a:moveTo>
                  <a:lnTo>
                    <a:pt x="3529" y="0"/>
                  </a:lnTo>
                  <a:moveTo>
                    <a:pt x="1079" y="0"/>
                  </a:moveTo>
                  <a:lnTo>
                    <a:pt x="2639" y="0"/>
                  </a:lnTo>
                  <a:moveTo>
                    <a:pt x="0" y="0"/>
                  </a:moveTo>
                  <a:lnTo>
                    <a:pt x="782" y="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0" name="Line 1907"/>
            <p:cNvSpPr>
              <a:spLocks noChangeShapeType="1"/>
            </p:cNvSpPr>
            <p:nvPr/>
          </p:nvSpPr>
          <p:spPr bwMode="auto">
            <a:xfrm>
              <a:off x="14905" y="6850"/>
              <a:ext cx="130" cy="0"/>
            </a:xfrm>
            <a:prstGeom prst="line">
              <a:avLst/>
            </a:prstGeom>
            <a:noFill/>
            <a:ln w="5274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1" name="AutoShape 1906"/>
            <p:cNvSpPr>
              <a:spLocks/>
            </p:cNvSpPr>
            <p:nvPr/>
          </p:nvSpPr>
          <p:spPr bwMode="auto">
            <a:xfrm>
              <a:off x="14220" y="6891"/>
              <a:ext cx="750" cy="3769"/>
            </a:xfrm>
            <a:custGeom>
              <a:avLst/>
              <a:gdLst>
                <a:gd name="T0" fmla="+- 0 14970 14221"/>
                <a:gd name="T1" fmla="*/ T0 w 750"/>
                <a:gd name="T2" fmla="+- 0 6891 6891"/>
                <a:gd name="T3" fmla="*/ 6891 h 3769"/>
                <a:gd name="T4" fmla="+- 0 14970 14221"/>
                <a:gd name="T5" fmla="*/ T4 w 750"/>
                <a:gd name="T6" fmla="+- 0 8764 6891"/>
                <a:gd name="T7" fmla="*/ 8764 h 3769"/>
                <a:gd name="T8" fmla="+- 0 14286 14221"/>
                <a:gd name="T9" fmla="*/ T8 w 750"/>
                <a:gd name="T10" fmla="+- 0 8771 6891"/>
                <a:gd name="T11" fmla="*/ 8771 h 3769"/>
                <a:gd name="T12" fmla="+- 0 14286 14221"/>
                <a:gd name="T13" fmla="*/ T12 w 750"/>
                <a:gd name="T14" fmla="+- 0 9251 6891"/>
                <a:gd name="T15" fmla="*/ 9251 h 3769"/>
                <a:gd name="T16" fmla="+- 0 14221 14221"/>
                <a:gd name="T17" fmla="*/ T16 w 750"/>
                <a:gd name="T18" fmla="+- 0 9316 6891"/>
                <a:gd name="T19" fmla="*/ 9316 h 3769"/>
                <a:gd name="T20" fmla="+- 0 14523 14221"/>
                <a:gd name="T21" fmla="*/ T20 w 750"/>
                <a:gd name="T22" fmla="+- 0 9316 6891"/>
                <a:gd name="T23" fmla="*/ 9316 h 3769"/>
                <a:gd name="T24" fmla="+- 0 14588 14221"/>
                <a:gd name="T25" fmla="*/ T24 w 750"/>
                <a:gd name="T26" fmla="+- 0 9251 6891"/>
                <a:gd name="T27" fmla="*/ 9251 h 3769"/>
                <a:gd name="T28" fmla="+- 0 14588 14221"/>
                <a:gd name="T29" fmla="*/ T28 w 750"/>
                <a:gd name="T30" fmla="+- 0 10044 6891"/>
                <a:gd name="T31" fmla="*/ 10044 h 3769"/>
                <a:gd name="T32" fmla="+- 0 14588 14221"/>
                <a:gd name="T33" fmla="*/ T32 w 750"/>
                <a:gd name="T34" fmla="+- 0 10353 6891"/>
                <a:gd name="T35" fmla="*/ 10353 h 3769"/>
                <a:gd name="T36" fmla="+- 0 14588 14221"/>
                <a:gd name="T37" fmla="*/ T36 w 750"/>
                <a:gd name="T38" fmla="+- 0 10660 6891"/>
                <a:gd name="T39" fmla="*/ 10660 h 37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750" h="3769">
                  <a:moveTo>
                    <a:pt x="749" y="0"/>
                  </a:moveTo>
                  <a:lnTo>
                    <a:pt x="749" y="1873"/>
                  </a:lnTo>
                  <a:moveTo>
                    <a:pt x="65" y="1880"/>
                  </a:moveTo>
                  <a:lnTo>
                    <a:pt x="65" y="2360"/>
                  </a:lnTo>
                  <a:moveTo>
                    <a:pt x="0" y="2425"/>
                  </a:moveTo>
                  <a:lnTo>
                    <a:pt x="302" y="2425"/>
                  </a:lnTo>
                  <a:moveTo>
                    <a:pt x="367" y="2360"/>
                  </a:moveTo>
                  <a:lnTo>
                    <a:pt x="367" y="3153"/>
                  </a:lnTo>
                  <a:moveTo>
                    <a:pt x="367" y="3462"/>
                  </a:moveTo>
                  <a:lnTo>
                    <a:pt x="367" y="3769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2" name="Line 1905"/>
            <p:cNvSpPr>
              <a:spLocks noChangeShapeType="1"/>
            </p:cNvSpPr>
            <p:nvPr/>
          </p:nvSpPr>
          <p:spPr bwMode="auto">
            <a:xfrm>
              <a:off x="16339" y="10769"/>
              <a:ext cx="46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3" name="AutoShape 1904"/>
            <p:cNvSpPr>
              <a:spLocks/>
            </p:cNvSpPr>
            <p:nvPr/>
          </p:nvSpPr>
          <p:spPr bwMode="auto">
            <a:xfrm>
              <a:off x="17847" y="9674"/>
              <a:ext cx="505" cy="158"/>
            </a:xfrm>
            <a:custGeom>
              <a:avLst/>
              <a:gdLst>
                <a:gd name="T0" fmla="+- 0 16800 17847"/>
                <a:gd name="T1" fmla="*/ T0 w 505"/>
                <a:gd name="T2" fmla="+- 0 10799 9674"/>
                <a:gd name="T3" fmla="*/ 10799 h 158"/>
                <a:gd name="T4" fmla="+- 0 16339 17847"/>
                <a:gd name="T5" fmla="*/ T4 w 505"/>
                <a:gd name="T6" fmla="+- 0 10799 9674"/>
                <a:gd name="T7" fmla="*/ 10799 h 158"/>
                <a:gd name="T8" fmla="+- 0 16339 17847"/>
                <a:gd name="T9" fmla="*/ T8 w 505"/>
                <a:gd name="T10" fmla="+- 0 10738 9674"/>
                <a:gd name="T11" fmla="*/ 10738 h 158"/>
                <a:gd name="T12" fmla="+- 0 16800 17847"/>
                <a:gd name="T13" fmla="*/ T12 w 505"/>
                <a:gd name="T14" fmla="+- 0 10738 9674"/>
                <a:gd name="T15" fmla="*/ 10738 h 158"/>
                <a:gd name="T16" fmla="+- 0 16800 17847"/>
                <a:gd name="T17" fmla="*/ T16 w 505"/>
                <a:gd name="T18" fmla="+- 0 10799 9674"/>
                <a:gd name="T19" fmla="*/ 10799 h 158"/>
                <a:gd name="T20" fmla="+- 0 16800 17847"/>
                <a:gd name="T21" fmla="*/ T20 w 505"/>
                <a:gd name="T22" fmla="+- 0 10716 9674"/>
                <a:gd name="T23" fmla="*/ 10716 h 158"/>
                <a:gd name="T24" fmla="+- 0 16339 17847"/>
                <a:gd name="T25" fmla="*/ T24 w 505"/>
                <a:gd name="T26" fmla="+- 0 10716 9674"/>
                <a:gd name="T27" fmla="*/ 10716 h 158"/>
                <a:gd name="T28" fmla="+- 0 16339 17847"/>
                <a:gd name="T29" fmla="*/ T28 w 505"/>
                <a:gd name="T30" fmla="+- 0 10655 9674"/>
                <a:gd name="T31" fmla="*/ 10655 h 158"/>
                <a:gd name="T32" fmla="+- 0 16800 17847"/>
                <a:gd name="T33" fmla="*/ T32 w 505"/>
                <a:gd name="T34" fmla="+- 0 10655 9674"/>
                <a:gd name="T35" fmla="*/ 10655 h 158"/>
                <a:gd name="T36" fmla="+- 0 16800 17847"/>
                <a:gd name="T37" fmla="*/ T36 w 505"/>
                <a:gd name="T38" fmla="+- 0 10716 9674"/>
                <a:gd name="T39" fmla="*/ 10716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05" h="158">
                  <a:moveTo>
                    <a:pt x="-1047" y="1125"/>
                  </a:moveTo>
                  <a:lnTo>
                    <a:pt x="-1508" y="1125"/>
                  </a:lnTo>
                  <a:lnTo>
                    <a:pt x="-1508" y="1064"/>
                  </a:lnTo>
                  <a:lnTo>
                    <a:pt x="-1047" y="1064"/>
                  </a:lnTo>
                  <a:lnTo>
                    <a:pt x="-1047" y="1125"/>
                  </a:lnTo>
                  <a:close/>
                  <a:moveTo>
                    <a:pt x="-1047" y="1042"/>
                  </a:moveTo>
                  <a:lnTo>
                    <a:pt x="-1508" y="1042"/>
                  </a:lnTo>
                  <a:lnTo>
                    <a:pt x="-1508" y="981"/>
                  </a:lnTo>
                  <a:lnTo>
                    <a:pt x="-1047" y="981"/>
                  </a:lnTo>
                  <a:lnTo>
                    <a:pt x="-1047" y="1042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4" name="Line 1903"/>
            <p:cNvSpPr>
              <a:spLocks noChangeShapeType="1"/>
            </p:cNvSpPr>
            <p:nvPr/>
          </p:nvSpPr>
          <p:spPr bwMode="auto">
            <a:xfrm>
              <a:off x="15140" y="10764"/>
              <a:ext cx="46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5" name="AutoShape 1902"/>
            <p:cNvSpPr>
              <a:spLocks/>
            </p:cNvSpPr>
            <p:nvPr/>
          </p:nvSpPr>
          <p:spPr bwMode="auto">
            <a:xfrm>
              <a:off x="16537" y="9669"/>
              <a:ext cx="505" cy="158"/>
            </a:xfrm>
            <a:custGeom>
              <a:avLst/>
              <a:gdLst>
                <a:gd name="T0" fmla="+- 0 15601 16538"/>
                <a:gd name="T1" fmla="*/ T0 w 505"/>
                <a:gd name="T2" fmla="+- 0 10795 9670"/>
                <a:gd name="T3" fmla="*/ 10795 h 158"/>
                <a:gd name="T4" fmla="+- 0 15140 16538"/>
                <a:gd name="T5" fmla="*/ T4 w 505"/>
                <a:gd name="T6" fmla="+- 0 10795 9670"/>
                <a:gd name="T7" fmla="*/ 10795 h 158"/>
                <a:gd name="T8" fmla="+- 0 15140 16538"/>
                <a:gd name="T9" fmla="*/ T8 w 505"/>
                <a:gd name="T10" fmla="+- 0 10733 9670"/>
                <a:gd name="T11" fmla="*/ 10733 h 158"/>
                <a:gd name="T12" fmla="+- 0 15601 16538"/>
                <a:gd name="T13" fmla="*/ T12 w 505"/>
                <a:gd name="T14" fmla="+- 0 10733 9670"/>
                <a:gd name="T15" fmla="*/ 10733 h 158"/>
                <a:gd name="T16" fmla="+- 0 15601 16538"/>
                <a:gd name="T17" fmla="*/ T16 w 505"/>
                <a:gd name="T18" fmla="+- 0 10795 9670"/>
                <a:gd name="T19" fmla="*/ 10795 h 158"/>
                <a:gd name="T20" fmla="+- 0 15601 16538"/>
                <a:gd name="T21" fmla="*/ T20 w 505"/>
                <a:gd name="T22" fmla="+- 0 10712 9670"/>
                <a:gd name="T23" fmla="*/ 10712 h 158"/>
                <a:gd name="T24" fmla="+- 0 15140 16538"/>
                <a:gd name="T25" fmla="*/ T24 w 505"/>
                <a:gd name="T26" fmla="+- 0 10712 9670"/>
                <a:gd name="T27" fmla="*/ 10712 h 158"/>
                <a:gd name="T28" fmla="+- 0 15140 16538"/>
                <a:gd name="T29" fmla="*/ T28 w 505"/>
                <a:gd name="T30" fmla="+- 0 10651 9670"/>
                <a:gd name="T31" fmla="*/ 10651 h 158"/>
                <a:gd name="T32" fmla="+- 0 15601 16538"/>
                <a:gd name="T33" fmla="*/ T32 w 505"/>
                <a:gd name="T34" fmla="+- 0 10651 9670"/>
                <a:gd name="T35" fmla="*/ 10651 h 158"/>
                <a:gd name="T36" fmla="+- 0 15601 16538"/>
                <a:gd name="T37" fmla="*/ T36 w 505"/>
                <a:gd name="T38" fmla="+- 0 10712 9670"/>
                <a:gd name="T39" fmla="*/ 10712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05" h="158">
                  <a:moveTo>
                    <a:pt x="-937" y="1125"/>
                  </a:moveTo>
                  <a:lnTo>
                    <a:pt x="-1398" y="1125"/>
                  </a:lnTo>
                  <a:lnTo>
                    <a:pt x="-1398" y="1063"/>
                  </a:lnTo>
                  <a:lnTo>
                    <a:pt x="-937" y="1063"/>
                  </a:lnTo>
                  <a:lnTo>
                    <a:pt x="-937" y="1125"/>
                  </a:lnTo>
                  <a:close/>
                  <a:moveTo>
                    <a:pt x="-937" y="1042"/>
                  </a:moveTo>
                  <a:lnTo>
                    <a:pt x="-1398" y="1042"/>
                  </a:lnTo>
                  <a:lnTo>
                    <a:pt x="-1398" y="981"/>
                  </a:lnTo>
                  <a:lnTo>
                    <a:pt x="-937" y="981"/>
                  </a:lnTo>
                  <a:lnTo>
                    <a:pt x="-937" y="1042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6" name="Line 1901"/>
            <p:cNvSpPr>
              <a:spLocks noChangeShapeType="1"/>
            </p:cNvSpPr>
            <p:nvPr/>
          </p:nvSpPr>
          <p:spPr bwMode="auto">
            <a:xfrm>
              <a:off x="14194" y="10764"/>
              <a:ext cx="243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7" name="AutoShape 1900"/>
            <p:cNvSpPr>
              <a:spLocks/>
            </p:cNvSpPr>
            <p:nvPr/>
          </p:nvSpPr>
          <p:spPr bwMode="auto">
            <a:xfrm>
              <a:off x="15504" y="9669"/>
              <a:ext cx="265" cy="158"/>
            </a:xfrm>
            <a:custGeom>
              <a:avLst/>
              <a:gdLst>
                <a:gd name="T0" fmla="+- 0 14437 15505"/>
                <a:gd name="T1" fmla="*/ T0 w 265"/>
                <a:gd name="T2" fmla="+- 0 10795 9670"/>
                <a:gd name="T3" fmla="*/ 10795 h 158"/>
                <a:gd name="T4" fmla="+- 0 14194 15505"/>
                <a:gd name="T5" fmla="*/ T4 w 265"/>
                <a:gd name="T6" fmla="+- 0 10795 9670"/>
                <a:gd name="T7" fmla="*/ 10795 h 158"/>
                <a:gd name="T8" fmla="+- 0 14194 15505"/>
                <a:gd name="T9" fmla="*/ T8 w 265"/>
                <a:gd name="T10" fmla="+- 0 10733 9670"/>
                <a:gd name="T11" fmla="*/ 10733 h 158"/>
                <a:gd name="T12" fmla="+- 0 14437 15505"/>
                <a:gd name="T13" fmla="*/ T12 w 265"/>
                <a:gd name="T14" fmla="+- 0 10733 9670"/>
                <a:gd name="T15" fmla="*/ 10733 h 158"/>
                <a:gd name="T16" fmla="+- 0 14437 15505"/>
                <a:gd name="T17" fmla="*/ T16 w 265"/>
                <a:gd name="T18" fmla="+- 0 10795 9670"/>
                <a:gd name="T19" fmla="*/ 10795 h 158"/>
                <a:gd name="T20" fmla="+- 0 14437 15505"/>
                <a:gd name="T21" fmla="*/ T20 w 265"/>
                <a:gd name="T22" fmla="+- 0 10712 9670"/>
                <a:gd name="T23" fmla="*/ 10712 h 158"/>
                <a:gd name="T24" fmla="+- 0 14194 15505"/>
                <a:gd name="T25" fmla="*/ T24 w 265"/>
                <a:gd name="T26" fmla="+- 0 10712 9670"/>
                <a:gd name="T27" fmla="*/ 10712 h 158"/>
                <a:gd name="T28" fmla="+- 0 14194 15505"/>
                <a:gd name="T29" fmla="*/ T28 w 265"/>
                <a:gd name="T30" fmla="+- 0 10651 9670"/>
                <a:gd name="T31" fmla="*/ 10651 h 158"/>
                <a:gd name="T32" fmla="+- 0 14437 15505"/>
                <a:gd name="T33" fmla="*/ T32 w 265"/>
                <a:gd name="T34" fmla="+- 0 10651 9670"/>
                <a:gd name="T35" fmla="*/ 10651 h 158"/>
                <a:gd name="T36" fmla="+- 0 14437 15505"/>
                <a:gd name="T37" fmla="*/ T36 w 265"/>
                <a:gd name="T38" fmla="+- 0 10712 9670"/>
                <a:gd name="T39" fmla="*/ 10712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65" h="158">
                  <a:moveTo>
                    <a:pt x="-1068" y="1125"/>
                  </a:moveTo>
                  <a:lnTo>
                    <a:pt x="-1311" y="1125"/>
                  </a:lnTo>
                  <a:lnTo>
                    <a:pt x="-1311" y="1063"/>
                  </a:lnTo>
                  <a:lnTo>
                    <a:pt x="-1068" y="1063"/>
                  </a:lnTo>
                  <a:lnTo>
                    <a:pt x="-1068" y="1125"/>
                  </a:lnTo>
                  <a:close/>
                  <a:moveTo>
                    <a:pt x="-1068" y="1042"/>
                  </a:moveTo>
                  <a:lnTo>
                    <a:pt x="-1311" y="1042"/>
                  </a:lnTo>
                  <a:lnTo>
                    <a:pt x="-1311" y="981"/>
                  </a:lnTo>
                  <a:lnTo>
                    <a:pt x="-1068" y="981"/>
                  </a:lnTo>
                  <a:lnTo>
                    <a:pt x="-1068" y="1042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8" name="Line 1899"/>
            <p:cNvSpPr>
              <a:spLocks noChangeShapeType="1"/>
            </p:cNvSpPr>
            <p:nvPr/>
          </p:nvSpPr>
          <p:spPr bwMode="auto">
            <a:xfrm>
              <a:off x="16180" y="6246"/>
              <a:ext cx="0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89" name="AutoShape 1898"/>
            <p:cNvSpPr>
              <a:spLocks/>
            </p:cNvSpPr>
            <p:nvPr/>
          </p:nvSpPr>
          <p:spPr bwMode="auto">
            <a:xfrm>
              <a:off x="16751" y="4816"/>
              <a:ext cx="900" cy="609"/>
            </a:xfrm>
            <a:custGeom>
              <a:avLst/>
              <a:gdLst>
                <a:gd name="T0" fmla="+- 0 16160 16752"/>
                <a:gd name="T1" fmla="*/ T0 w 900"/>
                <a:gd name="T2" fmla="+- 0 6208 4817"/>
                <a:gd name="T3" fmla="*/ 6208 h 609"/>
                <a:gd name="T4" fmla="+- 0 16160 16752"/>
                <a:gd name="T5" fmla="*/ T4 w 900"/>
                <a:gd name="T6" fmla="+- 0 6753 4817"/>
                <a:gd name="T7" fmla="*/ 6753 h 609"/>
                <a:gd name="T8" fmla="+- 0 16042 16752"/>
                <a:gd name="T9" fmla="*/ T8 w 900"/>
                <a:gd name="T10" fmla="+- 0 6242 4817"/>
                <a:gd name="T11" fmla="*/ 6242 h 609"/>
                <a:gd name="T12" fmla="+- 0 16042 16752"/>
                <a:gd name="T13" fmla="*/ T12 w 900"/>
                <a:gd name="T14" fmla="+- 0 6735 4817"/>
                <a:gd name="T15" fmla="*/ 6735 h 609"/>
                <a:gd name="T16" fmla="+- 0 15927 16752"/>
                <a:gd name="T17" fmla="*/ T16 w 900"/>
                <a:gd name="T18" fmla="+- 0 6241 4817"/>
                <a:gd name="T19" fmla="*/ 6241 h 609"/>
                <a:gd name="T20" fmla="+- 0 15927 16752"/>
                <a:gd name="T21" fmla="*/ T20 w 900"/>
                <a:gd name="T22" fmla="+- 0 6734 4817"/>
                <a:gd name="T23" fmla="*/ 6734 h 609"/>
                <a:gd name="T24" fmla="+- 0 15817 16752"/>
                <a:gd name="T25" fmla="*/ T24 w 900"/>
                <a:gd name="T26" fmla="+- 0 6236 4817"/>
                <a:gd name="T27" fmla="*/ 6236 h 609"/>
                <a:gd name="T28" fmla="+- 0 15817 16752"/>
                <a:gd name="T29" fmla="*/ T28 w 900"/>
                <a:gd name="T30" fmla="+- 0 6729 4817"/>
                <a:gd name="T31" fmla="*/ 6729 h 609"/>
                <a:gd name="T32" fmla="+- 0 15336 16752"/>
                <a:gd name="T33" fmla="*/ T32 w 900"/>
                <a:gd name="T34" fmla="+- 0 6220 4817"/>
                <a:gd name="T35" fmla="*/ 6220 h 609"/>
                <a:gd name="T36" fmla="+- 0 15336 16752"/>
                <a:gd name="T37" fmla="*/ T36 w 900"/>
                <a:gd name="T38" fmla="+- 0 6765 4817"/>
                <a:gd name="T39" fmla="*/ 6765 h 6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00" h="609">
                  <a:moveTo>
                    <a:pt x="-592" y="1391"/>
                  </a:moveTo>
                  <a:lnTo>
                    <a:pt x="-592" y="1936"/>
                  </a:lnTo>
                  <a:moveTo>
                    <a:pt x="-710" y="1425"/>
                  </a:moveTo>
                  <a:lnTo>
                    <a:pt x="-710" y="1918"/>
                  </a:lnTo>
                  <a:moveTo>
                    <a:pt x="-825" y="1424"/>
                  </a:moveTo>
                  <a:lnTo>
                    <a:pt x="-825" y="1917"/>
                  </a:lnTo>
                  <a:moveTo>
                    <a:pt x="-935" y="1419"/>
                  </a:moveTo>
                  <a:lnTo>
                    <a:pt x="-935" y="1912"/>
                  </a:lnTo>
                  <a:moveTo>
                    <a:pt x="-1416" y="1403"/>
                  </a:moveTo>
                  <a:lnTo>
                    <a:pt x="-1416" y="1948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0" name="Rectangle 1897"/>
            <p:cNvSpPr>
              <a:spLocks noChangeArrowheads="1"/>
            </p:cNvSpPr>
            <p:nvPr/>
          </p:nvSpPr>
          <p:spPr bwMode="auto">
            <a:xfrm>
              <a:off x="15432" y="6694"/>
              <a:ext cx="283" cy="3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1" name="Line 1896"/>
            <p:cNvSpPr>
              <a:spLocks noChangeShapeType="1"/>
            </p:cNvSpPr>
            <p:nvPr/>
          </p:nvSpPr>
          <p:spPr bwMode="auto">
            <a:xfrm>
              <a:off x="13683" y="9980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2" name="Rectangle 1895"/>
            <p:cNvSpPr>
              <a:spLocks noChangeArrowheads="1"/>
            </p:cNvSpPr>
            <p:nvPr/>
          </p:nvSpPr>
          <p:spPr bwMode="auto">
            <a:xfrm>
              <a:off x="13652" y="9980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3" name="Line 1894"/>
            <p:cNvSpPr>
              <a:spLocks noChangeShapeType="1"/>
            </p:cNvSpPr>
            <p:nvPr/>
          </p:nvSpPr>
          <p:spPr bwMode="auto">
            <a:xfrm>
              <a:off x="13766" y="9980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4" name="Rectangle 1893"/>
            <p:cNvSpPr>
              <a:spLocks noChangeArrowheads="1"/>
            </p:cNvSpPr>
            <p:nvPr/>
          </p:nvSpPr>
          <p:spPr bwMode="auto">
            <a:xfrm>
              <a:off x="13734" y="9980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5" name="Line 1892"/>
            <p:cNvSpPr>
              <a:spLocks noChangeShapeType="1"/>
            </p:cNvSpPr>
            <p:nvPr/>
          </p:nvSpPr>
          <p:spPr bwMode="auto">
            <a:xfrm>
              <a:off x="13679" y="9043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6" name="Rectangle 1891"/>
            <p:cNvSpPr>
              <a:spLocks noChangeArrowheads="1"/>
            </p:cNvSpPr>
            <p:nvPr/>
          </p:nvSpPr>
          <p:spPr bwMode="auto">
            <a:xfrm>
              <a:off x="13648" y="9042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7" name="Line 1890"/>
            <p:cNvSpPr>
              <a:spLocks noChangeShapeType="1"/>
            </p:cNvSpPr>
            <p:nvPr/>
          </p:nvSpPr>
          <p:spPr bwMode="auto">
            <a:xfrm>
              <a:off x="13762" y="9043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8" name="Rectangle 1889"/>
            <p:cNvSpPr>
              <a:spLocks noChangeArrowheads="1"/>
            </p:cNvSpPr>
            <p:nvPr/>
          </p:nvSpPr>
          <p:spPr bwMode="auto">
            <a:xfrm>
              <a:off x="13730" y="9042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099" name="AutoShape 1888"/>
            <p:cNvSpPr>
              <a:spLocks/>
            </p:cNvSpPr>
            <p:nvPr/>
          </p:nvSpPr>
          <p:spPr bwMode="auto">
            <a:xfrm>
              <a:off x="10646" y="10658"/>
              <a:ext cx="2051" cy="2261"/>
            </a:xfrm>
            <a:custGeom>
              <a:avLst/>
              <a:gdLst>
                <a:gd name="T0" fmla="+- 0 10717 10647"/>
                <a:gd name="T1" fmla="*/ T0 w 2051"/>
                <a:gd name="T2" fmla="+- 0 10659 10659"/>
                <a:gd name="T3" fmla="*/ 10659 h 2261"/>
                <a:gd name="T4" fmla="+- 0 10717 10647"/>
                <a:gd name="T5" fmla="*/ T4 w 2051"/>
                <a:gd name="T6" fmla="+- 0 12855 10659"/>
                <a:gd name="T7" fmla="*/ 12855 h 2261"/>
                <a:gd name="T8" fmla="+- 0 11475 10647"/>
                <a:gd name="T9" fmla="*/ T8 w 2051"/>
                <a:gd name="T10" fmla="+- 0 12919 10659"/>
                <a:gd name="T11" fmla="*/ 12919 h 2261"/>
                <a:gd name="T12" fmla="+- 0 12697 10647"/>
                <a:gd name="T13" fmla="*/ T12 w 2051"/>
                <a:gd name="T14" fmla="+- 0 12919 10659"/>
                <a:gd name="T15" fmla="*/ 12919 h 2261"/>
                <a:gd name="T16" fmla="+- 0 10647 10647"/>
                <a:gd name="T17" fmla="*/ T16 w 2051"/>
                <a:gd name="T18" fmla="+- 0 12919 10659"/>
                <a:gd name="T19" fmla="*/ 12919 h 2261"/>
                <a:gd name="T20" fmla="+- 0 11216 10647"/>
                <a:gd name="T21" fmla="*/ T20 w 2051"/>
                <a:gd name="T22" fmla="+- 0 12919 10659"/>
                <a:gd name="T23" fmla="*/ 12919 h 22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051" h="2261">
                  <a:moveTo>
                    <a:pt x="70" y="0"/>
                  </a:moveTo>
                  <a:lnTo>
                    <a:pt x="70" y="2196"/>
                  </a:lnTo>
                  <a:moveTo>
                    <a:pt x="828" y="2260"/>
                  </a:moveTo>
                  <a:lnTo>
                    <a:pt x="2050" y="2260"/>
                  </a:lnTo>
                  <a:moveTo>
                    <a:pt x="0" y="2260"/>
                  </a:moveTo>
                  <a:lnTo>
                    <a:pt x="569" y="226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0" name="AutoShape 1887"/>
            <p:cNvSpPr>
              <a:spLocks/>
            </p:cNvSpPr>
            <p:nvPr/>
          </p:nvSpPr>
          <p:spPr bwMode="auto">
            <a:xfrm>
              <a:off x="10872" y="9718"/>
              <a:ext cx="3096" cy="2452"/>
            </a:xfrm>
            <a:custGeom>
              <a:avLst/>
              <a:gdLst>
                <a:gd name="T0" fmla="+- 0 11540 10872"/>
                <a:gd name="T1" fmla="*/ T0 w 3096"/>
                <a:gd name="T2" fmla="+- 0 12940 9719"/>
                <a:gd name="T3" fmla="*/ 12940 h 2452"/>
                <a:gd name="T4" fmla="+- 0 11540 10872"/>
                <a:gd name="T5" fmla="*/ T4 w 3096"/>
                <a:gd name="T6" fmla="+- 0 10696 9719"/>
                <a:gd name="T7" fmla="*/ 10696 h 2452"/>
                <a:gd name="T8" fmla="+- 0 11548 10872"/>
                <a:gd name="T9" fmla="*/ T8 w 3096"/>
                <a:gd name="T10" fmla="+- 0 11825 9719"/>
                <a:gd name="T11" fmla="*/ 11825 h 2452"/>
                <a:gd name="T12" fmla="+- 0 12787 10872"/>
                <a:gd name="T13" fmla="*/ T12 w 3096"/>
                <a:gd name="T14" fmla="+- 0 11825 9719"/>
                <a:gd name="T15" fmla="*/ 11825 h 2452"/>
                <a:gd name="T16" fmla="+- 0 10016 10872"/>
                <a:gd name="T17" fmla="*/ T16 w 3096"/>
                <a:gd name="T18" fmla="+- 0 12502 9719"/>
                <a:gd name="T19" fmla="*/ 12502 h 2452"/>
                <a:gd name="T20" fmla="+- 0 10016 10872"/>
                <a:gd name="T21" fmla="*/ T20 w 3096"/>
                <a:gd name="T22" fmla="+- 0 10699 9719"/>
                <a:gd name="T23" fmla="*/ 10699 h 2452"/>
                <a:gd name="T24" fmla="+- 0 9953 10872"/>
                <a:gd name="T25" fmla="*/ T24 w 3096"/>
                <a:gd name="T26" fmla="+- 0 12452 9719"/>
                <a:gd name="T27" fmla="*/ 12452 h 2452"/>
                <a:gd name="T28" fmla="+- 0 10429 10872"/>
                <a:gd name="T29" fmla="*/ T28 w 3096"/>
                <a:gd name="T30" fmla="+- 0 12452 9719"/>
                <a:gd name="T31" fmla="*/ 12452 h 24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3096" h="2452">
                  <a:moveTo>
                    <a:pt x="668" y="3221"/>
                  </a:moveTo>
                  <a:lnTo>
                    <a:pt x="668" y="977"/>
                  </a:lnTo>
                  <a:moveTo>
                    <a:pt x="676" y="2106"/>
                  </a:moveTo>
                  <a:lnTo>
                    <a:pt x="1915" y="2106"/>
                  </a:lnTo>
                  <a:moveTo>
                    <a:pt x="-856" y="2783"/>
                  </a:moveTo>
                  <a:lnTo>
                    <a:pt x="-856" y="980"/>
                  </a:lnTo>
                  <a:moveTo>
                    <a:pt x="-919" y="2733"/>
                  </a:moveTo>
                  <a:lnTo>
                    <a:pt x="-443" y="2733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1" name="AutoShape 1886"/>
            <p:cNvSpPr>
              <a:spLocks/>
            </p:cNvSpPr>
            <p:nvPr/>
          </p:nvSpPr>
          <p:spPr bwMode="auto">
            <a:xfrm>
              <a:off x="9000" y="10730"/>
              <a:ext cx="1367" cy="2124"/>
            </a:xfrm>
            <a:custGeom>
              <a:avLst/>
              <a:gdLst>
                <a:gd name="T0" fmla="+- 0 10367 9001"/>
                <a:gd name="T1" fmla="*/ T0 w 1367"/>
                <a:gd name="T2" fmla="+- 0 12401 10730"/>
                <a:gd name="T3" fmla="*/ 12401 h 2124"/>
                <a:gd name="T4" fmla="+- 0 10367 9001"/>
                <a:gd name="T5" fmla="*/ T4 w 1367"/>
                <a:gd name="T6" fmla="+- 0 12853 10730"/>
                <a:gd name="T7" fmla="*/ 12853 h 2124"/>
                <a:gd name="T8" fmla="+- 0 9001 9001"/>
                <a:gd name="T9" fmla="*/ T8 w 1367"/>
                <a:gd name="T10" fmla="+- 0 10730 10730"/>
                <a:gd name="T11" fmla="*/ 10730 h 2124"/>
                <a:gd name="T12" fmla="+- 0 9001 9001"/>
                <a:gd name="T13" fmla="*/ T12 w 1367"/>
                <a:gd name="T14" fmla="+- 0 12132 10730"/>
                <a:gd name="T15" fmla="*/ 12132 h 2124"/>
                <a:gd name="T16" fmla="+- 0 9001 9001"/>
                <a:gd name="T17" fmla="*/ T16 w 1367"/>
                <a:gd name="T18" fmla="+- 0 12262 10730"/>
                <a:gd name="T19" fmla="*/ 12262 h 2124"/>
                <a:gd name="T20" fmla="+- 0 9001 9001"/>
                <a:gd name="T21" fmla="*/ T20 w 1367"/>
                <a:gd name="T22" fmla="+- 0 12853 10730"/>
                <a:gd name="T23" fmla="*/ 12853 h 212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367" h="2124">
                  <a:moveTo>
                    <a:pt x="1366" y="1671"/>
                  </a:moveTo>
                  <a:lnTo>
                    <a:pt x="1366" y="2123"/>
                  </a:lnTo>
                  <a:moveTo>
                    <a:pt x="0" y="0"/>
                  </a:moveTo>
                  <a:lnTo>
                    <a:pt x="0" y="1402"/>
                  </a:lnTo>
                  <a:moveTo>
                    <a:pt x="0" y="1532"/>
                  </a:moveTo>
                  <a:lnTo>
                    <a:pt x="0" y="2123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2" name="Rectangle 1885"/>
            <p:cNvSpPr>
              <a:spLocks noChangeArrowheads="1"/>
            </p:cNvSpPr>
            <p:nvPr/>
          </p:nvSpPr>
          <p:spPr bwMode="auto">
            <a:xfrm>
              <a:off x="9261" y="10501"/>
              <a:ext cx="472" cy="40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3" name="AutoShape 1884"/>
            <p:cNvSpPr>
              <a:spLocks/>
            </p:cNvSpPr>
            <p:nvPr/>
          </p:nvSpPr>
          <p:spPr bwMode="auto">
            <a:xfrm>
              <a:off x="7952" y="10637"/>
              <a:ext cx="2484" cy="2281"/>
            </a:xfrm>
            <a:custGeom>
              <a:avLst/>
              <a:gdLst>
                <a:gd name="T0" fmla="+- 0 9490 7952"/>
                <a:gd name="T1" fmla="*/ T0 w 2484"/>
                <a:gd name="T2" fmla="+- 0 10637 10637"/>
                <a:gd name="T3" fmla="*/ 10637 h 2281"/>
                <a:gd name="T4" fmla="+- 0 9490 7952"/>
                <a:gd name="T5" fmla="*/ T4 w 2484"/>
                <a:gd name="T6" fmla="+- 0 12132 10637"/>
                <a:gd name="T7" fmla="*/ 12132 h 2281"/>
                <a:gd name="T8" fmla="+- 0 9822 7952"/>
                <a:gd name="T9" fmla="*/ T8 w 2484"/>
                <a:gd name="T10" fmla="+- 0 12918 10637"/>
                <a:gd name="T11" fmla="*/ 12918 h 2281"/>
                <a:gd name="T12" fmla="+- 0 10436 7952"/>
                <a:gd name="T13" fmla="*/ T12 w 2484"/>
                <a:gd name="T14" fmla="+- 0 12918 10637"/>
                <a:gd name="T15" fmla="*/ 12918 h 2281"/>
                <a:gd name="T16" fmla="+- 0 8875 7952"/>
                <a:gd name="T17" fmla="*/ T16 w 2484"/>
                <a:gd name="T18" fmla="+- 0 12918 10637"/>
                <a:gd name="T19" fmla="*/ 12918 h 2281"/>
                <a:gd name="T20" fmla="+- 0 9563 7952"/>
                <a:gd name="T21" fmla="*/ T20 w 2484"/>
                <a:gd name="T22" fmla="+- 0 12918 10637"/>
                <a:gd name="T23" fmla="*/ 12918 h 2281"/>
                <a:gd name="T24" fmla="+- 0 7952 7952"/>
                <a:gd name="T25" fmla="*/ T24 w 2484"/>
                <a:gd name="T26" fmla="+- 0 12918 10637"/>
                <a:gd name="T27" fmla="*/ 12918 h 2281"/>
                <a:gd name="T28" fmla="+- 0 8616 7952"/>
                <a:gd name="T29" fmla="*/ T28 w 2484"/>
                <a:gd name="T30" fmla="+- 0 12918 10637"/>
                <a:gd name="T31" fmla="*/ 12918 h 22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484" h="2281">
                  <a:moveTo>
                    <a:pt x="1538" y="0"/>
                  </a:moveTo>
                  <a:lnTo>
                    <a:pt x="1538" y="1495"/>
                  </a:lnTo>
                  <a:moveTo>
                    <a:pt x="1870" y="2281"/>
                  </a:moveTo>
                  <a:lnTo>
                    <a:pt x="2484" y="2281"/>
                  </a:lnTo>
                  <a:moveTo>
                    <a:pt x="923" y="2281"/>
                  </a:moveTo>
                  <a:lnTo>
                    <a:pt x="1611" y="2281"/>
                  </a:lnTo>
                  <a:moveTo>
                    <a:pt x="0" y="2281"/>
                  </a:moveTo>
                  <a:lnTo>
                    <a:pt x="664" y="2281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4" name="Line 1883"/>
            <p:cNvSpPr>
              <a:spLocks noChangeShapeType="1"/>
            </p:cNvSpPr>
            <p:nvPr/>
          </p:nvSpPr>
          <p:spPr bwMode="auto">
            <a:xfrm>
              <a:off x="8010" y="12957"/>
              <a:ext cx="0" cy="0"/>
            </a:xfrm>
            <a:prstGeom prst="line">
              <a:avLst/>
            </a:pr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5" name="Line 1882"/>
            <p:cNvSpPr>
              <a:spLocks noChangeShapeType="1"/>
            </p:cNvSpPr>
            <p:nvPr/>
          </p:nvSpPr>
          <p:spPr bwMode="auto">
            <a:xfrm>
              <a:off x="8872" y="10681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6" name="Line 1881"/>
            <p:cNvSpPr>
              <a:spLocks noChangeShapeType="1"/>
            </p:cNvSpPr>
            <p:nvPr/>
          </p:nvSpPr>
          <p:spPr bwMode="auto">
            <a:xfrm>
              <a:off x="8852" y="10172"/>
              <a:ext cx="928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7" name="AutoShape 1880"/>
            <p:cNvSpPr>
              <a:spLocks/>
            </p:cNvSpPr>
            <p:nvPr/>
          </p:nvSpPr>
          <p:spPr bwMode="auto">
            <a:xfrm>
              <a:off x="9819" y="9124"/>
              <a:ext cx="842" cy="596"/>
            </a:xfrm>
            <a:custGeom>
              <a:avLst/>
              <a:gdLst>
                <a:gd name="T0" fmla="+- 0 8989 9819"/>
                <a:gd name="T1" fmla="*/ T0 w 842"/>
                <a:gd name="T2" fmla="+- 0 10647 9125"/>
                <a:gd name="T3" fmla="*/ 10647 h 596"/>
                <a:gd name="T4" fmla="+- 0 8989 9819"/>
                <a:gd name="T5" fmla="*/ T4 w 842"/>
                <a:gd name="T6" fmla="+- 0 10154 9125"/>
                <a:gd name="T7" fmla="*/ 10154 h 596"/>
                <a:gd name="T8" fmla="+- 0 9104 9819"/>
                <a:gd name="T9" fmla="*/ T8 w 842"/>
                <a:gd name="T10" fmla="+- 0 10649 9125"/>
                <a:gd name="T11" fmla="*/ 10649 h 596"/>
                <a:gd name="T12" fmla="+- 0 9104 9819"/>
                <a:gd name="T13" fmla="*/ T12 w 842"/>
                <a:gd name="T14" fmla="+- 0 10156 9125"/>
                <a:gd name="T15" fmla="*/ 10156 h 596"/>
                <a:gd name="T16" fmla="+- 0 9214 9819"/>
                <a:gd name="T17" fmla="*/ T16 w 842"/>
                <a:gd name="T18" fmla="+- 0 10654 9125"/>
                <a:gd name="T19" fmla="*/ 10654 h 596"/>
                <a:gd name="T20" fmla="+- 0 9214 9819"/>
                <a:gd name="T21" fmla="*/ T20 w 842"/>
                <a:gd name="T22" fmla="+- 0 10161 9125"/>
                <a:gd name="T23" fmla="*/ 10161 h 596"/>
                <a:gd name="T24" fmla="+- 0 9760 9819"/>
                <a:gd name="T25" fmla="*/ T24 w 842"/>
                <a:gd name="T26" fmla="+- 0 10697 9125"/>
                <a:gd name="T27" fmla="*/ 10697 h 596"/>
                <a:gd name="T28" fmla="+- 0 9760 9819"/>
                <a:gd name="T29" fmla="*/ T28 w 842"/>
                <a:gd name="T30" fmla="+- 0 10152 9125"/>
                <a:gd name="T31" fmla="*/ 10152 h 5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842" h="596">
                  <a:moveTo>
                    <a:pt x="-830" y="1522"/>
                  </a:moveTo>
                  <a:lnTo>
                    <a:pt x="-830" y="1029"/>
                  </a:lnTo>
                  <a:moveTo>
                    <a:pt x="-715" y="1524"/>
                  </a:moveTo>
                  <a:lnTo>
                    <a:pt x="-715" y="1031"/>
                  </a:lnTo>
                  <a:moveTo>
                    <a:pt x="-605" y="1529"/>
                  </a:moveTo>
                  <a:lnTo>
                    <a:pt x="-605" y="1036"/>
                  </a:lnTo>
                  <a:moveTo>
                    <a:pt x="-59" y="1572"/>
                  </a:moveTo>
                  <a:lnTo>
                    <a:pt x="-59" y="1027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8" name="AutoShape 1879"/>
            <p:cNvSpPr>
              <a:spLocks/>
            </p:cNvSpPr>
            <p:nvPr/>
          </p:nvSpPr>
          <p:spPr bwMode="auto">
            <a:xfrm>
              <a:off x="6936" y="12166"/>
              <a:ext cx="5830" cy="1351"/>
            </a:xfrm>
            <a:custGeom>
              <a:avLst/>
              <a:gdLst>
                <a:gd name="T0" fmla="+- 0 9822 6937"/>
                <a:gd name="T1" fmla="*/ T0 w 5830"/>
                <a:gd name="T2" fmla="+- 0 12197 12167"/>
                <a:gd name="T3" fmla="*/ 12197 h 1351"/>
                <a:gd name="T4" fmla="+- 0 9977 6937"/>
                <a:gd name="T5" fmla="*/ T4 w 5830"/>
                <a:gd name="T6" fmla="+- 0 12197 12167"/>
                <a:gd name="T7" fmla="*/ 12197 h 1351"/>
                <a:gd name="T8" fmla="+- 0 9416 6937"/>
                <a:gd name="T9" fmla="*/ T8 w 5830"/>
                <a:gd name="T10" fmla="+- 0 12197 12167"/>
                <a:gd name="T11" fmla="*/ 12197 h 1351"/>
                <a:gd name="T12" fmla="+- 0 9563 6937"/>
                <a:gd name="T13" fmla="*/ T12 w 5830"/>
                <a:gd name="T14" fmla="+- 0 12197 12167"/>
                <a:gd name="T15" fmla="*/ 12197 h 1351"/>
                <a:gd name="T16" fmla="+- 0 8893 6937"/>
                <a:gd name="T17" fmla="*/ T16 w 5830"/>
                <a:gd name="T18" fmla="+- 0 12197 12167"/>
                <a:gd name="T19" fmla="*/ 12197 h 1351"/>
                <a:gd name="T20" fmla="+- 0 9157 6937"/>
                <a:gd name="T21" fmla="*/ T20 w 5830"/>
                <a:gd name="T22" fmla="+- 0 12197 12167"/>
                <a:gd name="T23" fmla="*/ 12197 h 1351"/>
                <a:gd name="T24" fmla="+- 0 8045 6937"/>
                <a:gd name="T25" fmla="*/ T24 w 5830"/>
                <a:gd name="T26" fmla="+- 0 12197 12167"/>
                <a:gd name="T27" fmla="*/ 12197 h 1351"/>
                <a:gd name="T28" fmla="+- 0 8634 6937"/>
                <a:gd name="T29" fmla="*/ T28 w 5830"/>
                <a:gd name="T30" fmla="+- 0 12197 12167"/>
                <a:gd name="T31" fmla="*/ 12197 h 1351"/>
                <a:gd name="T32" fmla="+- 0 8502 6937"/>
                <a:gd name="T33" fmla="*/ T32 w 5830"/>
                <a:gd name="T34" fmla="+- 0 12167 12167"/>
                <a:gd name="T35" fmla="*/ 12167 h 1351"/>
                <a:gd name="T36" fmla="+- 0 8502 6937"/>
                <a:gd name="T37" fmla="*/ T36 w 5830"/>
                <a:gd name="T38" fmla="+- 0 12440 12167"/>
                <a:gd name="T39" fmla="*/ 12440 h 1351"/>
                <a:gd name="T40" fmla="+- 0 8502 6937"/>
                <a:gd name="T41" fmla="*/ T40 w 5830"/>
                <a:gd name="T42" fmla="+- 0 12675 12167"/>
                <a:gd name="T43" fmla="*/ 12675 h 1351"/>
                <a:gd name="T44" fmla="+- 0 8502 6937"/>
                <a:gd name="T45" fmla="*/ T44 w 5830"/>
                <a:gd name="T46" fmla="+- 0 12885 12167"/>
                <a:gd name="T47" fmla="*/ 12885 h 1351"/>
                <a:gd name="T48" fmla="+- 0 12073 6937"/>
                <a:gd name="T49" fmla="*/ T48 w 5830"/>
                <a:gd name="T50" fmla="+- 0 13517 12167"/>
                <a:gd name="T51" fmla="*/ 13517 h 1351"/>
                <a:gd name="T52" fmla="+- 0 12766 6937"/>
                <a:gd name="T53" fmla="*/ T52 w 5830"/>
                <a:gd name="T54" fmla="+- 0 13517 12167"/>
                <a:gd name="T55" fmla="*/ 13517 h 1351"/>
                <a:gd name="T56" fmla="+- 0 11099 6937"/>
                <a:gd name="T57" fmla="*/ T56 w 5830"/>
                <a:gd name="T58" fmla="+- 0 13517 12167"/>
                <a:gd name="T59" fmla="*/ 13517 h 1351"/>
                <a:gd name="T60" fmla="+- 0 11814 6937"/>
                <a:gd name="T61" fmla="*/ T60 w 5830"/>
                <a:gd name="T62" fmla="+- 0 13517 12167"/>
                <a:gd name="T63" fmla="*/ 13517 h 1351"/>
                <a:gd name="T64" fmla="+- 0 10319 6937"/>
                <a:gd name="T65" fmla="*/ T64 w 5830"/>
                <a:gd name="T66" fmla="+- 0 13517 12167"/>
                <a:gd name="T67" fmla="*/ 13517 h 1351"/>
                <a:gd name="T68" fmla="+- 0 10840 6937"/>
                <a:gd name="T69" fmla="*/ T68 w 5830"/>
                <a:gd name="T70" fmla="+- 0 13517 12167"/>
                <a:gd name="T71" fmla="*/ 13517 h 1351"/>
                <a:gd name="T72" fmla="+- 0 9629 6937"/>
                <a:gd name="T73" fmla="*/ T72 w 5830"/>
                <a:gd name="T74" fmla="+- 0 13517 12167"/>
                <a:gd name="T75" fmla="*/ 13517 h 1351"/>
                <a:gd name="T76" fmla="+- 0 10059 6937"/>
                <a:gd name="T77" fmla="*/ T76 w 5830"/>
                <a:gd name="T78" fmla="+- 0 13517 12167"/>
                <a:gd name="T79" fmla="*/ 13517 h 1351"/>
                <a:gd name="T80" fmla="+- 0 6937 6937"/>
                <a:gd name="T81" fmla="*/ T80 w 5830"/>
                <a:gd name="T82" fmla="+- 0 13517 12167"/>
                <a:gd name="T83" fmla="*/ 13517 h 1351"/>
                <a:gd name="T84" fmla="+- 0 9370 6937"/>
                <a:gd name="T85" fmla="*/ T84 w 5830"/>
                <a:gd name="T86" fmla="+- 0 13517 12167"/>
                <a:gd name="T87" fmla="*/ 13517 h 1351"/>
                <a:gd name="T88" fmla="+- 0 7545 6937"/>
                <a:gd name="T89" fmla="*/ T88 w 5830"/>
                <a:gd name="T90" fmla="+- 0 12982 12167"/>
                <a:gd name="T91" fmla="*/ 12982 h 1351"/>
                <a:gd name="T92" fmla="+- 0 7545 6937"/>
                <a:gd name="T93" fmla="*/ T92 w 5830"/>
                <a:gd name="T94" fmla="+- 0 13497 12167"/>
                <a:gd name="T95" fmla="*/ 13497 h 1351"/>
                <a:gd name="T96" fmla="+- 0 7412 6937"/>
                <a:gd name="T97" fmla="*/ T96 w 5830"/>
                <a:gd name="T98" fmla="+- 0 12917 12167"/>
                <a:gd name="T99" fmla="*/ 12917 h 1351"/>
                <a:gd name="T100" fmla="+- 0 7611 6937"/>
                <a:gd name="T101" fmla="*/ T100 w 5830"/>
                <a:gd name="T102" fmla="+- 0 12917 12167"/>
                <a:gd name="T103" fmla="*/ 12917 h 1351"/>
                <a:gd name="T104" fmla="+- 0 6993 6937"/>
                <a:gd name="T105" fmla="*/ T104 w 5830"/>
                <a:gd name="T106" fmla="+- 0 12917 12167"/>
                <a:gd name="T107" fmla="*/ 12917 h 1351"/>
                <a:gd name="T108" fmla="+- 0 7153 6937"/>
                <a:gd name="T109" fmla="*/ T108 w 5830"/>
                <a:gd name="T110" fmla="+- 0 12917 12167"/>
                <a:gd name="T111" fmla="*/ 12917 h 13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</a:cxnLst>
              <a:rect l="0" t="0" r="r" b="b"/>
              <a:pathLst>
                <a:path w="5830" h="1351">
                  <a:moveTo>
                    <a:pt x="2885" y="30"/>
                  </a:moveTo>
                  <a:lnTo>
                    <a:pt x="3040" y="30"/>
                  </a:lnTo>
                  <a:moveTo>
                    <a:pt x="2479" y="30"/>
                  </a:moveTo>
                  <a:lnTo>
                    <a:pt x="2626" y="30"/>
                  </a:lnTo>
                  <a:moveTo>
                    <a:pt x="1956" y="30"/>
                  </a:moveTo>
                  <a:lnTo>
                    <a:pt x="2220" y="30"/>
                  </a:lnTo>
                  <a:moveTo>
                    <a:pt x="1108" y="30"/>
                  </a:moveTo>
                  <a:lnTo>
                    <a:pt x="1697" y="30"/>
                  </a:lnTo>
                  <a:moveTo>
                    <a:pt x="1565" y="0"/>
                  </a:moveTo>
                  <a:lnTo>
                    <a:pt x="1565" y="273"/>
                  </a:lnTo>
                  <a:moveTo>
                    <a:pt x="1565" y="508"/>
                  </a:moveTo>
                  <a:lnTo>
                    <a:pt x="1565" y="718"/>
                  </a:lnTo>
                  <a:moveTo>
                    <a:pt x="5136" y="1350"/>
                  </a:moveTo>
                  <a:lnTo>
                    <a:pt x="5829" y="1350"/>
                  </a:lnTo>
                  <a:moveTo>
                    <a:pt x="4162" y="1350"/>
                  </a:moveTo>
                  <a:lnTo>
                    <a:pt x="4877" y="1350"/>
                  </a:lnTo>
                  <a:moveTo>
                    <a:pt x="3382" y="1350"/>
                  </a:moveTo>
                  <a:lnTo>
                    <a:pt x="3903" y="1350"/>
                  </a:lnTo>
                  <a:moveTo>
                    <a:pt x="2692" y="1350"/>
                  </a:moveTo>
                  <a:lnTo>
                    <a:pt x="3122" y="1350"/>
                  </a:lnTo>
                  <a:moveTo>
                    <a:pt x="0" y="1350"/>
                  </a:moveTo>
                  <a:lnTo>
                    <a:pt x="2433" y="1350"/>
                  </a:lnTo>
                  <a:moveTo>
                    <a:pt x="608" y="815"/>
                  </a:moveTo>
                  <a:lnTo>
                    <a:pt x="608" y="1330"/>
                  </a:lnTo>
                  <a:moveTo>
                    <a:pt x="475" y="750"/>
                  </a:moveTo>
                  <a:lnTo>
                    <a:pt x="674" y="750"/>
                  </a:lnTo>
                  <a:moveTo>
                    <a:pt x="56" y="750"/>
                  </a:moveTo>
                  <a:lnTo>
                    <a:pt x="216" y="75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09" name="AutoShape 1878"/>
            <p:cNvSpPr>
              <a:spLocks/>
            </p:cNvSpPr>
            <p:nvPr/>
          </p:nvSpPr>
          <p:spPr bwMode="auto">
            <a:xfrm>
              <a:off x="11681" y="11361"/>
              <a:ext cx="543" cy="397"/>
            </a:xfrm>
            <a:custGeom>
              <a:avLst/>
              <a:gdLst>
                <a:gd name="T0" fmla="+- 0 10694 11682"/>
                <a:gd name="T1" fmla="*/ T0 w 543"/>
                <a:gd name="T2" fmla="+- 0 12199 11361"/>
                <a:gd name="T3" fmla="*/ 12199 h 397"/>
                <a:gd name="T4" fmla="+- 0 11179 11682"/>
                <a:gd name="T5" fmla="*/ T4 w 543"/>
                <a:gd name="T6" fmla="+- 0 12199 11361"/>
                <a:gd name="T7" fmla="*/ 12199 h 397"/>
                <a:gd name="T8" fmla="+- 0 10703 11682"/>
                <a:gd name="T9" fmla="*/ T8 w 543"/>
                <a:gd name="T10" fmla="+- 0 12562 11361"/>
                <a:gd name="T11" fmla="*/ 12562 h 397"/>
                <a:gd name="T12" fmla="+- 0 11191 11682"/>
                <a:gd name="T13" fmla="*/ T12 w 543"/>
                <a:gd name="T14" fmla="+- 0 12562 11361"/>
                <a:gd name="T15" fmla="*/ 12562 h 3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543" h="397">
                  <a:moveTo>
                    <a:pt x="-988" y="838"/>
                  </a:moveTo>
                  <a:lnTo>
                    <a:pt x="-503" y="838"/>
                  </a:lnTo>
                  <a:moveTo>
                    <a:pt x="-979" y="1201"/>
                  </a:moveTo>
                  <a:lnTo>
                    <a:pt x="-491" y="1201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0" name="Line 1877"/>
            <p:cNvSpPr>
              <a:spLocks noChangeShapeType="1"/>
            </p:cNvSpPr>
            <p:nvPr/>
          </p:nvSpPr>
          <p:spPr bwMode="auto">
            <a:xfrm>
              <a:off x="6912" y="12308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1" name="AutoShape 1876"/>
            <p:cNvSpPr>
              <a:spLocks/>
            </p:cNvSpPr>
            <p:nvPr/>
          </p:nvSpPr>
          <p:spPr bwMode="auto">
            <a:xfrm>
              <a:off x="7516" y="11479"/>
              <a:ext cx="158" cy="505"/>
            </a:xfrm>
            <a:custGeom>
              <a:avLst/>
              <a:gdLst>
                <a:gd name="T0" fmla="+- 0 6881 7517"/>
                <a:gd name="T1" fmla="*/ T0 w 158"/>
                <a:gd name="T2" fmla="+- 0 12770 11479"/>
                <a:gd name="T3" fmla="*/ 12770 h 505"/>
                <a:gd name="T4" fmla="+- 0 6881 7517"/>
                <a:gd name="T5" fmla="*/ T4 w 158"/>
                <a:gd name="T6" fmla="+- 0 12308 11479"/>
                <a:gd name="T7" fmla="*/ 12308 h 505"/>
                <a:gd name="T8" fmla="+- 0 6943 7517"/>
                <a:gd name="T9" fmla="*/ T8 w 158"/>
                <a:gd name="T10" fmla="+- 0 12308 11479"/>
                <a:gd name="T11" fmla="*/ 12308 h 505"/>
                <a:gd name="T12" fmla="+- 0 6943 7517"/>
                <a:gd name="T13" fmla="*/ T12 w 158"/>
                <a:gd name="T14" fmla="+- 0 12770 11479"/>
                <a:gd name="T15" fmla="*/ 12770 h 505"/>
                <a:gd name="T16" fmla="+- 0 6881 7517"/>
                <a:gd name="T17" fmla="*/ T16 w 158"/>
                <a:gd name="T18" fmla="+- 0 12770 11479"/>
                <a:gd name="T19" fmla="*/ 12770 h 505"/>
                <a:gd name="T20" fmla="+- 0 6964 7517"/>
                <a:gd name="T21" fmla="*/ T20 w 158"/>
                <a:gd name="T22" fmla="+- 0 12770 11479"/>
                <a:gd name="T23" fmla="*/ 12770 h 505"/>
                <a:gd name="T24" fmla="+- 0 6964 7517"/>
                <a:gd name="T25" fmla="*/ T24 w 158"/>
                <a:gd name="T26" fmla="+- 0 12307 11479"/>
                <a:gd name="T27" fmla="*/ 12307 h 505"/>
                <a:gd name="T28" fmla="+- 0 7025 7517"/>
                <a:gd name="T29" fmla="*/ T28 w 158"/>
                <a:gd name="T30" fmla="+- 0 12307 11479"/>
                <a:gd name="T31" fmla="*/ 12307 h 505"/>
                <a:gd name="T32" fmla="+- 0 7025 7517"/>
                <a:gd name="T33" fmla="*/ T32 w 158"/>
                <a:gd name="T34" fmla="+- 0 12770 11479"/>
                <a:gd name="T35" fmla="*/ 12770 h 505"/>
                <a:gd name="T36" fmla="+- 0 6964 7517"/>
                <a:gd name="T37" fmla="*/ T36 w 158"/>
                <a:gd name="T38" fmla="+- 0 12770 11479"/>
                <a:gd name="T39" fmla="*/ 12770 h 5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8" h="505">
                  <a:moveTo>
                    <a:pt x="-636" y="1291"/>
                  </a:moveTo>
                  <a:lnTo>
                    <a:pt x="-636" y="829"/>
                  </a:lnTo>
                  <a:lnTo>
                    <a:pt x="-574" y="829"/>
                  </a:lnTo>
                  <a:lnTo>
                    <a:pt x="-574" y="1291"/>
                  </a:lnTo>
                  <a:lnTo>
                    <a:pt x="-636" y="1291"/>
                  </a:lnTo>
                  <a:close/>
                  <a:moveTo>
                    <a:pt x="-553" y="1291"/>
                  </a:moveTo>
                  <a:lnTo>
                    <a:pt x="-553" y="828"/>
                  </a:lnTo>
                  <a:lnTo>
                    <a:pt x="-492" y="828"/>
                  </a:lnTo>
                  <a:lnTo>
                    <a:pt x="-492" y="1291"/>
                  </a:lnTo>
                  <a:lnTo>
                    <a:pt x="-553" y="129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2" name="Line 1875"/>
            <p:cNvSpPr>
              <a:spLocks noChangeShapeType="1"/>
            </p:cNvSpPr>
            <p:nvPr/>
          </p:nvSpPr>
          <p:spPr bwMode="auto">
            <a:xfrm>
              <a:off x="6152" y="13463"/>
              <a:ext cx="863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3" name="Line 1874"/>
            <p:cNvSpPr>
              <a:spLocks noChangeShapeType="1"/>
            </p:cNvSpPr>
            <p:nvPr/>
          </p:nvSpPr>
          <p:spPr bwMode="auto">
            <a:xfrm>
              <a:off x="6173" y="13501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4" name="Line 1873"/>
            <p:cNvSpPr>
              <a:spLocks noChangeShapeType="1"/>
            </p:cNvSpPr>
            <p:nvPr/>
          </p:nvSpPr>
          <p:spPr bwMode="auto">
            <a:xfrm>
              <a:off x="6153" y="12991"/>
              <a:ext cx="863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5" name="AutoShape 1872"/>
            <p:cNvSpPr>
              <a:spLocks/>
            </p:cNvSpPr>
            <p:nvPr/>
          </p:nvSpPr>
          <p:spPr bwMode="auto">
            <a:xfrm>
              <a:off x="6870" y="12207"/>
              <a:ext cx="246" cy="546"/>
            </a:xfrm>
            <a:custGeom>
              <a:avLst/>
              <a:gdLst>
                <a:gd name="T0" fmla="+- 0 6290 6871"/>
                <a:gd name="T1" fmla="*/ T0 w 246"/>
                <a:gd name="T2" fmla="+- 0 13467 12207"/>
                <a:gd name="T3" fmla="*/ 13467 h 546"/>
                <a:gd name="T4" fmla="+- 0 6290 6871"/>
                <a:gd name="T5" fmla="*/ T4 w 246"/>
                <a:gd name="T6" fmla="+- 0 12974 12207"/>
                <a:gd name="T7" fmla="*/ 12974 h 546"/>
                <a:gd name="T8" fmla="+- 0 6405 6871"/>
                <a:gd name="T9" fmla="*/ T8 w 246"/>
                <a:gd name="T10" fmla="+- 0 13468 12207"/>
                <a:gd name="T11" fmla="*/ 13468 h 546"/>
                <a:gd name="T12" fmla="+- 0 6405 6871"/>
                <a:gd name="T13" fmla="*/ T12 w 246"/>
                <a:gd name="T14" fmla="+- 0 12975 12207"/>
                <a:gd name="T15" fmla="*/ 12975 h 546"/>
                <a:gd name="T16" fmla="+- 0 6515 6871"/>
                <a:gd name="T17" fmla="*/ T16 w 246"/>
                <a:gd name="T18" fmla="+- 0 13473 12207"/>
                <a:gd name="T19" fmla="*/ 13473 h 546"/>
                <a:gd name="T20" fmla="+- 0 6515 6871"/>
                <a:gd name="T21" fmla="*/ T20 w 246"/>
                <a:gd name="T22" fmla="+- 0 12980 12207"/>
                <a:gd name="T23" fmla="*/ 12980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46" h="546">
                  <a:moveTo>
                    <a:pt x="-581" y="1260"/>
                  </a:moveTo>
                  <a:lnTo>
                    <a:pt x="-581" y="767"/>
                  </a:lnTo>
                  <a:moveTo>
                    <a:pt x="-466" y="1261"/>
                  </a:moveTo>
                  <a:lnTo>
                    <a:pt x="-466" y="768"/>
                  </a:lnTo>
                  <a:moveTo>
                    <a:pt x="-356" y="1266"/>
                  </a:moveTo>
                  <a:lnTo>
                    <a:pt x="-356" y="773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6" name="Line 1871"/>
            <p:cNvSpPr>
              <a:spLocks noChangeShapeType="1"/>
            </p:cNvSpPr>
            <p:nvPr/>
          </p:nvSpPr>
          <p:spPr bwMode="auto">
            <a:xfrm>
              <a:off x="6165" y="12164"/>
              <a:ext cx="863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7" name="Line 1870"/>
            <p:cNvSpPr>
              <a:spLocks noChangeShapeType="1"/>
            </p:cNvSpPr>
            <p:nvPr/>
          </p:nvSpPr>
          <p:spPr bwMode="auto">
            <a:xfrm>
              <a:off x="6185" y="12202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8" name="Line 1869"/>
            <p:cNvSpPr>
              <a:spLocks noChangeShapeType="1"/>
            </p:cNvSpPr>
            <p:nvPr/>
          </p:nvSpPr>
          <p:spPr bwMode="auto">
            <a:xfrm>
              <a:off x="6166" y="11693"/>
              <a:ext cx="863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19" name="AutoShape 1868"/>
            <p:cNvSpPr>
              <a:spLocks/>
            </p:cNvSpPr>
            <p:nvPr/>
          </p:nvSpPr>
          <p:spPr bwMode="auto">
            <a:xfrm>
              <a:off x="6884" y="10788"/>
              <a:ext cx="246" cy="546"/>
            </a:xfrm>
            <a:custGeom>
              <a:avLst/>
              <a:gdLst>
                <a:gd name="T0" fmla="+- 0 6303 6885"/>
                <a:gd name="T1" fmla="*/ T0 w 246"/>
                <a:gd name="T2" fmla="+- 0 12168 10788"/>
                <a:gd name="T3" fmla="*/ 12168 h 546"/>
                <a:gd name="T4" fmla="+- 0 6303 6885"/>
                <a:gd name="T5" fmla="*/ T4 w 246"/>
                <a:gd name="T6" fmla="+- 0 11675 10788"/>
                <a:gd name="T7" fmla="*/ 11675 h 546"/>
                <a:gd name="T8" fmla="+- 0 6418 6885"/>
                <a:gd name="T9" fmla="*/ T8 w 246"/>
                <a:gd name="T10" fmla="+- 0 12169 10788"/>
                <a:gd name="T11" fmla="*/ 12169 h 546"/>
                <a:gd name="T12" fmla="+- 0 6418 6885"/>
                <a:gd name="T13" fmla="*/ T12 w 246"/>
                <a:gd name="T14" fmla="+- 0 11676 10788"/>
                <a:gd name="T15" fmla="*/ 11676 h 546"/>
                <a:gd name="T16" fmla="+- 0 6528 6885"/>
                <a:gd name="T17" fmla="*/ T16 w 246"/>
                <a:gd name="T18" fmla="+- 0 12174 10788"/>
                <a:gd name="T19" fmla="*/ 12174 h 546"/>
                <a:gd name="T20" fmla="+- 0 6528 6885"/>
                <a:gd name="T21" fmla="*/ T20 w 246"/>
                <a:gd name="T22" fmla="+- 0 11681 10788"/>
                <a:gd name="T23" fmla="*/ 11681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46" h="546">
                  <a:moveTo>
                    <a:pt x="-582" y="1380"/>
                  </a:moveTo>
                  <a:lnTo>
                    <a:pt x="-582" y="887"/>
                  </a:lnTo>
                  <a:moveTo>
                    <a:pt x="-467" y="1381"/>
                  </a:moveTo>
                  <a:lnTo>
                    <a:pt x="-467" y="888"/>
                  </a:lnTo>
                  <a:moveTo>
                    <a:pt x="-357" y="1386"/>
                  </a:moveTo>
                  <a:lnTo>
                    <a:pt x="-357" y="893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" name="Line 1867"/>
            <p:cNvSpPr>
              <a:spLocks noChangeShapeType="1"/>
            </p:cNvSpPr>
            <p:nvPr/>
          </p:nvSpPr>
          <p:spPr bwMode="auto">
            <a:xfrm>
              <a:off x="6915" y="11007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" name="AutoShape 1866"/>
            <p:cNvSpPr>
              <a:spLocks/>
            </p:cNvSpPr>
            <p:nvPr/>
          </p:nvSpPr>
          <p:spPr bwMode="auto">
            <a:xfrm>
              <a:off x="7519" y="9774"/>
              <a:ext cx="2137" cy="789"/>
            </a:xfrm>
            <a:custGeom>
              <a:avLst/>
              <a:gdLst>
                <a:gd name="T0" fmla="+- 0 6884 7520"/>
                <a:gd name="T1" fmla="*/ T0 w 2137"/>
                <a:gd name="T2" fmla="+- 0 11469 9775"/>
                <a:gd name="T3" fmla="*/ 11469 h 789"/>
                <a:gd name="T4" fmla="+- 0 6884 7520"/>
                <a:gd name="T5" fmla="*/ T4 w 2137"/>
                <a:gd name="T6" fmla="+- 0 11007 9775"/>
                <a:gd name="T7" fmla="*/ 11007 h 789"/>
                <a:gd name="T8" fmla="+- 0 6945 7520"/>
                <a:gd name="T9" fmla="*/ T8 w 2137"/>
                <a:gd name="T10" fmla="+- 0 11007 9775"/>
                <a:gd name="T11" fmla="*/ 11007 h 789"/>
                <a:gd name="T12" fmla="+- 0 6945 7520"/>
                <a:gd name="T13" fmla="*/ T12 w 2137"/>
                <a:gd name="T14" fmla="+- 0 11469 9775"/>
                <a:gd name="T15" fmla="*/ 11469 h 789"/>
                <a:gd name="T16" fmla="+- 0 6884 7520"/>
                <a:gd name="T17" fmla="*/ T16 w 2137"/>
                <a:gd name="T18" fmla="+- 0 11469 9775"/>
                <a:gd name="T19" fmla="*/ 11469 h 789"/>
                <a:gd name="T20" fmla="+- 0 6967 7520"/>
                <a:gd name="T21" fmla="*/ T20 w 2137"/>
                <a:gd name="T22" fmla="+- 0 11469 9775"/>
                <a:gd name="T23" fmla="*/ 11469 h 789"/>
                <a:gd name="T24" fmla="+- 0 6967 7520"/>
                <a:gd name="T25" fmla="*/ T24 w 2137"/>
                <a:gd name="T26" fmla="+- 0 11007 9775"/>
                <a:gd name="T27" fmla="*/ 11007 h 789"/>
                <a:gd name="T28" fmla="+- 0 7028 7520"/>
                <a:gd name="T29" fmla="*/ T28 w 2137"/>
                <a:gd name="T30" fmla="+- 0 11007 9775"/>
                <a:gd name="T31" fmla="*/ 11007 h 789"/>
                <a:gd name="T32" fmla="+- 0 7028 7520"/>
                <a:gd name="T33" fmla="*/ T32 w 2137"/>
                <a:gd name="T34" fmla="+- 0 11469 9775"/>
                <a:gd name="T35" fmla="*/ 11469 h 789"/>
                <a:gd name="T36" fmla="+- 0 6967 7520"/>
                <a:gd name="T37" fmla="*/ T36 w 2137"/>
                <a:gd name="T38" fmla="+- 0 11469 9775"/>
                <a:gd name="T39" fmla="*/ 11469 h 789"/>
                <a:gd name="T40" fmla="+- 0 8840 7520"/>
                <a:gd name="T41" fmla="*/ T40 w 2137"/>
                <a:gd name="T42" fmla="+- 0 10808 9775"/>
                <a:gd name="T43" fmla="*/ 10808 h 789"/>
                <a:gd name="T44" fmla="+- 0 8378 7520"/>
                <a:gd name="T45" fmla="*/ T44 w 2137"/>
                <a:gd name="T46" fmla="+- 0 10808 9775"/>
                <a:gd name="T47" fmla="*/ 10808 h 789"/>
                <a:gd name="T48" fmla="+- 0 8378 7520"/>
                <a:gd name="T49" fmla="*/ T48 w 2137"/>
                <a:gd name="T50" fmla="+- 0 10747 9775"/>
                <a:gd name="T51" fmla="*/ 10747 h 789"/>
                <a:gd name="T52" fmla="+- 0 8840 7520"/>
                <a:gd name="T53" fmla="*/ T52 w 2137"/>
                <a:gd name="T54" fmla="+- 0 10747 9775"/>
                <a:gd name="T55" fmla="*/ 10747 h 789"/>
                <a:gd name="T56" fmla="+- 0 8840 7520"/>
                <a:gd name="T57" fmla="*/ T56 w 2137"/>
                <a:gd name="T58" fmla="+- 0 10808 9775"/>
                <a:gd name="T59" fmla="*/ 10808 h 7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2137" h="789">
                  <a:moveTo>
                    <a:pt x="-636" y="1694"/>
                  </a:moveTo>
                  <a:lnTo>
                    <a:pt x="-636" y="1232"/>
                  </a:lnTo>
                  <a:lnTo>
                    <a:pt x="-575" y="1232"/>
                  </a:lnTo>
                  <a:lnTo>
                    <a:pt x="-575" y="1694"/>
                  </a:lnTo>
                  <a:lnTo>
                    <a:pt x="-636" y="1694"/>
                  </a:lnTo>
                  <a:close/>
                  <a:moveTo>
                    <a:pt x="-553" y="1694"/>
                  </a:moveTo>
                  <a:lnTo>
                    <a:pt x="-553" y="1232"/>
                  </a:lnTo>
                  <a:lnTo>
                    <a:pt x="-492" y="1232"/>
                  </a:lnTo>
                  <a:lnTo>
                    <a:pt x="-492" y="1694"/>
                  </a:lnTo>
                  <a:lnTo>
                    <a:pt x="-553" y="1694"/>
                  </a:lnTo>
                  <a:close/>
                  <a:moveTo>
                    <a:pt x="1320" y="1033"/>
                  </a:moveTo>
                  <a:lnTo>
                    <a:pt x="858" y="1033"/>
                  </a:lnTo>
                  <a:lnTo>
                    <a:pt x="858" y="972"/>
                  </a:lnTo>
                  <a:lnTo>
                    <a:pt x="1320" y="972"/>
                  </a:lnTo>
                  <a:lnTo>
                    <a:pt x="1320" y="1033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2" name="Line 1865"/>
            <p:cNvSpPr>
              <a:spLocks noChangeShapeType="1"/>
            </p:cNvSpPr>
            <p:nvPr/>
          </p:nvSpPr>
          <p:spPr bwMode="auto">
            <a:xfrm>
              <a:off x="8378" y="10695"/>
              <a:ext cx="46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" name="AutoShape 1864"/>
            <p:cNvSpPr>
              <a:spLocks/>
            </p:cNvSpPr>
            <p:nvPr/>
          </p:nvSpPr>
          <p:spPr bwMode="auto">
            <a:xfrm>
              <a:off x="9151" y="9684"/>
              <a:ext cx="2466" cy="170"/>
            </a:xfrm>
            <a:custGeom>
              <a:avLst/>
              <a:gdLst>
                <a:gd name="T0" fmla="+- 0 8840 9152"/>
                <a:gd name="T1" fmla="*/ T0 w 2466"/>
                <a:gd name="T2" fmla="+- 0 10726 9685"/>
                <a:gd name="T3" fmla="*/ 10726 h 170"/>
                <a:gd name="T4" fmla="+- 0 8378 9152"/>
                <a:gd name="T5" fmla="*/ T4 w 2466"/>
                <a:gd name="T6" fmla="+- 0 10726 9685"/>
                <a:gd name="T7" fmla="*/ 10726 h 170"/>
                <a:gd name="T8" fmla="+- 0 8378 9152"/>
                <a:gd name="T9" fmla="*/ T8 w 2466"/>
                <a:gd name="T10" fmla="+- 0 10664 9685"/>
                <a:gd name="T11" fmla="*/ 10664 h 170"/>
                <a:gd name="T12" fmla="+- 0 8840 9152"/>
                <a:gd name="T13" fmla="*/ T12 w 2466"/>
                <a:gd name="T14" fmla="+- 0 10664 9685"/>
                <a:gd name="T15" fmla="*/ 10664 h 170"/>
                <a:gd name="T16" fmla="+- 0 8840 9152"/>
                <a:gd name="T17" fmla="*/ T16 w 2466"/>
                <a:gd name="T18" fmla="+- 0 10726 9685"/>
                <a:gd name="T19" fmla="*/ 10726 h 170"/>
                <a:gd name="T20" fmla="+- 0 10635 9152"/>
                <a:gd name="T21" fmla="*/ T20 w 2466"/>
                <a:gd name="T22" fmla="+- 0 10820 9685"/>
                <a:gd name="T23" fmla="*/ 10820 h 170"/>
                <a:gd name="T24" fmla="+- 0 10174 9152"/>
                <a:gd name="T25" fmla="*/ T24 w 2466"/>
                <a:gd name="T26" fmla="+- 0 10820 9685"/>
                <a:gd name="T27" fmla="*/ 10820 h 170"/>
                <a:gd name="T28" fmla="+- 0 10174 9152"/>
                <a:gd name="T29" fmla="*/ T28 w 2466"/>
                <a:gd name="T30" fmla="+- 0 10758 9685"/>
                <a:gd name="T31" fmla="*/ 10758 h 170"/>
                <a:gd name="T32" fmla="+- 0 10635 9152"/>
                <a:gd name="T33" fmla="*/ T32 w 2466"/>
                <a:gd name="T34" fmla="+- 0 10758 9685"/>
                <a:gd name="T35" fmla="*/ 10758 h 170"/>
                <a:gd name="T36" fmla="+- 0 10635 9152"/>
                <a:gd name="T37" fmla="*/ T36 w 2466"/>
                <a:gd name="T38" fmla="+- 0 10820 9685"/>
                <a:gd name="T39" fmla="*/ 10820 h 1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466" h="170">
                  <a:moveTo>
                    <a:pt x="-312" y="1041"/>
                  </a:moveTo>
                  <a:lnTo>
                    <a:pt x="-774" y="1041"/>
                  </a:lnTo>
                  <a:lnTo>
                    <a:pt x="-774" y="979"/>
                  </a:lnTo>
                  <a:lnTo>
                    <a:pt x="-312" y="979"/>
                  </a:lnTo>
                  <a:lnTo>
                    <a:pt x="-312" y="1041"/>
                  </a:lnTo>
                  <a:close/>
                  <a:moveTo>
                    <a:pt x="1483" y="1135"/>
                  </a:moveTo>
                  <a:lnTo>
                    <a:pt x="1022" y="1135"/>
                  </a:lnTo>
                  <a:lnTo>
                    <a:pt x="1022" y="1073"/>
                  </a:lnTo>
                  <a:lnTo>
                    <a:pt x="1483" y="1073"/>
                  </a:lnTo>
                  <a:lnTo>
                    <a:pt x="1483" y="113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Line 1863"/>
            <p:cNvSpPr>
              <a:spLocks noChangeShapeType="1"/>
            </p:cNvSpPr>
            <p:nvPr/>
          </p:nvSpPr>
          <p:spPr bwMode="auto">
            <a:xfrm>
              <a:off x="10174" y="10706"/>
              <a:ext cx="46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AutoShape 1862"/>
            <p:cNvSpPr>
              <a:spLocks/>
            </p:cNvSpPr>
            <p:nvPr/>
          </p:nvSpPr>
          <p:spPr bwMode="auto">
            <a:xfrm>
              <a:off x="11113" y="9696"/>
              <a:ext cx="1318" cy="153"/>
            </a:xfrm>
            <a:custGeom>
              <a:avLst/>
              <a:gdLst>
                <a:gd name="T0" fmla="+- 0 10635 11113"/>
                <a:gd name="T1" fmla="*/ T0 w 1318"/>
                <a:gd name="T2" fmla="+- 0 10737 9697"/>
                <a:gd name="T3" fmla="*/ 10737 h 153"/>
                <a:gd name="T4" fmla="+- 0 10174 11113"/>
                <a:gd name="T5" fmla="*/ T4 w 1318"/>
                <a:gd name="T6" fmla="+- 0 10737 9697"/>
                <a:gd name="T7" fmla="*/ 10737 h 153"/>
                <a:gd name="T8" fmla="+- 0 10174 11113"/>
                <a:gd name="T9" fmla="*/ T8 w 1318"/>
                <a:gd name="T10" fmla="+- 0 10676 9697"/>
                <a:gd name="T11" fmla="*/ 10676 h 153"/>
                <a:gd name="T12" fmla="+- 0 10635 11113"/>
                <a:gd name="T13" fmla="*/ T12 w 1318"/>
                <a:gd name="T14" fmla="+- 0 10676 9697"/>
                <a:gd name="T15" fmla="*/ 10676 h 153"/>
                <a:gd name="T16" fmla="+- 0 10635 11113"/>
                <a:gd name="T17" fmla="*/ T16 w 1318"/>
                <a:gd name="T18" fmla="+- 0 10737 9697"/>
                <a:gd name="T19" fmla="*/ 10737 h 153"/>
                <a:gd name="T20" fmla="+- 0 11380 11113"/>
                <a:gd name="T21" fmla="*/ T20 w 1318"/>
                <a:gd name="T22" fmla="+- 0 10815 9697"/>
                <a:gd name="T23" fmla="*/ 10815 h 153"/>
                <a:gd name="T24" fmla="+- 0 10919 11113"/>
                <a:gd name="T25" fmla="*/ T24 w 1318"/>
                <a:gd name="T26" fmla="+- 0 10815 9697"/>
                <a:gd name="T27" fmla="*/ 10815 h 153"/>
                <a:gd name="T28" fmla="+- 0 10919 11113"/>
                <a:gd name="T29" fmla="*/ T28 w 1318"/>
                <a:gd name="T30" fmla="+- 0 10754 9697"/>
                <a:gd name="T31" fmla="*/ 10754 h 153"/>
                <a:gd name="T32" fmla="+- 0 11380 11113"/>
                <a:gd name="T33" fmla="*/ T32 w 1318"/>
                <a:gd name="T34" fmla="+- 0 10754 9697"/>
                <a:gd name="T35" fmla="*/ 10754 h 153"/>
                <a:gd name="T36" fmla="+- 0 11380 11113"/>
                <a:gd name="T37" fmla="*/ T36 w 1318"/>
                <a:gd name="T38" fmla="+- 0 10815 9697"/>
                <a:gd name="T39" fmla="*/ 10815 h 1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18" h="153">
                  <a:moveTo>
                    <a:pt x="-478" y="1040"/>
                  </a:moveTo>
                  <a:lnTo>
                    <a:pt x="-939" y="1040"/>
                  </a:lnTo>
                  <a:lnTo>
                    <a:pt x="-939" y="979"/>
                  </a:lnTo>
                  <a:lnTo>
                    <a:pt x="-478" y="979"/>
                  </a:lnTo>
                  <a:lnTo>
                    <a:pt x="-478" y="1040"/>
                  </a:lnTo>
                  <a:close/>
                  <a:moveTo>
                    <a:pt x="267" y="1118"/>
                  </a:moveTo>
                  <a:lnTo>
                    <a:pt x="-194" y="1118"/>
                  </a:lnTo>
                  <a:lnTo>
                    <a:pt x="-194" y="1057"/>
                  </a:lnTo>
                  <a:lnTo>
                    <a:pt x="267" y="1057"/>
                  </a:lnTo>
                  <a:lnTo>
                    <a:pt x="267" y="111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" name="Line 1861"/>
            <p:cNvSpPr>
              <a:spLocks noChangeShapeType="1"/>
            </p:cNvSpPr>
            <p:nvPr/>
          </p:nvSpPr>
          <p:spPr bwMode="auto">
            <a:xfrm>
              <a:off x="10918" y="10701"/>
              <a:ext cx="46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AutoShape 1860"/>
            <p:cNvSpPr>
              <a:spLocks/>
            </p:cNvSpPr>
            <p:nvPr/>
          </p:nvSpPr>
          <p:spPr bwMode="auto">
            <a:xfrm>
              <a:off x="11926" y="9691"/>
              <a:ext cx="1623" cy="166"/>
            </a:xfrm>
            <a:custGeom>
              <a:avLst/>
              <a:gdLst>
                <a:gd name="T0" fmla="+- 0 11380 11926"/>
                <a:gd name="T1" fmla="*/ T0 w 1623"/>
                <a:gd name="T2" fmla="+- 0 10732 9691"/>
                <a:gd name="T3" fmla="*/ 10732 h 166"/>
                <a:gd name="T4" fmla="+- 0 10918 11926"/>
                <a:gd name="T5" fmla="*/ T4 w 1623"/>
                <a:gd name="T6" fmla="+- 0 10732 9691"/>
                <a:gd name="T7" fmla="*/ 10732 h 166"/>
                <a:gd name="T8" fmla="+- 0 10918 11926"/>
                <a:gd name="T9" fmla="*/ T8 w 1623"/>
                <a:gd name="T10" fmla="+- 0 10671 9691"/>
                <a:gd name="T11" fmla="*/ 10671 h 166"/>
                <a:gd name="T12" fmla="+- 0 11380 11926"/>
                <a:gd name="T13" fmla="*/ T12 w 1623"/>
                <a:gd name="T14" fmla="+- 0 10671 9691"/>
                <a:gd name="T15" fmla="*/ 10671 h 166"/>
                <a:gd name="T16" fmla="+- 0 11380 11926"/>
                <a:gd name="T17" fmla="*/ T16 w 1623"/>
                <a:gd name="T18" fmla="+- 0 10732 9691"/>
                <a:gd name="T19" fmla="*/ 10732 h 166"/>
                <a:gd name="T20" fmla="+- 0 12403 11926"/>
                <a:gd name="T21" fmla="*/ T20 w 1623"/>
                <a:gd name="T22" fmla="+- 0 10822 9691"/>
                <a:gd name="T23" fmla="*/ 10822 h 166"/>
                <a:gd name="T24" fmla="+- 0 11942 11926"/>
                <a:gd name="T25" fmla="*/ T24 w 1623"/>
                <a:gd name="T26" fmla="+- 0 10822 9691"/>
                <a:gd name="T27" fmla="*/ 10822 h 166"/>
                <a:gd name="T28" fmla="+- 0 11942 11926"/>
                <a:gd name="T29" fmla="*/ T28 w 1623"/>
                <a:gd name="T30" fmla="+- 0 10761 9691"/>
                <a:gd name="T31" fmla="*/ 10761 h 166"/>
                <a:gd name="T32" fmla="+- 0 12403 11926"/>
                <a:gd name="T33" fmla="*/ T32 w 1623"/>
                <a:gd name="T34" fmla="+- 0 10761 9691"/>
                <a:gd name="T35" fmla="*/ 10761 h 166"/>
                <a:gd name="T36" fmla="+- 0 12403 11926"/>
                <a:gd name="T37" fmla="*/ T36 w 1623"/>
                <a:gd name="T38" fmla="+- 0 10822 9691"/>
                <a:gd name="T39" fmla="*/ 10822 h 1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23" h="166">
                  <a:moveTo>
                    <a:pt x="-546" y="1041"/>
                  </a:moveTo>
                  <a:lnTo>
                    <a:pt x="-1008" y="1041"/>
                  </a:lnTo>
                  <a:lnTo>
                    <a:pt x="-1008" y="980"/>
                  </a:lnTo>
                  <a:lnTo>
                    <a:pt x="-546" y="980"/>
                  </a:lnTo>
                  <a:lnTo>
                    <a:pt x="-546" y="1041"/>
                  </a:lnTo>
                  <a:close/>
                  <a:moveTo>
                    <a:pt x="477" y="1131"/>
                  </a:moveTo>
                  <a:lnTo>
                    <a:pt x="16" y="1131"/>
                  </a:lnTo>
                  <a:lnTo>
                    <a:pt x="16" y="1070"/>
                  </a:lnTo>
                  <a:lnTo>
                    <a:pt x="477" y="1070"/>
                  </a:lnTo>
                  <a:lnTo>
                    <a:pt x="477" y="113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Line 1859"/>
            <p:cNvSpPr>
              <a:spLocks noChangeShapeType="1"/>
            </p:cNvSpPr>
            <p:nvPr/>
          </p:nvSpPr>
          <p:spPr bwMode="auto">
            <a:xfrm>
              <a:off x="11942" y="10709"/>
              <a:ext cx="46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Rectangle 1858"/>
            <p:cNvSpPr>
              <a:spLocks noChangeArrowheads="1"/>
            </p:cNvSpPr>
            <p:nvPr/>
          </p:nvSpPr>
          <p:spPr bwMode="auto">
            <a:xfrm>
              <a:off x="11941" y="10678"/>
              <a:ext cx="462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Rectangle 1857"/>
            <p:cNvSpPr>
              <a:spLocks noChangeArrowheads="1"/>
            </p:cNvSpPr>
            <p:nvPr/>
          </p:nvSpPr>
          <p:spPr bwMode="auto">
            <a:xfrm>
              <a:off x="9007" y="14261"/>
              <a:ext cx="3780" cy="2011"/>
            </a:xfrm>
            <a:prstGeom prst="rect">
              <a:avLst/>
            </a:prstGeom>
            <a:noFill/>
            <a:ln w="82394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AutoShape 1856"/>
            <p:cNvSpPr>
              <a:spLocks/>
            </p:cNvSpPr>
            <p:nvPr/>
          </p:nvSpPr>
          <p:spPr bwMode="auto">
            <a:xfrm>
              <a:off x="9316" y="13538"/>
              <a:ext cx="2" cy="718"/>
            </a:xfrm>
            <a:custGeom>
              <a:avLst/>
              <a:gdLst>
                <a:gd name="T0" fmla="+- 0 13538 13538"/>
                <a:gd name="T1" fmla="*/ 13538 h 718"/>
                <a:gd name="T2" fmla="+- 0 13788 13538"/>
                <a:gd name="T3" fmla="*/ 13788 h 718"/>
                <a:gd name="T4" fmla="+- 0 14024 13538"/>
                <a:gd name="T5" fmla="*/ 14024 h 718"/>
                <a:gd name="T6" fmla="+- 0 14256 13538"/>
                <a:gd name="T7" fmla="*/ 14256 h 71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718">
                  <a:moveTo>
                    <a:pt x="0" y="0"/>
                  </a:moveTo>
                  <a:lnTo>
                    <a:pt x="0" y="250"/>
                  </a:lnTo>
                  <a:moveTo>
                    <a:pt x="0" y="486"/>
                  </a:moveTo>
                  <a:lnTo>
                    <a:pt x="0" y="718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AutoShape 1855"/>
            <p:cNvSpPr>
              <a:spLocks/>
            </p:cNvSpPr>
            <p:nvPr/>
          </p:nvSpPr>
          <p:spPr bwMode="auto">
            <a:xfrm>
              <a:off x="10541" y="12733"/>
              <a:ext cx="2260" cy="909"/>
            </a:xfrm>
            <a:custGeom>
              <a:avLst/>
              <a:gdLst>
                <a:gd name="T0" fmla="+- 0 9651 10542"/>
                <a:gd name="T1" fmla="*/ T0 w 2260"/>
                <a:gd name="T2" fmla="+- 0 14234 12734"/>
                <a:gd name="T3" fmla="*/ 14234 h 909"/>
                <a:gd name="T4" fmla="+- 0 9651 10542"/>
                <a:gd name="T5" fmla="*/ T4 w 2260"/>
                <a:gd name="T6" fmla="+- 0 13456 12734"/>
                <a:gd name="T7" fmla="*/ 13456 h 909"/>
                <a:gd name="T8" fmla="+- 0 10705 10542"/>
                <a:gd name="T9" fmla="*/ T8 w 2260"/>
                <a:gd name="T10" fmla="+- 0 14261 12734"/>
                <a:gd name="T11" fmla="*/ 14261 h 909"/>
                <a:gd name="T12" fmla="+- 0 10705 10542"/>
                <a:gd name="T13" fmla="*/ T12 w 2260"/>
                <a:gd name="T14" fmla="+- 0 13483 12734"/>
                <a:gd name="T15" fmla="*/ 13483 h 909"/>
                <a:gd name="T16" fmla="+- 0 11719 10542"/>
                <a:gd name="T17" fmla="*/ T16 w 2260"/>
                <a:gd name="T18" fmla="+- 0 14287 12734"/>
                <a:gd name="T19" fmla="*/ 14287 h 909"/>
                <a:gd name="T20" fmla="+- 0 11719 10542"/>
                <a:gd name="T21" fmla="*/ T20 w 2260"/>
                <a:gd name="T22" fmla="+- 0 13509 12734"/>
                <a:gd name="T23" fmla="*/ 13509 h 9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260" h="909">
                  <a:moveTo>
                    <a:pt x="-891" y="1500"/>
                  </a:moveTo>
                  <a:lnTo>
                    <a:pt x="-891" y="722"/>
                  </a:lnTo>
                  <a:moveTo>
                    <a:pt x="163" y="1527"/>
                  </a:moveTo>
                  <a:lnTo>
                    <a:pt x="163" y="749"/>
                  </a:lnTo>
                  <a:moveTo>
                    <a:pt x="1177" y="1553"/>
                  </a:moveTo>
                  <a:lnTo>
                    <a:pt x="1177" y="775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AutoShape 1854"/>
            <p:cNvSpPr>
              <a:spLocks/>
            </p:cNvSpPr>
            <p:nvPr/>
          </p:nvSpPr>
          <p:spPr bwMode="auto">
            <a:xfrm>
              <a:off x="6980" y="15306"/>
              <a:ext cx="2051" cy="922"/>
            </a:xfrm>
            <a:custGeom>
              <a:avLst/>
              <a:gdLst>
                <a:gd name="T0" fmla="+- 0 7554 6981"/>
                <a:gd name="T1" fmla="*/ T0 w 2051"/>
                <a:gd name="T2" fmla="+- 0 15306 15306"/>
                <a:gd name="T3" fmla="*/ 15306 h 922"/>
                <a:gd name="T4" fmla="+- 0 9031 6981"/>
                <a:gd name="T5" fmla="*/ T4 w 2051"/>
                <a:gd name="T6" fmla="+- 0 15306 15306"/>
                <a:gd name="T7" fmla="*/ 15306 h 922"/>
                <a:gd name="T8" fmla="+- 0 6981 6981"/>
                <a:gd name="T9" fmla="*/ T8 w 2051"/>
                <a:gd name="T10" fmla="+- 0 15306 15306"/>
                <a:gd name="T11" fmla="*/ 15306 h 922"/>
                <a:gd name="T12" fmla="+- 0 7295 6981"/>
                <a:gd name="T13" fmla="*/ T12 w 2051"/>
                <a:gd name="T14" fmla="+- 0 15306 15306"/>
                <a:gd name="T15" fmla="*/ 15306 h 922"/>
                <a:gd name="T16" fmla="+- 0 7841 6981"/>
                <a:gd name="T17" fmla="*/ T16 w 2051"/>
                <a:gd name="T18" fmla="+- 0 15338 15306"/>
                <a:gd name="T19" fmla="*/ 15338 h 922"/>
                <a:gd name="T20" fmla="+- 0 7971 6981"/>
                <a:gd name="T21" fmla="*/ T20 w 2051"/>
                <a:gd name="T22" fmla="+- 0 15338 15306"/>
                <a:gd name="T23" fmla="*/ 15338 h 922"/>
                <a:gd name="T24" fmla="+- 0 7906 6981"/>
                <a:gd name="T25" fmla="*/ T24 w 2051"/>
                <a:gd name="T26" fmla="+- 0 15619 15306"/>
                <a:gd name="T27" fmla="*/ 15619 h 922"/>
                <a:gd name="T28" fmla="+- 0 7906 6981"/>
                <a:gd name="T29" fmla="*/ T28 w 2051"/>
                <a:gd name="T30" fmla="+- 0 16228 15306"/>
                <a:gd name="T31" fmla="*/ 16228 h 92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2051" h="922">
                  <a:moveTo>
                    <a:pt x="573" y="0"/>
                  </a:moveTo>
                  <a:lnTo>
                    <a:pt x="2050" y="0"/>
                  </a:lnTo>
                  <a:moveTo>
                    <a:pt x="0" y="0"/>
                  </a:moveTo>
                  <a:lnTo>
                    <a:pt x="314" y="0"/>
                  </a:lnTo>
                  <a:moveTo>
                    <a:pt x="860" y="32"/>
                  </a:moveTo>
                  <a:lnTo>
                    <a:pt x="990" y="32"/>
                  </a:lnTo>
                  <a:moveTo>
                    <a:pt x="925" y="313"/>
                  </a:moveTo>
                  <a:lnTo>
                    <a:pt x="925" y="922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Line 1853"/>
            <p:cNvSpPr>
              <a:spLocks noChangeShapeType="1"/>
            </p:cNvSpPr>
            <p:nvPr/>
          </p:nvSpPr>
          <p:spPr bwMode="auto">
            <a:xfrm>
              <a:off x="6954" y="15775"/>
              <a:ext cx="936" cy="0"/>
            </a:xfrm>
            <a:prstGeom prst="line">
              <a:avLst/>
            </a:pr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AutoShape 1852"/>
            <p:cNvSpPr>
              <a:spLocks/>
            </p:cNvSpPr>
            <p:nvPr/>
          </p:nvSpPr>
          <p:spPr bwMode="auto">
            <a:xfrm>
              <a:off x="7773" y="15040"/>
              <a:ext cx="5155" cy="580"/>
            </a:xfrm>
            <a:custGeom>
              <a:avLst/>
              <a:gdLst>
                <a:gd name="T0" fmla="+- 0 8033 7774"/>
                <a:gd name="T1" fmla="*/ T0 w 5155"/>
                <a:gd name="T2" fmla="+- 0 15384 15040"/>
                <a:gd name="T3" fmla="*/ 15384 h 580"/>
                <a:gd name="T4" fmla="+- 0 7774 7774"/>
                <a:gd name="T5" fmla="*/ T4 w 5155"/>
                <a:gd name="T6" fmla="+- 0 15384 15040"/>
                <a:gd name="T7" fmla="*/ 15384 h 580"/>
                <a:gd name="T8" fmla="+- 0 7774 7774"/>
                <a:gd name="T9" fmla="*/ T8 w 5155"/>
                <a:gd name="T10" fmla="+- 0 15619 15040"/>
                <a:gd name="T11" fmla="*/ 15619 h 580"/>
                <a:gd name="T12" fmla="+- 0 8033 7774"/>
                <a:gd name="T13" fmla="*/ T12 w 5155"/>
                <a:gd name="T14" fmla="+- 0 15619 15040"/>
                <a:gd name="T15" fmla="*/ 15619 h 580"/>
                <a:gd name="T16" fmla="+- 0 8033 7774"/>
                <a:gd name="T17" fmla="*/ T16 w 5155"/>
                <a:gd name="T18" fmla="+- 0 15384 15040"/>
                <a:gd name="T19" fmla="*/ 15384 h 580"/>
                <a:gd name="T20" fmla="+- 0 12929 7774"/>
                <a:gd name="T21" fmla="*/ T20 w 5155"/>
                <a:gd name="T22" fmla="+- 0 15040 15040"/>
                <a:gd name="T23" fmla="*/ 15040 h 580"/>
                <a:gd name="T24" fmla="+- 0 12042 7774"/>
                <a:gd name="T25" fmla="*/ T24 w 5155"/>
                <a:gd name="T26" fmla="+- 0 15040 15040"/>
                <a:gd name="T27" fmla="*/ 15040 h 580"/>
                <a:gd name="T28" fmla="+- 0 12042 7774"/>
                <a:gd name="T29" fmla="*/ T28 w 5155"/>
                <a:gd name="T30" fmla="+- 0 15426 15040"/>
                <a:gd name="T31" fmla="*/ 15426 h 580"/>
                <a:gd name="T32" fmla="+- 0 12929 7774"/>
                <a:gd name="T33" fmla="*/ T32 w 5155"/>
                <a:gd name="T34" fmla="+- 0 15426 15040"/>
                <a:gd name="T35" fmla="*/ 15426 h 580"/>
                <a:gd name="T36" fmla="+- 0 12929 7774"/>
                <a:gd name="T37" fmla="*/ T36 w 5155"/>
                <a:gd name="T38" fmla="+- 0 15040 15040"/>
                <a:gd name="T39" fmla="*/ 15040 h 5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155" h="580">
                  <a:moveTo>
                    <a:pt x="259" y="344"/>
                  </a:moveTo>
                  <a:lnTo>
                    <a:pt x="0" y="344"/>
                  </a:lnTo>
                  <a:lnTo>
                    <a:pt x="0" y="579"/>
                  </a:lnTo>
                  <a:lnTo>
                    <a:pt x="259" y="579"/>
                  </a:lnTo>
                  <a:lnTo>
                    <a:pt x="259" y="344"/>
                  </a:lnTo>
                  <a:moveTo>
                    <a:pt x="5155" y="0"/>
                  </a:moveTo>
                  <a:lnTo>
                    <a:pt x="4268" y="0"/>
                  </a:lnTo>
                  <a:lnTo>
                    <a:pt x="4268" y="386"/>
                  </a:lnTo>
                  <a:lnTo>
                    <a:pt x="5155" y="386"/>
                  </a:lnTo>
                  <a:lnTo>
                    <a:pt x="515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Line 1851"/>
            <p:cNvSpPr>
              <a:spLocks noChangeShapeType="1"/>
            </p:cNvSpPr>
            <p:nvPr/>
          </p:nvSpPr>
          <p:spPr bwMode="auto">
            <a:xfrm>
              <a:off x="6913" y="13658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AutoShape 1850"/>
            <p:cNvSpPr>
              <a:spLocks/>
            </p:cNvSpPr>
            <p:nvPr/>
          </p:nvSpPr>
          <p:spPr bwMode="auto">
            <a:xfrm>
              <a:off x="7517" y="12954"/>
              <a:ext cx="158" cy="505"/>
            </a:xfrm>
            <a:custGeom>
              <a:avLst/>
              <a:gdLst>
                <a:gd name="T0" fmla="+- 0 6882 7517"/>
                <a:gd name="T1" fmla="*/ T0 w 158"/>
                <a:gd name="T2" fmla="+- 0 14120 12954"/>
                <a:gd name="T3" fmla="*/ 14120 h 505"/>
                <a:gd name="T4" fmla="+- 0 6882 7517"/>
                <a:gd name="T5" fmla="*/ T4 w 158"/>
                <a:gd name="T6" fmla="+- 0 13658 12954"/>
                <a:gd name="T7" fmla="*/ 13658 h 505"/>
                <a:gd name="T8" fmla="+- 0 6943 7517"/>
                <a:gd name="T9" fmla="*/ T8 w 158"/>
                <a:gd name="T10" fmla="+- 0 13658 12954"/>
                <a:gd name="T11" fmla="*/ 13658 h 505"/>
                <a:gd name="T12" fmla="+- 0 6943 7517"/>
                <a:gd name="T13" fmla="*/ T12 w 158"/>
                <a:gd name="T14" fmla="+- 0 14120 12954"/>
                <a:gd name="T15" fmla="*/ 14120 h 505"/>
                <a:gd name="T16" fmla="+- 0 6882 7517"/>
                <a:gd name="T17" fmla="*/ T16 w 158"/>
                <a:gd name="T18" fmla="+- 0 14120 12954"/>
                <a:gd name="T19" fmla="*/ 14120 h 505"/>
                <a:gd name="T20" fmla="+- 0 6965 7517"/>
                <a:gd name="T21" fmla="*/ T20 w 158"/>
                <a:gd name="T22" fmla="+- 0 14120 12954"/>
                <a:gd name="T23" fmla="*/ 14120 h 505"/>
                <a:gd name="T24" fmla="+- 0 6965 7517"/>
                <a:gd name="T25" fmla="*/ T24 w 158"/>
                <a:gd name="T26" fmla="+- 0 13658 12954"/>
                <a:gd name="T27" fmla="*/ 13658 h 505"/>
                <a:gd name="T28" fmla="+- 0 7026 7517"/>
                <a:gd name="T29" fmla="*/ T28 w 158"/>
                <a:gd name="T30" fmla="+- 0 13658 12954"/>
                <a:gd name="T31" fmla="*/ 13658 h 505"/>
                <a:gd name="T32" fmla="+- 0 7026 7517"/>
                <a:gd name="T33" fmla="*/ T32 w 158"/>
                <a:gd name="T34" fmla="+- 0 14120 12954"/>
                <a:gd name="T35" fmla="*/ 14120 h 505"/>
                <a:gd name="T36" fmla="+- 0 6965 7517"/>
                <a:gd name="T37" fmla="*/ T36 w 158"/>
                <a:gd name="T38" fmla="+- 0 14120 12954"/>
                <a:gd name="T39" fmla="*/ 14120 h 5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8" h="505">
                  <a:moveTo>
                    <a:pt x="-635" y="1166"/>
                  </a:moveTo>
                  <a:lnTo>
                    <a:pt x="-635" y="704"/>
                  </a:lnTo>
                  <a:lnTo>
                    <a:pt x="-574" y="704"/>
                  </a:lnTo>
                  <a:lnTo>
                    <a:pt x="-574" y="1166"/>
                  </a:lnTo>
                  <a:lnTo>
                    <a:pt x="-635" y="1166"/>
                  </a:lnTo>
                  <a:close/>
                  <a:moveTo>
                    <a:pt x="-552" y="1166"/>
                  </a:moveTo>
                  <a:lnTo>
                    <a:pt x="-552" y="704"/>
                  </a:lnTo>
                  <a:lnTo>
                    <a:pt x="-491" y="704"/>
                  </a:lnTo>
                  <a:lnTo>
                    <a:pt x="-491" y="1166"/>
                  </a:lnTo>
                  <a:lnTo>
                    <a:pt x="-552" y="1166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Line 1849"/>
            <p:cNvSpPr>
              <a:spLocks noChangeShapeType="1"/>
            </p:cNvSpPr>
            <p:nvPr/>
          </p:nvSpPr>
          <p:spPr bwMode="auto">
            <a:xfrm>
              <a:off x="6911" y="14772"/>
              <a:ext cx="0" cy="462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AutoShape 1848"/>
            <p:cNvSpPr>
              <a:spLocks/>
            </p:cNvSpPr>
            <p:nvPr/>
          </p:nvSpPr>
          <p:spPr bwMode="auto">
            <a:xfrm>
              <a:off x="7515" y="14170"/>
              <a:ext cx="158" cy="505"/>
            </a:xfrm>
            <a:custGeom>
              <a:avLst/>
              <a:gdLst>
                <a:gd name="T0" fmla="+- 0 6881 7516"/>
                <a:gd name="T1" fmla="*/ T0 w 158"/>
                <a:gd name="T2" fmla="+- 0 15234 14171"/>
                <a:gd name="T3" fmla="*/ 15234 h 505"/>
                <a:gd name="T4" fmla="+- 0 6881 7516"/>
                <a:gd name="T5" fmla="*/ T4 w 158"/>
                <a:gd name="T6" fmla="+- 0 14772 14171"/>
                <a:gd name="T7" fmla="*/ 14772 h 505"/>
                <a:gd name="T8" fmla="+- 0 6942 7516"/>
                <a:gd name="T9" fmla="*/ T8 w 158"/>
                <a:gd name="T10" fmla="+- 0 14772 14171"/>
                <a:gd name="T11" fmla="*/ 14772 h 505"/>
                <a:gd name="T12" fmla="+- 0 6942 7516"/>
                <a:gd name="T13" fmla="*/ T12 w 158"/>
                <a:gd name="T14" fmla="+- 0 15234 14171"/>
                <a:gd name="T15" fmla="*/ 15234 h 505"/>
                <a:gd name="T16" fmla="+- 0 6881 7516"/>
                <a:gd name="T17" fmla="*/ T16 w 158"/>
                <a:gd name="T18" fmla="+- 0 15234 14171"/>
                <a:gd name="T19" fmla="*/ 15234 h 505"/>
                <a:gd name="T20" fmla="+- 0 6963 7516"/>
                <a:gd name="T21" fmla="*/ T20 w 158"/>
                <a:gd name="T22" fmla="+- 0 15234 14171"/>
                <a:gd name="T23" fmla="*/ 15234 h 505"/>
                <a:gd name="T24" fmla="+- 0 6963 7516"/>
                <a:gd name="T25" fmla="*/ T24 w 158"/>
                <a:gd name="T26" fmla="+- 0 14772 14171"/>
                <a:gd name="T27" fmla="*/ 14772 h 505"/>
                <a:gd name="T28" fmla="+- 0 7025 7516"/>
                <a:gd name="T29" fmla="*/ T28 w 158"/>
                <a:gd name="T30" fmla="+- 0 14772 14171"/>
                <a:gd name="T31" fmla="*/ 14772 h 505"/>
                <a:gd name="T32" fmla="+- 0 7025 7516"/>
                <a:gd name="T33" fmla="*/ T32 w 158"/>
                <a:gd name="T34" fmla="+- 0 15234 14171"/>
                <a:gd name="T35" fmla="*/ 15234 h 505"/>
                <a:gd name="T36" fmla="+- 0 6963 7516"/>
                <a:gd name="T37" fmla="*/ T36 w 158"/>
                <a:gd name="T38" fmla="+- 0 15234 14171"/>
                <a:gd name="T39" fmla="*/ 15234 h 5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8" h="505">
                  <a:moveTo>
                    <a:pt x="-635" y="1063"/>
                  </a:moveTo>
                  <a:lnTo>
                    <a:pt x="-635" y="601"/>
                  </a:lnTo>
                  <a:lnTo>
                    <a:pt x="-574" y="601"/>
                  </a:lnTo>
                  <a:lnTo>
                    <a:pt x="-574" y="1063"/>
                  </a:lnTo>
                  <a:lnTo>
                    <a:pt x="-635" y="1063"/>
                  </a:lnTo>
                  <a:close/>
                  <a:moveTo>
                    <a:pt x="-553" y="1063"/>
                  </a:moveTo>
                  <a:lnTo>
                    <a:pt x="-553" y="601"/>
                  </a:lnTo>
                  <a:lnTo>
                    <a:pt x="-491" y="601"/>
                  </a:lnTo>
                  <a:lnTo>
                    <a:pt x="-491" y="1063"/>
                  </a:lnTo>
                  <a:lnTo>
                    <a:pt x="-553" y="1063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AutoShape 1847"/>
            <p:cNvSpPr>
              <a:spLocks/>
            </p:cNvSpPr>
            <p:nvPr/>
          </p:nvSpPr>
          <p:spPr bwMode="auto">
            <a:xfrm>
              <a:off x="10197" y="15830"/>
              <a:ext cx="1329" cy="593"/>
            </a:xfrm>
            <a:custGeom>
              <a:avLst/>
              <a:gdLst>
                <a:gd name="T0" fmla="+- 0 10456 10197"/>
                <a:gd name="T1" fmla="*/ T0 w 1329"/>
                <a:gd name="T2" fmla="+- 0 15996 15830"/>
                <a:gd name="T3" fmla="*/ 15996 h 593"/>
                <a:gd name="T4" fmla="+- 0 10197 10197"/>
                <a:gd name="T5" fmla="*/ T4 w 1329"/>
                <a:gd name="T6" fmla="+- 0 15996 15830"/>
                <a:gd name="T7" fmla="*/ 15996 h 593"/>
                <a:gd name="T8" fmla="+- 0 10197 10197"/>
                <a:gd name="T9" fmla="*/ T8 w 1329"/>
                <a:gd name="T10" fmla="+- 0 16423 15830"/>
                <a:gd name="T11" fmla="*/ 16423 h 593"/>
                <a:gd name="T12" fmla="+- 0 10456 10197"/>
                <a:gd name="T13" fmla="*/ T12 w 1329"/>
                <a:gd name="T14" fmla="+- 0 16423 15830"/>
                <a:gd name="T15" fmla="*/ 16423 h 593"/>
                <a:gd name="T16" fmla="+- 0 10456 10197"/>
                <a:gd name="T17" fmla="*/ T16 w 1329"/>
                <a:gd name="T18" fmla="+- 0 15996 15830"/>
                <a:gd name="T19" fmla="*/ 15996 h 593"/>
                <a:gd name="T20" fmla="+- 0 11526 10197"/>
                <a:gd name="T21" fmla="*/ T20 w 1329"/>
                <a:gd name="T22" fmla="+- 0 15830 15830"/>
                <a:gd name="T23" fmla="*/ 15830 h 593"/>
                <a:gd name="T24" fmla="+- 0 11267 10197"/>
                <a:gd name="T25" fmla="*/ T24 w 1329"/>
                <a:gd name="T26" fmla="+- 0 15830 15830"/>
                <a:gd name="T27" fmla="*/ 15830 h 593"/>
                <a:gd name="T28" fmla="+- 0 11267 10197"/>
                <a:gd name="T29" fmla="*/ T28 w 1329"/>
                <a:gd name="T30" fmla="+- 0 16411 15830"/>
                <a:gd name="T31" fmla="*/ 16411 h 593"/>
                <a:gd name="T32" fmla="+- 0 11526 10197"/>
                <a:gd name="T33" fmla="*/ T32 w 1329"/>
                <a:gd name="T34" fmla="+- 0 16411 15830"/>
                <a:gd name="T35" fmla="*/ 16411 h 593"/>
                <a:gd name="T36" fmla="+- 0 11526 10197"/>
                <a:gd name="T37" fmla="*/ T36 w 1329"/>
                <a:gd name="T38" fmla="+- 0 15830 15830"/>
                <a:gd name="T39" fmla="*/ 15830 h 5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29" h="593">
                  <a:moveTo>
                    <a:pt x="259" y="166"/>
                  </a:moveTo>
                  <a:lnTo>
                    <a:pt x="0" y="166"/>
                  </a:lnTo>
                  <a:lnTo>
                    <a:pt x="0" y="593"/>
                  </a:lnTo>
                  <a:lnTo>
                    <a:pt x="259" y="593"/>
                  </a:lnTo>
                  <a:lnTo>
                    <a:pt x="259" y="166"/>
                  </a:lnTo>
                  <a:moveTo>
                    <a:pt x="1329" y="0"/>
                  </a:moveTo>
                  <a:lnTo>
                    <a:pt x="1070" y="0"/>
                  </a:lnTo>
                  <a:lnTo>
                    <a:pt x="1070" y="581"/>
                  </a:lnTo>
                  <a:lnTo>
                    <a:pt x="1329" y="581"/>
                  </a:lnTo>
                  <a:lnTo>
                    <a:pt x="132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Rectangle 1846"/>
            <p:cNvSpPr>
              <a:spLocks noChangeArrowheads="1"/>
            </p:cNvSpPr>
            <p:nvPr/>
          </p:nvSpPr>
          <p:spPr bwMode="auto">
            <a:xfrm>
              <a:off x="9194" y="16179"/>
              <a:ext cx="804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Line 1845"/>
            <p:cNvSpPr>
              <a:spLocks noChangeShapeType="1"/>
            </p:cNvSpPr>
            <p:nvPr/>
          </p:nvSpPr>
          <p:spPr bwMode="auto">
            <a:xfrm>
              <a:off x="9195" y="16293"/>
              <a:ext cx="804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AutoShape 1844"/>
            <p:cNvSpPr>
              <a:spLocks/>
            </p:cNvSpPr>
            <p:nvPr/>
          </p:nvSpPr>
          <p:spPr bwMode="auto">
            <a:xfrm>
              <a:off x="10043" y="15712"/>
              <a:ext cx="2167" cy="154"/>
            </a:xfrm>
            <a:custGeom>
              <a:avLst/>
              <a:gdLst>
                <a:gd name="T0" fmla="+- 0 9195 10044"/>
                <a:gd name="T1" fmla="*/ T0 w 2167"/>
                <a:gd name="T2" fmla="+- 0 16263 15713"/>
                <a:gd name="T3" fmla="*/ 16263 h 154"/>
                <a:gd name="T4" fmla="+- 0 9999 10044"/>
                <a:gd name="T5" fmla="*/ T4 w 2167"/>
                <a:gd name="T6" fmla="+- 0 16263 15713"/>
                <a:gd name="T7" fmla="*/ 16263 h 154"/>
                <a:gd name="T8" fmla="+- 0 9999 10044"/>
                <a:gd name="T9" fmla="*/ T8 w 2167"/>
                <a:gd name="T10" fmla="+- 0 16324 15713"/>
                <a:gd name="T11" fmla="*/ 16324 h 154"/>
                <a:gd name="T12" fmla="+- 0 9195 10044"/>
                <a:gd name="T13" fmla="*/ T12 w 2167"/>
                <a:gd name="T14" fmla="+- 0 16324 15713"/>
                <a:gd name="T15" fmla="*/ 16324 h 154"/>
                <a:gd name="T16" fmla="+- 0 9195 10044"/>
                <a:gd name="T17" fmla="*/ T16 w 2167"/>
                <a:gd name="T18" fmla="+- 0 16263 15713"/>
                <a:gd name="T19" fmla="*/ 16263 h 154"/>
                <a:gd name="T20" fmla="+- 0 10524 10044"/>
                <a:gd name="T21" fmla="*/ T20 w 2167"/>
                <a:gd name="T22" fmla="+- 0 16183 15713"/>
                <a:gd name="T23" fmla="*/ 16183 h 154"/>
                <a:gd name="T24" fmla="+- 0 11179 10044"/>
                <a:gd name="T25" fmla="*/ T24 w 2167"/>
                <a:gd name="T26" fmla="+- 0 16183 15713"/>
                <a:gd name="T27" fmla="*/ 16183 h 154"/>
                <a:gd name="T28" fmla="+- 0 11179 10044"/>
                <a:gd name="T29" fmla="*/ T28 w 2167"/>
                <a:gd name="T30" fmla="+- 0 16244 15713"/>
                <a:gd name="T31" fmla="*/ 16244 h 154"/>
                <a:gd name="T32" fmla="+- 0 10524 10044"/>
                <a:gd name="T33" fmla="*/ T32 w 2167"/>
                <a:gd name="T34" fmla="+- 0 16244 15713"/>
                <a:gd name="T35" fmla="*/ 16244 h 154"/>
                <a:gd name="T36" fmla="+- 0 10524 10044"/>
                <a:gd name="T37" fmla="*/ T36 w 2167"/>
                <a:gd name="T38" fmla="+- 0 16183 15713"/>
                <a:gd name="T39" fmla="*/ 16183 h 15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67" h="154">
                  <a:moveTo>
                    <a:pt x="-849" y="550"/>
                  </a:moveTo>
                  <a:lnTo>
                    <a:pt x="-45" y="550"/>
                  </a:lnTo>
                  <a:lnTo>
                    <a:pt x="-45" y="611"/>
                  </a:lnTo>
                  <a:lnTo>
                    <a:pt x="-849" y="611"/>
                  </a:lnTo>
                  <a:lnTo>
                    <a:pt x="-849" y="550"/>
                  </a:lnTo>
                  <a:close/>
                  <a:moveTo>
                    <a:pt x="480" y="470"/>
                  </a:moveTo>
                  <a:lnTo>
                    <a:pt x="1135" y="470"/>
                  </a:lnTo>
                  <a:lnTo>
                    <a:pt x="1135" y="531"/>
                  </a:lnTo>
                  <a:lnTo>
                    <a:pt x="480" y="531"/>
                  </a:lnTo>
                  <a:lnTo>
                    <a:pt x="480" y="470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Line 1843"/>
            <p:cNvSpPr>
              <a:spLocks noChangeShapeType="1"/>
            </p:cNvSpPr>
            <p:nvPr/>
          </p:nvSpPr>
          <p:spPr bwMode="auto">
            <a:xfrm>
              <a:off x="10524" y="16296"/>
              <a:ext cx="655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5" name="AutoShape 1842"/>
            <p:cNvSpPr>
              <a:spLocks/>
            </p:cNvSpPr>
            <p:nvPr/>
          </p:nvSpPr>
          <p:spPr bwMode="auto">
            <a:xfrm>
              <a:off x="11495" y="15709"/>
              <a:ext cx="2172" cy="161"/>
            </a:xfrm>
            <a:custGeom>
              <a:avLst/>
              <a:gdLst>
                <a:gd name="T0" fmla="+- 0 10524 11496"/>
                <a:gd name="T1" fmla="*/ T0 w 2172"/>
                <a:gd name="T2" fmla="+- 0 16266 15709"/>
                <a:gd name="T3" fmla="*/ 16266 h 161"/>
                <a:gd name="T4" fmla="+- 0 11179 11496"/>
                <a:gd name="T5" fmla="*/ T4 w 2172"/>
                <a:gd name="T6" fmla="+- 0 16266 15709"/>
                <a:gd name="T7" fmla="*/ 16266 h 161"/>
                <a:gd name="T8" fmla="+- 0 11179 11496"/>
                <a:gd name="T9" fmla="*/ T8 w 2172"/>
                <a:gd name="T10" fmla="+- 0 16327 15709"/>
                <a:gd name="T11" fmla="*/ 16327 h 161"/>
                <a:gd name="T12" fmla="+- 0 10524 11496"/>
                <a:gd name="T13" fmla="*/ T12 w 2172"/>
                <a:gd name="T14" fmla="+- 0 16327 15709"/>
                <a:gd name="T15" fmla="*/ 16327 h 161"/>
                <a:gd name="T16" fmla="+- 0 10524 11496"/>
                <a:gd name="T17" fmla="*/ T16 w 2172"/>
                <a:gd name="T18" fmla="+- 0 16266 15709"/>
                <a:gd name="T19" fmla="*/ 16266 h 161"/>
                <a:gd name="T20" fmla="+- 0 11708 11496"/>
                <a:gd name="T21" fmla="*/ T20 w 2172"/>
                <a:gd name="T22" fmla="+- 0 16180 15709"/>
                <a:gd name="T23" fmla="*/ 16180 h 161"/>
                <a:gd name="T24" fmla="+- 0 12512 11496"/>
                <a:gd name="T25" fmla="*/ T24 w 2172"/>
                <a:gd name="T26" fmla="+- 0 16180 15709"/>
                <a:gd name="T27" fmla="*/ 16180 h 161"/>
                <a:gd name="T28" fmla="+- 0 12512 11496"/>
                <a:gd name="T29" fmla="*/ T28 w 2172"/>
                <a:gd name="T30" fmla="+- 0 16241 15709"/>
                <a:gd name="T31" fmla="*/ 16241 h 161"/>
                <a:gd name="T32" fmla="+- 0 11708 11496"/>
                <a:gd name="T33" fmla="*/ T32 w 2172"/>
                <a:gd name="T34" fmla="+- 0 16241 15709"/>
                <a:gd name="T35" fmla="*/ 16241 h 161"/>
                <a:gd name="T36" fmla="+- 0 11708 11496"/>
                <a:gd name="T37" fmla="*/ T36 w 2172"/>
                <a:gd name="T38" fmla="+- 0 16180 15709"/>
                <a:gd name="T39" fmla="*/ 16180 h 1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72" h="161">
                  <a:moveTo>
                    <a:pt x="-972" y="557"/>
                  </a:moveTo>
                  <a:lnTo>
                    <a:pt x="-317" y="557"/>
                  </a:lnTo>
                  <a:lnTo>
                    <a:pt x="-317" y="618"/>
                  </a:lnTo>
                  <a:lnTo>
                    <a:pt x="-972" y="618"/>
                  </a:lnTo>
                  <a:lnTo>
                    <a:pt x="-972" y="557"/>
                  </a:lnTo>
                  <a:close/>
                  <a:moveTo>
                    <a:pt x="212" y="471"/>
                  </a:moveTo>
                  <a:lnTo>
                    <a:pt x="1016" y="471"/>
                  </a:lnTo>
                  <a:lnTo>
                    <a:pt x="1016" y="532"/>
                  </a:lnTo>
                  <a:lnTo>
                    <a:pt x="212" y="532"/>
                  </a:lnTo>
                  <a:lnTo>
                    <a:pt x="212" y="47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6" name="Line 1841"/>
            <p:cNvSpPr>
              <a:spLocks noChangeShapeType="1"/>
            </p:cNvSpPr>
            <p:nvPr/>
          </p:nvSpPr>
          <p:spPr bwMode="auto">
            <a:xfrm>
              <a:off x="11709" y="16293"/>
              <a:ext cx="803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Rectangle 1840"/>
            <p:cNvSpPr>
              <a:spLocks noChangeArrowheads="1"/>
            </p:cNvSpPr>
            <p:nvPr/>
          </p:nvSpPr>
          <p:spPr bwMode="auto">
            <a:xfrm>
              <a:off x="11708" y="16262"/>
              <a:ext cx="804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AutoShape 1839"/>
            <p:cNvSpPr>
              <a:spLocks/>
            </p:cNvSpPr>
            <p:nvPr/>
          </p:nvSpPr>
          <p:spPr bwMode="auto">
            <a:xfrm>
              <a:off x="6816" y="13026"/>
              <a:ext cx="6346" cy="2676"/>
            </a:xfrm>
            <a:custGeom>
              <a:avLst/>
              <a:gdLst>
                <a:gd name="T0" fmla="+- 0 7137 6817"/>
                <a:gd name="T1" fmla="*/ T0 w 6346"/>
                <a:gd name="T2" fmla="+- 0 15386 13027"/>
                <a:gd name="T3" fmla="*/ 15386 h 2676"/>
                <a:gd name="T4" fmla="+- 0 6817 6817"/>
                <a:gd name="T5" fmla="*/ T4 w 6346"/>
                <a:gd name="T6" fmla="+- 0 15386 13027"/>
                <a:gd name="T7" fmla="*/ 15386 h 2676"/>
                <a:gd name="T8" fmla="+- 0 6817 6817"/>
                <a:gd name="T9" fmla="*/ T8 w 6346"/>
                <a:gd name="T10" fmla="+- 0 15703 13027"/>
                <a:gd name="T11" fmla="*/ 15703 h 2676"/>
                <a:gd name="T12" fmla="+- 0 7137 6817"/>
                <a:gd name="T13" fmla="*/ T12 w 6346"/>
                <a:gd name="T14" fmla="+- 0 15703 13027"/>
                <a:gd name="T15" fmla="*/ 15703 h 2676"/>
                <a:gd name="T16" fmla="+- 0 7137 6817"/>
                <a:gd name="T17" fmla="*/ T16 w 6346"/>
                <a:gd name="T18" fmla="+- 0 15386 13027"/>
                <a:gd name="T19" fmla="*/ 15386 h 2676"/>
                <a:gd name="T20" fmla="+- 0 13163 6817"/>
                <a:gd name="T21" fmla="*/ T20 w 6346"/>
                <a:gd name="T22" fmla="+- 0 13027 13027"/>
                <a:gd name="T23" fmla="*/ 13027 h 2676"/>
                <a:gd name="T24" fmla="+- 0 12640 6817"/>
                <a:gd name="T25" fmla="*/ T24 w 6346"/>
                <a:gd name="T26" fmla="+- 0 13027 13027"/>
                <a:gd name="T27" fmla="*/ 13027 h 2676"/>
                <a:gd name="T28" fmla="+- 0 12640 6817"/>
                <a:gd name="T29" fmla="*/ T28 w 6346"/>
                <a:gd name="T30" fmla="+- 0 13412 13027"/>
                <a:gd name="T31" fmla="*/ 13412 h 2676"/>
                <a:gd name="T32" fmla="+- 0 13163 6817"/>
                <a:gd name="T33" fmla="*/ T32 w 6346"/>
                <a:gd name="T34" fmla="+- 0 13412 13027"/>
                <a:gd name="T35" fmla="*/ 13412 h 2676"/>
                <a:gd name="T36" fmla="+- 0 13163 6817"/>
                <a:gd name="T37" fmla="*/ T36 w 6346"/>
                <a:gd name="T38" fmla="+- 0 13027 13027"/>
                <a:gd name="T39" fmla="*/ 13027 h 26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6346" h="2676">
                  <a:moveTo>
                    <a:pt x="320" y="2359"/>
                  </a:moveTo>
                  <a:lnTo>
                    <a:pt x="0" y="2359"/>
                  </a:lnTo>
                  <a:lnTo>
                    <a:pt x="0" y="2676"/>
                  </a:lnTo>
                  <a:lnTo>
                    <a:pt x="320" y="2676"/>
                  </a:lnTo>
                  <a:lnTo>
                    <a:pt x="320" y="2359"/>
                  </a:lnTo>
                  <a:moveTo>
                    <a:pt x="6346" y="0"/>
                  </a:moveTo>
                  <a:lnTo>
                    <a:pt x="5823" y="0"/>
                  </a:lnTo>
                  <a:lnTo>
                    <a:pt x="5823" y="385"/>
                  </a:lnTo>
                  <a:lnTo>
                    <a:pt x="6346" y="385"/>
                  </a:lnTo>
                  <a:lnTo>
                    <a:pt x="634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Line 1838"/>
            <p:cNvSpPr>
              <a:spLocks noChangeShapeType="1"/>
            </p:cNvSpPr>
            <p:nvPr/>
          </p:nvSpPr>
          <p:spPr bwMode="auto">
            <a:xfrm>
              <a:off x="6093" y="15777"/>
              <a:ext cx="86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Line 1837"/>
            <p:cNvSpPr>
              <a:spLocks noChangeShapeType="1"/>
            </p:cNvSpPr>
            <p:nvPr/>
          </p:nvSpPr>
          <p:spPr bwMode="auto">
            <a:xfrm>
              <a:off x="6114" y="15815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1" name="Line 1836"/>
            <p:cNvSpPr>
              <a:spLocks noChangeShapeType="1"/>
            </p:cNvSpPr>
            <p:nvPr/>
          </p:nvSpPr>
          <p:spPr bwMode="auto">
            <a:xfrm>
              <a:off x="6094" y="15306"/>
              <a:ext cx="86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AutoShape 1835"/>
            <p:cNvSpPr>
              <a:spLocks/>
            </p:cNvSpPr>
            <p:nvPr/>
          </p:nvSpPr>
          <p:spPr bwMode="auto">
            <a:xfrm>
              <a:off x="6806" y="14735"/>
              <a:ext cx="246" cy="546"/>
            </a:xfrm>
            <a:custGeom>
              <a:avLst/>
              <a:gdLst>
                <a:gd name="T0" fmla="+- 0 6231 6807"/>
                <a:gd name="T1" fmla="*/ T0 w 246"/>
                <a:gd name="T2" fmla="+- 0 15781 14735"/>
                <a:gd name="T3" fmla="*/ 15781 h 546"/>
                <a:gd name="T4" fmla="+- 0 6231 6807"/>
                <a:gd name="T5" fmla="*/ T4 w 246"/>
                <a:gd name="T6" fmla="+- 0 15288 14735"/>
                <a:gd name="T7" fmla="*/ 15288 h 546"/>
                <a:gd name="T8" fmla="+- 0 6346 6807"/>
                <a:gd name="T9" fmla="*/ T8 w 246"/>
                <a:gd name="T10" fmla="+- 0 15783 14735"/>
                <a:gd name="T11" fmla="*/ 15783 h 546"/>
                <a:gd name="T12" fmla="+- 0 6346 6807"/>
                <a:gd name="T13" fmla="*/ T12 w 246"/>
                <a:gd name="T14" fmla="+- 0 15290 14735"/>
                <a:gd name="T15" fmla="*/ 15290 h 546"/>
                <a:gd name="T16" fmla="+- 0 6457 6807"/>
                <a:gd name="T17" fmla="*/ T16 w 246"/>
                <a:gd name="T18" fmla="+- 0 15788 14735"/>
                <a:gd name="T19" fmla="*/ 15788 h 546"/>
                <a:gd name="T20" fmla="+- 0 6457 6807"/>
                <a:gd name="T21" fmla="*/ T20 w 246"/>
                <a:gd name="T22" fmla="+- 0 15295 14735"/>
                <a:gd name="T23" fmla="*/ 15295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46" h="546">
                  <a:moveTo>
                    <a:pt x="-576" y="1046"/>
                  </a:moveTo>
                  <a:lnTo>
                    <a:pt x="-576" y="553"/>
                  </a:lnTo>
                  <a:moveTo>
                    <a:pt x="-461" y="1048"/>
                  </a:moveTo>
                  <a:lnTo>
                    <a:pt x="-461" y="555"/>
                  </a:lnTo>
                  <a:moveTo>
                    <a:pt x="-350" y="1053"/>
                  </a:moveTo>
                  <a:lnTo>
                    <a:pt x="-350" y="560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AutoShape 1834"/>
            <p:cNvSpPr>
              <a:spLocks/>
            </p:cNvSpPr>
            <p:nvPr/>
          </p:nvSpPr>
          <p:spPr bwMode="auto">
            <a:xfrm>
              <a:off x="14379" y="17227"/>
              <a:ext cx="2" cy="3451"/>
            </a:xfrm>
            <a:custGeom>
              <a:avLst/>
              <a:gdLst>
                <a:gd name="T0" fmla="+- 0 17227 17227"/>
                <a:gd name="T1" fmla="*/ 17227 h 3451"/>
                <a:gd name="T2" fmla="+- 0 18564 17227"/>
                <a:gd name="T3" fmla="*/ 18564 h 3451"/>
                <a:gd name="T4" fmla="+- 0 18885 17227"/>
                <a:gd name="T5" fmla="*/ 18885 h 3451"/>
                <a:gd name="T6" fmla="+- 0 20169 17227"/>
                <a:gd name="T7" fmla="*/ 20169 h 3451"/>
                <a:gd name="T8" fmla="+- 0 20439 17227"/>
                <a:gd name="T9" fmla="*/ 20439 h 3451"/>
                <a:gd name="T10" fmla="+- 0 20678 17227"/>
                <a:gd name="T11" fmla="*/ 20678 h 345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  <a:cxn ang="0">
                  <a:pos x="0" y="T9"/>
                </a:cxn>
                <a:cxn ang="0">
                  <a:pos x="0" y="T11"/>
                </a:cxn>
              </a:cxnLst>
              <a:rect l="0" t="0" r="r" b="b"/>
              <a:pathLst>
                <a:path h="3451">
                  <a:moveTo>
                    <a:pt x="0" y="0"/>
                  </a:moveTo>
                  <a:lnTo>
                    <a:pt x="0" y="1337"/>
                  </a:lnTo>
                  <a:moveTo>
                    <a:pt x="0" y="1658"/>
                  </a:moveTo>
                  <a:lnTo>
                    <a:pt x="0" y="2942"/>
                  </a:lnTo>
                  <a:moveTo>
                    <a:pt x="0" y="3212"/>
                  </a:moveTo>
                  <a:lnTo>
                    <a:pt x="0" y="3451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4" name="Line 1833"/>
            <p:cNvSpPr>
              <a:spLocks noChangeShapeType="1"/>
            </p:cNvSpPr>
            <p:nvPr/>
          </p:nvSpPr>
          <p:spPr bwMode="auto">
            <a:xfrm>
              <a:off x="12686" y="19632"/>
              <a:ext cx="1741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5" name="AutoShape 1832"/>
            <p:cNvSpPr>
              <a:spLocks/>
            </p:cNvSpPr>
            <p:nvPr/>
          </p:nvSpPr>
          <p:spPr bwMode="auto">
            <a:xfrm>
              <a:off x="13596" y="19649"/>
              <a:ext cx="2" cy="936"/>
            </a:xfrm>
            <a:custGeom>
              <a:avLst/>
              <a:gdLst>
                <a:gd name="T0" fmla="+- 0 19649 19649"/>
                <a:gd name="T1" fmla="*/ 19649 h 936"/>
                <a:gd name="T2" fmla="+- 0 20169 19649"/>
                <a:gd name="T3" fmla="*/ 20169 h 936"/>
                <a:gd name="T4" fmla="+- 0 20439 19649"/>
                <a:gd name="T5" fmla="*/ 20439 h 936"/>
                <a:gd name="T6" fmla="+- 0 20585 19649"/>
                <a:gd name="T7" fmla="*/ 20585 h 93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936">
                  <a:moveTo>
                    <a:pt x="0" y="0"/>
                  </a:moveTo>
                  <a:lnTo>
                    <a:pt x="0" y="520"/>
                  </a:lnTo>
                  <a:moveTo>
                    <a:pt x="0" y="790"/>
                  </a:moveTo>
                  <a:lnTo>
                    <a:pt x="0" y="936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Rectangle 1831"/>
            <p:cNvSpPr>
              <a:spLocks noChangeArrowheads="1"/>
            </p:cNvSpPr>
            <p:nvPr/>
          </p:nvSpPr>
          <p:spPr bwMode="auto">
            <a:xfrm>
              <a:off x="12658" y="18600"/>
              <a:ext cx="260" cy="3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Line 1830"/>
            <p:cNvSpPr>
              <a:spLocks noChangeShapeType="1"/>
            </p:cNvSpPr>
            <p:nvPr/>
          </p:nvSpPr>
          <p:spPr bwMode="auto">
            <a:xfrm>
              <a:off x="11862" y="18997"/>
              <a:ext cx="86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8" name="Line 1829"/>
            <p:cNvSpPr>
              <a:spLocks noChangeShapeType="1"/>
            </p:cNvSpPr>
            <p:nvPr/>
          </p:nvSpPr>
          <p:spPr bwMode="auto">
            <a:xfrm>
              <a:off x="11883" y="19035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9" name="Line 1828"/>
            <p:cNvSpPr>
              <a:spLocks noChangeShapeType="1"/>
            </p:cNvSpPr>
            <p:nvPr/>
          </p:nvSpPr>
          <p:spPr bwMode="auto">
            <a:xfrm>
              <a:off x="11863" y="18526"/>
              <a:ext cx="86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0" name="AutoShape 1827"/>
            <p:cNvSpPr>
              <a:spLocks/>
            </p:cNvSpPr>
            <p:nvPr/>
          </p:nvSpPr>
          <p:spPr bwMode="auto">
            <a:xfrm>
              <a:off x="13108" y="18252"/>
              <a:ext cx="246" cy="546"/>
            </a:xfrm>
            <a:custGeom>
              <a:avLst/>
              <a:gdLst>
                <a:gd name="T0" fmla="+- 0 12001 13108"/>
                <a:gd name="T1" fmla="*/ T0 w 246"/>
                <a:gd name="T2" fmla="+- 0 19001 18252"/>
                <a:gd name="T3" fmla="*/ 19001 h 546"/>
                <a:gd name="T4" fmla="+- 0 12001 13108"/>
                <a:gd name="T5" fmla="*/ T4 w 246"/>
                <a:gd name="T6" fmla="+- 0 18508 18252"/>
                <a:gd name="T7" fmla="*/ 18508 h 546"/>
                <a:gd name="T8" fmla="+- 0 12115 13108"/>
                <a:gd name="T9" fmla="*/ T8 w 246"/>
                <a:gd name="T10" fmla="+- 0 19003 18252"/>
                <a:gd name="T11" fmla="*/ 19003 h 546"/>
                <a:gd name="T12" fmla="+- 0 12115 13108"/>
                <a:gd name="T13" fmla="*/ T12 w 246"/>
                <a:gd name="T14" fmla="+- 0 18509 18252"/>
                <a:gd name="T15" fmla="*/ 18509 h 546"/>
                <a:gd name="T16" fmla="+- 0 12226 13108"/>
                <a:gd name="T17" fmla="*/ T16 w 246"/>
                <a:gd name="T18" fmla="+- 0 19008 18252"/>
                <a:gd name="T19" fmla="*/ 19008 h 546"/>
                <a:gd name="T20" fmla="+- 0 12226 13108"/>
                <a:gd name="T21" fmla="*/ T20 w 246"/>
                <a:gd name="T22" fmla="+- 0 18514 18252"/>
                <a:gd name="T23" fmla="*/ 18514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46" h="546">
                  <a:moveTo>
                    <a:pt x="-1107" y="749"/>
                  </a:moveTo>
                  <a:lnTo>
                    <a:pt x="-1107" y="256"/>
                  </a:lnTo>
                  <a:moveTo>
                    <a:pt x="-993" y="751"/>
                  </a:moveTo>
                  <a:lnTo>
                    <a:pt x="-993" y="257"/>
                  </a:lnTo>
                  <a:moveTo>
                    <a:pt x="-882" y="756"/>
                  </a:moveTo>
                  <a:lnTo>
                    <a:pt x="-882" y="262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1" name="AutoShape 1826"/>
            <p:cNvSpPr>
              <a:spLocks/>
            </p:cNvSpPr>
            <p:nvPr/>
          </p:nvSpPr>
          <p:spPr bwMode="auto">
            <a:xfrm>
              <a:off x="15198" y="18072"/>
              <a:ext cx="745" cy="104"/>
            </a:xfrm>
            <a:custGeom>
              <a:avLst/>
              <a:gdLst>
                <a:gd name="T0" fmla="+- 0 15497 15199"/>
                <a:gd name="T1" fmla="*/ T0 w 745"/>
                <a:gd name="T2" fmla="+- 0 18125 18073"/>
                <a:gd name="T3" fmla="*/ 18125 h 104"/>
                <a:gd name="T4" fmla="+- 0 15943 15199"/>
                <a:gd name="T5" fmla="*/ T4 w 745"/>
                <a:gd name="T6" fmla="+- 0 18125 18073"/>
                <a:gd name="T7" fmla="*/ 18125 h 104"/>
                <a:gd name="T8" fmla="+- 0 15199 15199"/>
                <a:gd name="T9" fmla="*/ T8 w 745"/>
                <a:gd name="T10" fmla="+- 0 18073 18073"/>
                <a:gd name="T11" fmla="*/ 18073 h 104"/>
                <a:gd name="T12" fmla="+- 0 15199 15199"/>
                <a:gd name="T13" fmla="*/ T12 w 745"/>
                <a:gd name="T14" fmla="+- 0 18177 18073"/>
                <a:gd name="T15" fmla="*/ 18177 h 10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45" h="104">
                  <a:moveTo>
                    <a:pt x="298" y="52"/>
                  </a:moveTo>
                  <a:lnTo>
                    <a:pt x="744" y="52"/>
                  </a:lnTo>
                  <a:moveTo>
                    <a:pt x="0" y="0"/>
                  </a:moveTo>
                  <a:lnTo>
                    <a:pt x="0" y="104"/>
                  </a:lnTo>
                </a:path>
              </a:pathLst>
            </a:custGeom>
            <a:noFill/>
            <a:ln w="4997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2" name="AutoShape 1825"/>
            <p:cNvSpPr>
              <a:spLocks/>
            </p:cNvSpPr>
            <p:nvPr/>
          </p:nvSpPr>
          <p:spPr bwMode="auto">
            <a:xfrm>
              <a:off x="15733" y="17334"/>
              <a:ext cx="813" cy="557"/>
            </a:xfrm>
            <a:custGeom>
              <a:avLst/>
              <a:gdLst>
                <a:gd name="T0" fmla="+- 0 14404 15734"/>
                <a:gd name="T1" fmla="*/ T0 w 813"/>
                <a:gd name="T2" fmla="+- 0 17717 17334"/>
                <a:gd name="T3" fmla="*/ 17717 h 557"/>
                <a:gd name="T4" fmla="+- 0 15148 15734"/>
                <a:gd name="T5" fmla="*/ T4 w 813"/>
                <a:gd name="T6" fmla="+- 0 17717 17334"/>
                <a:gd name="T7" fmla="*/ 17717 h 557"/>
                <a:gd name="T8" fmla="+- 0 15108 15734"/>
                <a:gd name="T9" fmla="*/ T8 w 813"/>
                <a:gd name="T10" fmla="+- 0 18177 17334"/>
                <a:gd name="T11" fmla="*/ 18177 h 557"/>
                <a:gd name="T12" fmla="+- 0 15108 15734"/>
                <a:gd name="T13" fmla="*/ T12 w 813"/>
                <a:gd name="T14" fmla="+- 0 17667 17334"/>
                <a:gd name="T15" fmla="*/ 17667 h 5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13" h="557">
                  <a:moveTo>
                    <a:pt x="-1330" y="383"/>
                  </a:moveTo>
                  <a:lnTo>
                    <a:pt x="-586" y="383"/>
                  </a:lnTo>
                  <a:moveTo>
                    <a:pt x="-626" y="843"/>
                  </a:moveTo>
                  <a:lnTo>
                    <a:pt x="-626" y="333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3" name="Rectangle 1824"/>
            <p:cNvSpPr>
              <a:spLocks noChangeArrowheads="1"/>
            </p:cNvSpPr>
            <p:nvPr/>
          </p:nvSpPr>
          <p:spPr bwMode="auto">
            <a:xfrm>
              <a:off x="15802" y="17312"/>
              <a:ext cx="260" cy="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4" name="Line 1823"/>
            <p:cNvSpPr>
              <a:spLocks noChangeShapeType="1"/>
            </p:cNvSpPr>
            <p:nvPr/>
          </p:nvSpPr>
          <p:spPr bwMode="auto">
            <a:xfrm>
              <a:off x="15833" y="17645"/>
              <a:ext cx="236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5" name="AutoShape 1822"/>
            <p:cNvSpPr>
              <a:spLocks/>
            </p:cNvSpPr>
            <p:nvPr/>
          </p:nvSpPr>
          <p:spPr bwMode="auto">
            <a:xfrm>
              <a:off x="17287" y="16732"/>
              <a:ext cx="695" cy="603"/>
            </a:xfrm>
            <a:custGeom>
              <a:avLst/>
              <a:gdLst>
                <a:gd name="T0" fmla="+- 0 15826 17287"/>
                <a:gd name="T1" fmla="*/ T0 w 695"/>
                <a:gd name="T2" fmla="+- 0 17167 16733"/>
                <a:gd name="T3" fmla="*/ 17167 h 603"/>
                <a:gd name="T4" fmla="+- 0 16462 17287"/>
                <a:gd name="T5" fmla="*/ T4 w 695"/>
                <a:gd name="T6" fmla="+- 0 17167 16733"/>
                <a:gd name="T7" fmla="*/ 17167 h 603"/>
                <a:gd name="T8" fmla="+- 0 16422 17287"/>
                <a:gd name="T9" fmla="*/ T8 w 695"/>
                <a:gd name="T10" fmla="+- 0 17668 16733"/>
                <a:gd name="T11" fmla="*/ 17668 h 603"/>
                <a:gd name="T12" fmla="+- 0 16422 17287"/>
                <a:gd name="T13" fmla="*/ T12 w 695"/>
                <a:gd name="T14" fmla="+- 0 17117 16733"/>
                <a:gd name="T15" fmla="*/ 17117 h 6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95" h="603">
                  <a:moveTo>
                    <a:pt x="-1461" y="434"/>
                  </a:moveTo>
                  <a:lnTo>
                    <a:pt x="-825" y="434"/>
                  </a:lnTo>
                  <a:moveTo>
                    <a:pt x="-865" y="935"/>
                  </a:moveTo>
                  <a:lnTo>
                    <a:pt x="-865" y="384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6" name="Rectangle 1821"/>
            <p:cNvSpPr>
              <a:spLocks noChangeArrowheads="1"/>
            </p:cNvSpPr>
            <p:nvPr/>
          </p:nvSpPr>
          <p:spPr bwMode="auto">
            <a:xfrm>
              <a:off x="12999" y="20517"/>
              <a:ext cx="313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Line 1820"/>
            <p:cNvSpPr>
              <a:spLocks noChangeShapeType="1"/>
            </p:cNvSpPr>
            <p:nvPr/>
          </p:nvSpPr>
          <p:spPr bwMode="auto">
            <a:xfrm>
              <a:off x="13000" y="20631"/>
              <a:ext cx="31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8" name="AutoShape 1819"/>
            <p:cNvSpPr>
              <a:spLocks/>
            </p:cNvSpPr>
            <p:nvPr/>
          </p:nvSpPr>
          <p:spPr bwMode="auto">
            <a:xfrm>
              <a:off x="14199" y="20452"/>
              <a:ext cx="1226" cy="152"/>
            </a:xfrm>
            <a:custGeom>
              <a:avLst/>
              <a:gdLst>
                <a:gd name="T0" fmla="+- 0 13000 14200"/>
                <a:gd name="T1" fmla="*/ T0 w 1226"/>
                <a:gd name="T2" fmla="+- 0 20601 20453"/>
                <a:gd name="T3" fmla="*/ 20601 h 152"/>
                <a:gd name="T4" fmla="+- 0 13312 14200"/>
                <a:gd name="T5" fmla="*/ T4 w 1226"/>
                <a:gd name="T6" fmla="+- 0 20601 20453"/>
                <a:gd name="T7" fmla="*/ 20601 h 152"/>
                <a:gd name="T8" fmla="+- 0 13312 14200"/>
                <a:gd name="T9" fmla="*/ T8 w 1226"/>
                <a:gd name="T10" fmla="+- 0 20662 20453"/>
                <a:gd name="T11" fmla="*/ 20662 h 152"/>
                <a:gd name="T12" fmla="+- 0 13000 14200"/>
                <a:gd name="T13" fmla="*/ T12 w 1226"/>
                <a:gd name="T14" fmla="+- 0 20662 20453"/>
                <a:gd name="T15" fmla="*/ 20662 h 152"/>
                <a:gd name="T16" fmla="+- 0 13000 14200"/>
                <a:gd name="T17" fmla="*/ T16 w 1226"/>
                <a:gd name="T18" fmla="+- 0 20601 20453"/>
                <a:gd name="T19" fmla="*/ 20601 h 152"/>
                <a:gd name="T20" fmla="+- 0 13810 14200"/>
                <a:gd name="T21" fmla="*/ T20 w 1226"/>
                <a:gd name="T22" fmla="+- 0 20523 20453"/>
                <a:gd name="T23" fmla="*/ 20523 h 152"/>
                <a:gd name="T24" fmla="+- 0 14122 14200"/>
                <a:gd name="T25" fmla="*/ T24 w 1226"/>
                <a:gd name="T26" fmla="+- 0 20523 20453"/>
                <a:gd name="T27" fmla="*/ 20523 h 152"/>
                <a:gd name="T28" fmla="+- 0 14122 14200"/>
                <a:gd name="T29" fmla="*/ T28 w 1226"/>
                <a:gd name="T30" fmla="+- 0 20584 20453"/>
                <a:gd name="T31" fmla="*/ 20584 h 152"/>
                <a:gd name="T32" fmla="+- 0 13810 14200"/>
                <a:gd name="T33" fmla="*/ T32 w 1226"/>
                <a:gd name="T34" fmla="+- 0 20584 20453"/>
                <a:gd name="T35" fmla="*/ 20584 h 152"/>
                <a:gd name="T36" fmla="+- 0 13810 14200"/>
                <a:gd name="T37" fmla="*/ T36 w 1226"/>
                <a:gd name="T38" fmla="+- 0 20523 20453"/>
                <a:gd name="T39" fmla="*/ 20523 h 1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26" h="152">
                  <a:moveTo>
                    <a:pt x="-1200" y="148"/>
                  </a:moveTo>
                  <a:lnTo>
                    <a:pt x="-888" y="148"/>
                  </a:lnTo>
                  <a:lnTo>
                    <a:pt x="-888" y="209"/>
                  </a:lnTo>
                  <a:lnTo>
                    <a:pt x="-1200" y="209"/>
                  </a:lnTo>
                  <a:lnTo>
                    <a:pt x="-1200" y="148"/>
                  </a:lnTo>
                  <a:close/>
                  <a:moveTo>
                    <a:pt x="-390" y="70"/>
                  </a:moveTo>
                  <a:lnTo>
                    <a:pt x="-78" y="70"/>
                  </a:lnTo>
                  <a:lnTo>
                    <a:pt x="-78" y="131"/>
                  </a:lnTo>
                  <a:lnTo>
                    <a:pt x="-390" y="131"/>
                  </a:lnTo>
                  <a:lnTo>
                    <a:pt x="-390" y="70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9" name="Line 1818"/>
            <p:cNvSpPr>
              <a:spLocks noChangeShapeType="1"/>
            </p:cNvSpPr>
            <p:nvPr/>
          </p:nvSpPr>
          <p:spPr bwMode="auto">
            <a:xfrm>
              <a:off x="13810" y="20636"/>
              <a:ext cx="31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0" name="AutoShape 1817"/>
            <p:cNvSpPr>
              <a:spLocks/>
            </p:cNvSpPr>
            <p:nvPr/>
          </p:nvSpPr>
          <p:spPr bwMode="auto">
            <a:xfrm>
              <a:off x="15084" y="20447"/>
              <a:ext cx="1389" cy="164"/>
            </a:xfrm>
            <a:custGeom>
              <a:avLst/>
              <a:gdLst>
                <a:gd name="T0" fmla="+- 0 13810 15085"/>
                <a:gd name="T1" fmla="*/ T0 w 1389"/>
                <a:gd name="T2" fmla="+- 0 20606 20447"/>
                <a:gd name="T3" fmla="*/ 20606 h 164"/>
                <a:gd name="T4" fmla="+- 0 14122 15085"/>
                <a:gd name="T5" fmla="*/ T4 w 1389"/>
                <a:gd name="T6" fmla="+- 0 20606 20447"/>
                <a:gd name="T7" fmla="*/ 20606 h 164"/>
                <a:gd name="T8" fmla="+- 0 14122 15085"/>
                <a:gd name="T9" fmla="*/ T8 w 1389"/>
                <a:gd name="T10" fmla="+- 0 20667 20447"/>
                <a:gd name="T11" fmla="*/ 20667 h 164"/>
                <a:gd name="T12" fmla="+- 0 13810 15085"/>
                <a:gd name="T13" fmla="*/ T12 w 1389"/>
                <a:gd name="T14" fmla="+- 0 20667 20447"/>
                <a:gd name="T15" fmla="*/ 20667 h 164"/>
                <a:gd name="T16" fmla="+- 0 13810 15085"/>
                <a:gd name="T17" fmla="*/ T16 w 1389"/>
                <a:gd name="T18" fmla="+- 0 20606 20447"/>
                <a:gd name="T19" fmla="*/ 20606 h 164"/>
                <a:gd name="T20" fmla="+- 0 14537 15085"/>
                <a:gd name="T21" fmla="*/ T20 w 1389"/>
                <a:gd name="T22" fmla="+- 0 20517 20447"/>
                <a:gd name="T23" fmla="*/ 20517 h 164"/>
                <a:gd name="T24" fmla="+- 0 15081 15085"/>
                <a:gd name="T25" fmla="*/ T24 w 1389"/>
                <a:gd name="T26" fmla="+- 0 20517 20447"/>
                <a:gd name="T27" fmla="*/ 20517 h 164"/>
                <a:gd name="T28" fmla="+- 0 15081 15085"/>
                <a:gd name="T29" fmla="*/ T28 w 1389"/>
                <a:gd name="T30" fmla="+- 0 20579 20447"/>
                <a:gd name="T31" fmla="*/ 20579 h 164"/>
                <a:gd name="T32" fmla="+- 0 14537 15085"/>
                <a:gd name="T33" fmla="*/ T32 w 1389"/>
                <a:gd name="T34" fmla="+- 0 20579 20447"/>
                <a:gd name="T35" fmla="*/ 20579 h 164"/>
                <a:gd name="T36" fmla="+- 0 14537 15085"/>
                <a:gd name="T37" fmla="*/ T36 w 1389"/>
                <a:gd name="T38" fmla="+- 0 20517 20447"/>
                <a:gd name="T39" fmla="*/ 20517 h 16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89" h="164">
                  <a:moveTo>
                    <a:pt x="-1275" y="159"/>
                  </a:moveTo>
                  <a:lnTo>
                    <a:pt x="-963" y="159"/>
                  </a:lnTo>
                  <a:lnTo>
                    <a:pt x="-963" y="220"/>
                  </a:lnTo>
                  <a:lnTo>
                    <a:pt x="-1275" y="220"/>
                  </a:lnTo>
                  <a:lnTo>
                    <a:pt x="-1275" y="159"/>
                  </a:lnTo>
                  <a:close/>
                  <a:moveTo>
                    <a:pt x="-548" y="70"/>
                  </a:moveTo>
                  <a:lnTo>
                    <a:pt x="-4" y="70"/>
                  </a:lnTo>
                  <a:lnTo>
                    <a:pt x="-4" y="132"/>
                  </a:lnTo>
                  <a:lnTo>
                    <a:pt x="-548" y="132"/>
                  </a:lnTo>
                  <a:lnTo>
                    <a:pt x="-548" y="70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1" name="Line 1816"/>
            <p:cNvSpPr>
              <a:spLocks noChangeShapeType="1"/>
            </p:cNvSpPr>
            <p:nvPr/>
          </p:nvSpPr>
          <p:spPr bwMode="auto">
            <a:xfrm>
              <a:off x="14537" y="20631"/>
              <a:ext cx="544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2" name="AutoShape 1815"/>
            <p:cNvSpPr>
              <a:spLocks/>
            </p:cNvSpPr>
            <p:nvPr/>
          </p:nvSpPr>
          <p:spPr bwMode="auto">
            <a:xfrm>
              <a:off x="15878" y="19476"/>
              <a:ext cx="1508" cy="1128"/>
            </a:xfrm>
            <a:custGeom>
              <a:avLst/>
              <a:gdLst>
                <a:gd name="T0" fmla="+- 0 14537 15879"/>
                <a:gd name="T1" fmla="*/ T0 w 1508"/>
                <a:gd name="T2" fmla="+- 0 20600 19477"/>
                <a:gd name="T3" fmla="*/ 20600 h 1128"/>
                <a:gd name="T4" fmla="+- 0 15081 15879"/>
                <a:gd name="T5" fmla="*/ T4 w 1508"/>
                <a:gd name="T6" fmla="+- 0 20600 19477"/>
                <a:gd name="T7" fmla="*/ 20600 h 1128"/>
                <a:gd name="T8" fmla="+- 0 15081 15879"/>
                <a:gd name="T9" fmla="*/ T8 w 1508"/>
                <a:gd name="T10" fmla="+- 0 20661 19477"/>
                <a:gd name="T11" fmla="*/ 20661 h 1128"/>
                <a:gd name="T12" fmla="+- 0 14537 15879"/>
                <a:gd name="T13" fmla="*/ T12 w 1508"/>
                <a:gd name="T14" fmla="+- 0 20661 19477"/>
                <a:gd name="T15" fmla="*/ 20661 h 1128"/>
                <a:gd name="T16" fmla="+- 0 14537 15879"/>
                <a:gd name="T17" fmla="*/ T16 w 1508"/>
                <a:gd name="T18" fmla="+- 0 20600 19477"/>
                <a:gd name="T19" fmla="*/ 20600 h 1128"/>
                <a:gd name="T20" fmla="+- 0 15855 15879"/>
                <a:gd name="T21" fmla="*/ T20 w 1508"/>
                <a:gd name="T22" fmla="+- 0 20091 19477"/>
                <a:gd name="T23" fmla="*/ 20091 h 1128"/>
                <a:gd name="T24" fmla="+- 0 15855 15879"/>
                <a:gd name="T25" fmla="*/ T24 w 1508"/>
                <a:gd name="T26" fmla="+- 0 19629 19477"/>
                <a:gd name="T27" fmla="*/ 19629 h 1128"/>
                <a:gd name="T28" fmla="+- 0 15917 15879"/>
                <a:gd name="T29" fmla="*/ T28 w 1508"/>
                <a:gd name="T30" fmla="+- 0 19629 19477"/>
                <a:gd name="T31" fmla="*/ 19629 h 1128"/>
                <a:gd name="T32" fmla="+- 0 15917 15879"/>
                <a:gd name="T33" fmla="*/ T32 w 1508"/>
                <a:gd name="T34" fmla="+- 0 20091 19477"/>
                <a:gd name="T35" fmla="*/ 20091 h 1128"/>
                <a:gd name="T36" fmla="+- 0 15855 15879"/>
                <a:gd name="T37" fmla="*/ T36 w 1508"/>
                <a:gd name="T38" fmla="+- 0 20091 19477"/>
                <a:gd name="T39" fmla="*/ 20091 h 11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08" h="1128">
                  <a:moveTo>
                    <a:pt x="-1342" y="1123"/>
                  </a:moveTo>
                  <a:lnTo>
                    <a:pt x="-798" y="1123"/>
                  </a:lnTo>
                  <a:lnTo>
                    <a:pt x="-798" y="1184"/>
                  </a:lnTo>
                  <a:lnTo>
                    <a:pt x="-1342" y="1184"/>
                  </a:lnTo>
                  <a:lnTo>
                    <a:pt x="-1342" y="1123"/>
                  </a:lnTo>
                  <a:close/>
                  <a:moveTo>
                    <a:pt x="-24" y="614"/>
                  </a:moveTo>
                  <a:lnTo>
                    <a:pt x="-24" y="152"/>
                  </a:lnTo>
                  <a:lnTo>
                    <a:pt x="38" y="152"/>
                  </a:lnTo>
                  <a:lnTo>
                    <a:pt x="38" y="614"/>
                  </a:lnTo>
                  <a:lnTo>
                    <a:pt x="-24" y="614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3" name="Line 1814"/>
            <p:cNvSpPr>
              <a:spLocks noChangeShapeType="1"/>
            </p:cNvSpPr>
            <p:nvPr/>
          </p:nvSpPr>
          <p:spPr bwMode="auto">
            <a:xfrm>
              <a:off x="15969" y="19629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4" name="AutoShape 1813"/>
            <p:cNvSpPr>
              <a:spLocks/>
            </p:cNvSpPr>
            <p:nvPr/>
          </p:nvSpPr>
          <p:spPr bwMode="auto">
            <a:xfrm>
              <a:off x="17323" y="18663"/>
              <a:ext cx="153" cy="1318"/>
            </a:xfrm>
            <a:custGeom>
              <a:avLst/>
              <a:gdLst>
                <a:gd name="T0" fmla="+- 0 15938 17324"/>
                <a:gd name="T1" fmla="*/ T0 w 153"/>
                <a:gd name="T2" fmla="+- 0 20090 18664"/>
                <a:gd name="T3" fmla="*/ 20090 h 1318"/>
                <a:gd name="T4" fmla="+- 0 15938 17324"/>
                <a:gd name="T5" fmla="*/ T4 w 153"/>
                <a:gd name="T6" fmla="+- 0 19629 18664"/>
                <a:gd name="T7" fmla="*/ 19629 h 1318"/>
                <a:gd name="T8" fmla="+- 0 15999 17324"/>
                <a:gd name="T9" fmla="*/ T8 w 153"/>
                <a:gd name="T10" fmla="+- 0 19629 18664"/>
                <a:gd name="T11" fmla="*/ 19629 h 1318"/>
                <a:gd name="T12" fmla="+- 0 15999 17324"/>
                <a:gd name="T13" fmla="*/ T12 w 153"/>
                <a:gd name="T14" fmla="+- 0 20090 18664"/>
                <a:gd name="T15" fmla="*/ 20090 h 1318"/>
                <a:gd name="T16" fmla="+- 0 15938 17324"/>
                <a:gd name="T17" fmla="*/ T16 w 153"/>
                <a:gd name="T18" fmla="+- 0 20090 18664"/>
                <a:gd name="T19" fmla="*/ 20090 h 1318"/>
                <a:gd name="T20" fmla="+- 0 15859 17324"/>
                <a:gd name="T21" fmla="*/ T20 w 153"/>
                <a:gd name="T22" fmla="+- 0 19346 18664"/>
                <a:gd name="T23" fmla="*/ 19346 h 1318"/>
                <a:gd name="T24" fmla="+- 0 15859 17324"/>
                <a:gd name="T25" fmla="*/ T24 w 153"/>
                <a:gd name="T26" fmla="+- 0 18885 18664"/>
                <a:gd name="T27" fmla="*/ 18885 h 1318"/>
                <a:gd name="T28" fmla="+- 0 15921 17324"/>
                <a:gd name="T29" fmla="*/ T28 w 153"/>
                <a:gd name="T30" fmla="+- 0 18885 18664"/>
                <a:gd name="T31" fmla="*/ 18885 h 1318"/>
                <a:gd name="T32" fmla="+- 0 15921 17324"/>
                <a:gd name="T33" fmla="*/ T32 w 153"/>
                <a:gd name="T34" fmla="+- 0 19346 18664"/>
                <a:gd name="T35" fmla="*/ 19346 h 1318"/>
                <a:gd name="T36" fmla="+- 0 15859 17324"/>
                <a:gd name="T37" fmla="*/ T36 w 153"/>
                <a:gd name="T38" fmla="+- 0 19346 18664"/>
                <a:gd name="T39" fmla="*/ 19346 h 13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3" h="1318">
                  <a:moveTo>
                    <a:pt x="-1386" y="1426"/>
                  </a:moveTo>
                  <a:lnTo>
                    <a:pt x="-1386" y="965"/>
                  </a:lnTo>
                  <a:lnTo>
                    <a:pt x="-1325" y="965"/>
                  </a:lnTo>
                  <a:lnTo>
                    <a:pt x="-1325" y="1426"/>
                  </a:lnTo>
                  <a:lnTo>
                    <a:pt x="-1386" y="1426"/>
                  </a:lnTo>
                  <a:close/>
                  <a:moveTo>
                    <a:pt x="-1465" y="682"/>
                  </a:moveTo>
                  <a:lnTo>
                    <a:pt x="-1465" y="221"/>
                  </a:lnTo>
                  <a:lnTo>
                    <a:pt x="-1403" y="221"/>
                  </a:lnTo>
                  <a:lnTo>
                    <a:pt x="-1403" y="682"/>
                  </a:lnTo>
                  <a:lnTo>
                    <a:pt x="-1465" y="682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5" name="Line 1812"/>
            <p:cNvSpPr>
              <a:spLocks noChangeShapeType="1"/>
            </p:cNvSpPr>
            <p:nvPr/>
          </p:nvSpPr>
          <p:spPr bwMode="auto">
            <a:xfrm>
              <a:off x="15973" y="18885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6" name="Rectangle 1811"/>
            <p:cNvSpPr>
              <a:spLocks noChangeArrowheads="1"/>
            </p:cNvSpPr>
            <p:nvPr/>
          </p:nvSpPr>
          <p:spPr bwMode="auto">
            <a:xfrm>
              <a:off x="15942" y="18884"/>
              <a:ext cx="62" cy="4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7" name="Freeform 1810"/>
            <p:cNvSpPr>
              <a:spLocks/>
            </p:cNvSpPr>
            <p:nvPr/>
          </p:nvSpPr>
          <p:spPr bwMode="auto">
            <a:xfrm>
              <a:off x="16660" y="17769"/>
              <a:ext cx="418" cy="651"/>
            </a:xfrm>
            <a:custGeom>
              <a:avLst/>
              <a:gdLst>
                <a:gd name="T0" fmla="+- 0 17057 16661"/>
                <a:gd name="T1" fmla="*/ T0 w 418"/>
                <a:gd name="T2" fmla="+- 0 17770 17770"/>
                <a:gd name="T3" fmla="*/ 17770 h 651"/>
                <a:gd name="T4" fmla="+- 0 16661 16661"/>
                <a:gd name="T5" fmla="*/ T4 w 418"/>
                <a:gd name="T6" fmla="+- 0 18406 17770"/>
                <a:gd name="T7" fmla="*/ 18406 h 651"/>
                <a:gd name="T8" fmla="+- 0 16682 16661"/>
                <a:gd name="T9" fmla="*/ T8 w 418"/>
                <a:gd name="T10" fmla="+- 0 18420 17770"/>
                <a:gd name="T11" fmla="*/ 18420 h 651"/>
                <a:gd name="T12" fmla="+- 0 17079 16661"/>
                <a:gd name="T13" fmla="*/ T12 w 418"/>
                <a:gd name="T14" fmla="+- 0 17783 17770"/>
                <a:gd name="T15" fmla="*/ 17783 h 651"/>
                <a:gd name="T16" fmla="+- 0 17057 16661"/>
                <a:gd name="T17" fmla="*/ T16 w 418"/>
                <a:gd name="T18" fmla="+- 0 17770 17770"/>
                <a:gd name="T19" fmla="*/ 17770 h 6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18" h="651">
                  <a:moveTo>
                    <a:pt x="396" y="0"/>
                  </a:moveTo>
                  <a:lnTo>
                    <a:pt x="0" y="636"/>
                  </a:lnTo>
                  <a:lnTo>
                    <a:pt x="21" y="650"/>
                  </a:lnTo>
                  <a:lnTo>
                    <a:pt x="418" y="1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8" name="Freeform 1809"/>
            <p:cNvSpPr>
              <a:spLocks/>
            </p:cNvSpPr>
            <p:nvPr/>
          </p:nvSpPr>
          <p:spPr bwMode="auto">
            <a:xfrm>
              <a:off x="16660" y="17769"/>
              <a:ext cx="418" cy="651"/>
            </a:xfrm>
            <a:custGeom>
              <a:avLst/>
              <a:gdLst>
                <a:gd name="T0" fmla="+- 0 16661 16661"/>
                <a:gd name="T1" fmla="*/ T0 w 418"/>
                <a:gd name="T2" fmla="+- 0 18406 17770"/>
                <a:gd name="T3" fmla="*/ 18406 h 651"/>
                <a:gd name="T4" fmla="+- 0 17057 16661"/>
                <a:gd name="T5" fmla="*/ T4 w 418"/>
                <a:gd name="T6" fmla="+- 0 17770 17770"/>
                <a:gd name="T7" fmla="*/ 17770 h 651"/>
                <a:gd name="T8" fmla="+- 0 17079 16661"/>
                <a:gd name="T9" fmla="*/ T8 w 418"/>
                <a:gd name="T10" fmla="+- 0 17783 17770"/>
                <a:gd name="T11" fmla="*/ 17783 h 651"/>
                <a:gd name="T12" fmla="+- 0 16682 16661"/>
                <a:gd name="T13" fmla="*/ T12 w 418"/>
                <a:gd name="T14" fmla="+- 0 18420 17770"/>
                <a:gd name="T15" fmla="*/ 18420 h 651"/>
                <a:gd name="T16" fmla="+- 0 16661 16661"/>
                <a:gd name="T17" fmla="*/ T16 w 418"/>
                <a:gd name="T18" fmla="+- 0 18406 17770"/>
                <a:gd name="T19" fmla="*/ 18406 h 6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18" h="651">
                  <a:moveTo>
                    <a:pt x="0" y="636"/>
                  </a:moveTo>
                  <a:lnTo>
                    <a:pt x="396" y="0"/>
                  </a:lnTo>
                  <a:lnTo>
                    <a:pt x="418" y="13"/>
                  </a:lnTo>
                  <a:lnTo>
                    <a:pt x="21" y="650"/>
                  </a:lnTo>
                  <a:lnTo>
                    <a:pt x="0" y="636"/>
                  </a:lnTo>
                  <a:close/>
                </a:path>
              </a:pathLst>
            </a:custGeom>
            <a:noFill/>
            <a:ln w="6591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9" name="AutoShape 1808"/>
            <p:cNvSpPr>
              <a:spLocks/>
            </p:cNvSpPr>
            <p:nvPr/>
          </p:nvSpPr>
          <p:spPr bwMode="auto">
            <a:xfrm>
              <a:off x="16872" y="14479"/>
              <a:ext cx="565" cy="2620"/>
            </a:xfrm>
            <a:custGeom>
              <a:avLst/>
              <a:gdLst>
                <a:gd name="T0" fmla="+- 0 17281 16873"/>
                <a:gd name="T1" fmla="*/ T0 w 565"/>
                <a:gd name="T2" fmla="+- 0 14480 14480"/>
                <a:gd name="T3" fmla="*/ 14480 h 2620"/>
                <a:gd name="T4" fmla="+- 0 16873 16873"/>
                <a:gd name="T5" fmla="*/ T4 w 565"/>
                <a:gd name="T6" fmla="+- 0 14480 14480"/>
                <a:gd name="T7" fmla="*/ 14480 h 2620"/>
                <a:gd name="T8" fmla="+- 0 16873 16873"/>
                <a:gd name="T9" fmla="*/ T8 w 565"/>
                <a:gd name="T10" fmla="+- 0 14817 14480"/>
                <a:gd name="T11" fmla="*/ 14817 h 2620"/>
                <a:gd name="T12" fmla="+- 0 17281 16873"/>
                <a:gd name="T13" fmla="*/ T12 w 565"/>
                <a:gd name="T14" fmla="+- 0 14817 14480"/>
                <a:gd name="T15" fmla="*/ 14817 h 2620"/>
                <a:gd name="T16" fmla="+- 0 17281 16873"/>
                <a:gd name="T17" fmla="*/ T16 w 565"/>
                <a:gd name="T18" fmla="+- 0 14480 14480"/>
                <a:gd name="T19" fmla="*/ 14480 h 2620"/>
                <a:gd name="T20" fmla="+- 0 17437 16873"/>
                <a:gd name="T21" fmla="*/ T20 w 565"/>
                <a:gd name="T22" fmla="+- 0 16762 14480"/>
                <a:gd name="T23" fmla="*/ 16762 h 2620"/>
                <a:gd name="T24" fmla="+- 0 16882 16873"/>
                <a:gd name="T25" fmla="*/ T24 w 565"/>
                <a:gd name="T26" fmla="+- 0 16762 14480"/>
                <a:gd name="T27" fmla="*/ 16762 h 2620"/>
                <a:gd name="T28" fmla="+- 0 16882 16873"/>
                <a:gd name="T29" fmla="*/ T28 w 565"/>
                <a:gd name="T30" fmla="+- 0 17100 14480"/>
                <a:gd name="T31" fmla="*/ 17100 h 2620"/>
                <a:gd name="T32" fmla="+- 0 17437 16873"/>
                <a:gd name="T33" fmla="*/ T32 w 565"/>
                <a:gd name="T34" fmla="+- 0 17100 14480"/>
                <a:gd name="T35" fmla="*/ 17100 h 2620"/>
                <a:gd name="T36" fmla="+- 0 17437 16873"/>
                <a:gd name="T37" fmla="*/ T36 w 565"/>
                <a:gd name="T38" fmla="+- 0 16762 14480"/>
                <a:gd name="T39" fmla="*/ 16762 h 26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65" h="2620">
                  <a:moveTo>
                    <a:pt x="408" y="0"/>
                  </a:moveTo>
                  <a:lnTo>
                    <a:pt x="0" y="0"/>
                  </a:lnTo>
                  <a:lnTo>
                    <a:pt x="0" y="337"/>
                  </a:lnTo>
                  <a:lnTo>
                    <a:pt x="408" y="337"/>
                  </a:lnTo>
                  <a:lnTo>
                    <a:pt x="408" y="0"/>
                  </a:lnTo>
                  <a:moveTo>
                    <a:pt x="564" y="2282"/>
                  </a:moveTo>
                  <a:lnTo>
                    <a:pt x="9" y="2282"/>
                  </a:lnTo>
                  <a:lnTo>
                    <a:pt x="9" y="2620"/>
                  </a:lnTo>
                  <a:lnTo>
                    <a:pt x="564" y="2620"/>
                  </a:lnTo>
                  <a:lnTo>
                    <a:pt x="564" y="2282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0" name="Line 1807"/>
            <p:cNvSpPr>
              <a:spLocks noChangeShapeType="1"/>
            </p:cNvSpPr>
            <p:nvPr/>
          </p:nvSpPr>
          <p:spPr bwMode="auto">
            <a:xfrm>
              <a:off x="16224" y="14895"/>
              <a:ext cx="86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1" name="Line 1806"/>
            <p:cNvSpPr>
              <a:spLocks noChangeShapeType="1"/>
            </p:cNvSpPr>
            <p:nvPr/>
          </p:nvSpPr>
          <p:spPr bwMode="auto">
            <a:xfrm>
              <a:off x="16245" y="14933"/>
              <a:ext cx="0" cy="0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2" name="Line 1805"/>
            <p:cNvSpPr>
              <a:spLocks noChangeShapeType="1"/>
            </p:cNvSpPr>
            <p:nvPr/>
          </p:nvSpPr>
          <p:spPr bwMode="auto">
            <a:xfrm>
              <a:off x="16225" y="14424"/>
              <a:ext cx="86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3" name="AutoShape 1804"/>
            <p:cNvSpPr>
              <a:spLocks/>
            </p:cNvSpPr>
            <p:nvPr/>
          </p:nvSpPr>
          <p:spPr bwMode="auto">
            <a:xfrm>
              <a:off x="17873" y="13771"/>
              <a:ext cx="246" cy="546"/>
            </a:xfrm>
            <a:custGeom>
              <a:avLst/>
              <a:gdLst>
                <a:gd name="T0" fmla="+- 0 16363 17873"/>
                <a:gd name="T1" fmla="*/ T0 w 246"/>
                <a:gd name="T2" fmla="+- 0 14900 13772"/>
                <a:gd name="T3" fmla="*/ 14900 h 546"/>
                <a:gd name="T4" fmla="+- 0 16363 17873"/>
                <a:gd name="T5" fmla="*/ T4 w 246"/>
                <a:gd name="T6" fmla="+- 0 14406 13772"/>
                <a:gd name="T7" fmla="*/ 14406 h 546"/>
                <a:gd name="T8" fmla="+- 0 16477 17873"/>
                <a:gd name="T9" fmla="*/ T8 w 246"/>
                <a:gd name="T10" fmla="+- 0 14901 13772"/>
                <a:gd name="T11" fmla="*/ 14901 h 546"/>
                <a:gd name="T12" fmla="+- 0 16477 17873"/>
                <a:gd name="T13" fmla="*/ T12 w 246"/>
                <a:gd name="T14" fmla="+- 0 14408 13772"/>
                <a:gd name="T15" fmla="*/ 14408 h 546"/>
                <a:gd name="T16" fmla="+- 0 16588 17873"/>
                <a:gd name="T17" fmla="*/ T16 w 246"/>
                <a:gd name="T18" fmla="+- 0 14906 13772"/>
                <a:gd name="T19" fmla="*/ 14906 h 546"/>
                <a:gd name="T20" fmla="+- 0 16588 17873"/>
                <a:gd name="T21" fmla="*/ T20 w 246"/>
                <a:gd name="T22" fmla="+- 0 14413 13772"/>
                <a:gd name="T23" fmla="*/ 14413 h 5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246" h="546">
                  <a:moveTo>
                    <a:pt x="-1510" y="1128"/>
                  </a:moveTo>
                  <a:lnTo>
                    <a:pt x="-1510" y="634"/>
                  </a:lnTo>
                  <a:moveTo>
                    <a:pt x="-1396" y="1129"/>
                  </a:moveTo>
                  <a:lnTo>
                    <a:pt x="-1396" y="636"/>
                  </a:lnTo>
                  <a:moveTo>
                    <a:pt x="-1285" y="1134"/>
                  </a:moveTo>
                  <a:lnTo>
                    <a:pt x="-1285" y="641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4" name="AutoShape 1803"/>
            <p:cNvSpPr>
              <a:spLocks/>
            </p:cNvSpPr>
            <p:nvPr/>
          </p:nvSpPr>
          <p:spPr bwMode="auto">
            <a:xfrm>
              <a:off x="18586" y="14238"/>
              <a:ext cx="2" cy="3451"/>
            </a:xfrm>
            <a:custGeom>
              <a:avLst/>
              <a:gdLst>
                <a:gd name="T0" fmla="+- 0 14239 14239"/>
                <a:gd name="T1" fmla="*/ 14239 h 3451"/>
                <a:gd name="T2" fmla="+- 0 15865 14239"/>
                <a:gd name="T3" fmla="*/ 15865 h 3451"/>
                <a:gd name="T4" fmla="+- 0 16202 14239"/>
                <a:gd name="T5" fmla="*/ 16202 h 3451"/>
                <a:gd name="T6" fmla="+- 0 16985 14239"/>
                <a:gd name="T7" fmla="*/ 16985 h 3451"/>
                <a:gd name="T8" fmla="+- 0 17323 14239"/>
                <a:gd name="T9" fmla="*/ 17323 h 3451"/>
                <a:gd name="T10" fmla="+- 0 17689 14239"/>
                <a:gd name="T11" fmla="*/ 17689 h 345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  <a:cxn ang="0">
                  <a:pos x="0" y="T9"/>
                </a:cxn>
                <a:cxn ang="0">
                  <a:pos x="0" y="T11"/>
                </a:cxn>
              </a:cxnLst>
              <a:rect l="0" t="0" r="r" b="b"/>
              <a:pathLst>
                <a:path h="3451">
                  <a:moveTo>
                    <a:pt x="0" y="0"/>
                  </a:moveTo>
                  <a:lnTo>
                    <a:pt x="0" y="1626"/>
                  </a:lnTo>
                  <a:moveTo>
                    <a:pt x="0" y="1963"/>
                  </a:moveTo>
                  <a:lnTo>
                    <a:pt x="0" y="2746"/>
                  </a:lnTo>
                  <a:moveTo>
                    <a:pt x="0" y="3084"/>
                  </a:moveTo>
                  <a:lnTo>
                    <a:pt x="0" y="345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5" name="Line 1802"/>
            <p:cNvSpPr>
              <a:spLocks noChangeShapeType="1"/>
            </p:cNvSpPr>
            <p:nvPr/>
          </p:nvSpPr>
          <p:spPr bwMode="auto">
            <a:xfrm>
              <a:off x="17023" y="16661"/>
              <a:ext cx="1559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6" name="Line 1801"/>
            <p:cNvSpPr>
              <a:spLocks noChangeShapeType="1"/>
            </p:cNvSpPr>
            <p:nvPr/>
          </p:nvSpPr>
          <p:spPr bwMode="auto">
            <a:xfrm>
              <a:off x="19583" y="14961"/>
              <a:ext cx="642" cy="0"/>
            </a:xfrm>
            <a:prstGeom prst="line">
              <a:avLst/>
            </a:prstGeom>
            <a:noFill/>
            <a:ln w="30268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7" name="Line 1800"/>
            <p:cNvSpPr>
              <a:spLocks noChangeShapeType="1"/>
            </p:cNvSpPr>
            <p:nvPr/>
          </p:nvSpPr>
          <p:spPr bwMode="auto">
            <a:xfrm>
              <a:off x="19275" y="14909"/>
              <a:ext cx="0" cy="103"/>
            </a:xfrm>
            <a:prstGeom prst="line">
              <a:avLst/>
            </a:prstGeom>
            <a:noFill/>
            <a:ln w="4313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8" name="AutoShape 1799"/>
            <p:cNvSpPr>
              <a:spLocks/>
            </p:cNvSpPr>
            <p:nvPr/>
          </p:nvSpPr>
          <p:spPr bwMode="auto">
            <a:xfrm>
              <a:off x="19167" y="14705"/>
              <a:ext cx="104" cy="538"/>
            </a:xfrm>
            <a:custGeom>
              <a:avLst/>
              <a:gdLst>
                <a:gd name="T0" fmla="+- 0 19168 19168"/>
                <a:gd name="T1" fmla="*/ T0 w 104"/>
                <a:gd name="T2" fmla="+- 0 14705 14705"/>
                <a:gd name="T3" fmla="*/ 14705 h 538"/>
                <a:gd name="T4" fmla="+- 0 19272 19168"/>
                <a:gd name="T5" fmla="*/ T4 w 104"/>
                <a:gd name="T6" fmla="+- 0 14705 14705"/>
                <a:gd name="T7" fmla="*/ 14705 h 538"/>
                <a:gd name="T8" fmla="+- 0 19220 19168"/>
                <a:gd name="T9" fmla="*/ T8 w 104"/>
                <a:gd name="T10" fmla="+- 0 14906 14705"/>
                <a:gd name="T11" fmla="*/ 14906 h 538"/>
                <a:gd name="T12" fmla="+- 0 19220 19168"/>
                <a:gd name="T13" fmla="*/ T12 w 104"/>
                <a:gd name="T14" fmla="+- 0 15242 14705"/>
                <a:gd name="T15" fmla="*/ 15242 h 5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04" h="538">
                  <a:moveTo>
                    <a:pt x="0" y="0"/>
                  </a:moveTo>
                  <a:lnTo>
                    <a:pt x="104" y="0"/>
                  </a:lnTo>
                  <a:moveTo>
                    <a:pt x="52" y="201"/>
                  </a:moveTo>
                  <a:lnTo>
                    <a:pt x="52" y="537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9" name="AutoShape 1798"/>
            <p:cNvSpPr>
              <a:spLocks/>
            </p:cNvSpPr>
            <p:nvPr/>
          </p:nvSpPr>
          <p:spPr bwMode="auto">
            <a:xfrm>
              <a:off x="20263" y="14052"/>
              <a:ext cx="775" cy="453"/>
            </a:xfrm>
            <a:custGeom>
              <a:avLst/>
              <a:gdLst>
                <a:gd name="T0" fmla="+- 0 18551 20263"/>
                <a:gd name="T1" fmla="*/ T0 w 775"/>
                <a:gd name="T2" fmla="+- 0 15078 14052"/>
                <a:gd name="T3" fmla="*/ 15078 h 453"/>
                <a:gd name="T4" fmla="+- 0 19224 20263"/>
                <a:gd name="T5" fmla="*/ T4 w 775"/>
                <a:gd name="T6" fmla="+- 0 15078 14052"/>
                <a:gd name="T7" fmla="*/ 15078 h 453"/>
                <a:gd name="T8" fmla="+- 0 18587 20263"/>
                <a:gd name="T9" fmla="*/ T8 w 775"/>
                <a:gd name="T10" fmla="+- 0 14663 14052"/>
                <a:gd name="T11" fmla="*/ 14663 h 453"/>
                <a:gd name="T12" fmla="+- 0 19260 20263"/>
                <a:gd name="T13" fmla="*/ T12 w 775"/>
                <a:gd name="T14" fmla="+- 0 14663 14052"/>
                <a:gd name="T15" fmla="*/ 14663 h 45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75" h="453">
                  <a:moveTo>
                    <a:pt x="-1712" y="1026"/>
                  </a:moveTo>
                  <a:lnTo>
                    <a:pt x="-1039" y="1026"/>
                  </a:lnTo>
                  <a:moveTo>
                    <a:pt x="-1676" y="611"/>
                  </a:moveTo>
                  <a:lnTo>
                    <a:pt x="-1003" y="611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0" name="Rectangle 1797"/>
            <p:cNvSpPr>
              <a:spLocks noChangeArrowheads="1"/>
            </p:cNvSpPr>
            <p:nvPr/>
          </p:nvSpPr>
          <p:spPr bwMode="auto">
            <a:xfrm>
              <a:off x="19146" y="14718"/>
              <a:ext cx="133" cy="1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1" name="Rectangle 1796"/>
            <p:cNvSpPr>
              <a:spLocks noChangeArrowheads="1"/>
            </p:cNvSpPr>
            <p:nvPr/>
          </p:nvSpPr>
          <p:spPr bwMode="auto">
            <a:xfrm>
              <a:off x="18032" y="17591"/>
              <a:ext cx="470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2" name="Line 1795"/>
            <p:cNvSpPr>
              <a:spLocks noChangeShapeType="1"/>
            </p:cNvSpPr>
            <p:nvPr/>
          </p:nvSpPr>
          <p:spPr bwMode="auto">
            <a:xfrm>
              <a:off x="18033" y="17705"/>
              <a:ext cx="469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3" name="AutoShape 1794"/>
            <p:cNvSpPr>
              <a:spLocks/>
            </p:cNvSpPr>
            <p:nvPr/>
          </p:nvSpPr>
          <p:spPr bwMode="auto">
            <a:xfrm>
              <a:off x="19697" y="17252"/>
              <a:ext cx="1198" cy="156"/>
            </a:xfrm>
            <a:custGeom>
              <a:avLst/>
              <a:gdLst>
                <a:gd name="T0" fmla="+- 0 18033 19697"/>
                <a:gd name="T1" fmla="*/ T0 w 1198"/>
                <a:gd name="T2" fmla="+- 0 17674 17252"/>
                <a:gd name="T3" fmla="*/ 17674 h 156"/>
                <a:gd name="T4" fmla="+- 0 18502 19697"/>
                <a:gd name="T5" fmla="*/ T4 w 1198"/>
                <a:gd name="T6" fmla="+- 0 17674 17252"/>
                <a:gd name="T7" fmla="*/ 17674 h 156"/>
                <a:gd name="T8" fmla="+- 0 18502 19697"/>
                <a:gd name="T9" fmla="*/ T8 w 1198"/>
                <a:gd name="T10" fmla="+- 0 17735 17252"/>
                <a:gd name="T11" fmla="*/ 17735 h 156"/>
                <a:gd name="T12" fmla="+- 0 18033 19697"/>
                <a:gd name="T13" fmla="*/ T12 w 1198"/>
                <a:gd name="T14" fmla="+- 0 17735 17252"/>
                <a:gd name="T15" fmla="*/ 17735 h 156"/>
                <a:gd name="T16" fmla="+- 0 18033 19697"/>
                <a:gd name="T17" fmla="*/ T16 w 1198"/>
                <a:gd name="T18" fmla="+- 0 17674 17252"/>
                <a:gd name="T19" fmla="*/ 17674 h 156"/>
                <a:gd name="T20" fmla="+- 0 18660 19697"/>
                <a:gd name="T21" fmla="*/ T20 w 1198"/>
                <a:gd name="T22" fmla="+- 0 17593 17252"/>
                <a:gd name="T23" fmla="*/ 17593 h 156"/>
                <a:gd name="T24" fmla="+- 0 19129 19697"/>
                <a:gd name="T25" fmla="*/ T24 w 1198"/>
                <a:gd name="T26" fmla="+- 0 17593 17252"/>
                <a:gd name="T27" fmla="*/ 17593 h 156"/>
                <a:gd name="T28" fmla="+- 0 19129 19697"/>
                <a:gd name="T29" fmla="*/ T28 w 1198"/>
                <a:gd name="T30" fmla="+- 0 17654 17252"/>
                <a:gd name="T31" fmla="*/ 17654 h 156"/>
                <a:gd name="T32" fmla="+- 0 18660 19697"/>
                <a:gd name="T33" fmla="*/ T32 w 1198"/>
                <a:gd name="T34" fmla="+- 0 17654 17252"/>
                <a:gd name="T35" fmla="*/ 17654 h 156"/>
                <a:gd name="T36" fmla="+- 0 18660 19697"/>
                <a:gd name="T37" fmla="*/ T36 w 1198"/>
                <a:gd name="T38" fmla="+- 0 17593 17252"/>
                <a:gd name="T39" fmla="*/ 17593 h 1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198" h="156">
                  <a:moveTo>
                    <a:pt x="-1664" y="422"/>
                  </a:moveTo>
                  <a:lnTo>
                    <a:pt x="-1195" y="422"/>
                  </a:lnTo>
                  <a:lnTo>
                    <a:pt x="-1195" y="483"/>
                  </a:lnTo>
                  <a:lnTo>
                    <a:pt x="-1664" y="483"/>
                  </a:lnTo>
                  <a:lnTo>
                    <a:pt x="-1664" y="422"/>
                  </a:lnTo>
                  <a:close/>
                  <a:moveTo>
                    <a:pt x="-1037" y="341"/>
                  </a:moveTo>
                  <a:lnTo>
                    <a:pt x="-568" y="341"/>
                  </a:lnTo>
                  <a:lnTo>
                    <a:pt x="-568" y="402"/>
                  </a:lnTo>
                  <a:lnTo>
                    <a:pt x="-1037" y="402"/>
                  </a:lnTo>
                  <a:lnTo>
                    <a:pt x="-1037" y="34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4" name="Line 1793"/>
            <p:cNvSpPr>
              <a:spLocks noChangeShapeType="1"/>
            </p:cNvSpPr>
            <p:nvPr/>
          </p:nvSpPr>
          <p:spPr bwMode="auto">
            <a:xfrm>
              <a:off x="18660" y="17706"/>
              <a:ext cx="469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5" name="AutoShape 1792"/>
            <p:cNvSpPr>
              <a:spLocks/>
            </p:cNvSpPr>
            <p:nvPr/>
          </p:nvSpPr>
          <p:spPr bwMode="auto">
            <a:xfrm>
              <a:off x="20382" y="16336"/>
              <a:ext cx="1632" cy="1074"/>
            </a:xfrm>
            <a:custGeom>
              <a:avLst/>
              <a:gdLst>
                <a:gd name="T0" fmla="+- 0 18660 20383"/>
                <a:gd name="T1" fmla="*/ T0 w 1632"/>
                <a:gd name="T2" fmla="+- 0 17675 16336"/>
                <a:gd name="T3" fmla="*/ 17675 h 1074"/>
                <a:gd name="T4" fmla="+- 0 19129 20383"/>
                <a:gd name="T5" fmla="*/ T4 w 1632"/>
                <a:gd name="T6" fmla="+- 0 17675 16336"/>
                <a:gd name="T7" fmla="*/ 17675 h 1074"/>
                <a:gd name="T8" fmla="+- 0 19129 20383"/>
                <a:gd name="T9" fmla="*/ T8 w 1632"/>
                <a:gd name="T10" fmla="+- 0 17737 16336"/>
                <a:gd name="T11" fmla="*/ 17737 h 1074"/>
                <a:gd name="T12" fmla="+- 0 18660 20383"/>
                <a:gd name="T13" fmla="*/ T12 w 1632"/>
                <a:gd name="T14" fmla="+- 0 17737 16336"/>
                <a:gd name="T15" fmla="*/ 17737 h 1074"/>
                <a:gd name="T16" fmla="+- 0 18660 20383"/>
                <a:gd name="T17" fmla="*/ T16 w 1632"/>
                <a:gd name="T18" fmla="+- 0 17675 16336"/>
                <a:gd name="T19" fmla="*/ 17675 h 1074"/>
                <a:gd name="T20" fmla="+- 0 20092 20383"/>
                <a:gd name="T21" fmla="*/ T20 w 1632"/>
                <a:gd name="T22" fmla="+- 0 17215 16336"/>
                <a:gd name="T23" fmla="*/ 17215 h 1074"/>
                <a:gd name="T24" fmla="+- 0 20092 20383"/>
                <a:gd name="T25" fmla="*/ T24 w 1632"/>
                <a:gd name="T26" fmla="+- 0 16754 16336"/>
                <a:gd name="T27" fmla="*/ 16754 h 1074"/>
                <a:gd name="T28" fmla="+- 0 20154 20383"/>
                <a:gd name="T29" fmla="*/ T28 w 1632"/>
                <a:gd name="T30" fmla="+- 0 16754 16336"/>
                <a:gd name="T31" fmla="*/ 16754 h 1074"/>
                <a:gd name="T32" fmla="+- 0 20154 20383"/>
                <a:gd name="T33" fmla="*/ T32 w 1632"/>
                <a:gd name="T34" fmla="+- 0 17215 16336"/>
                <a:gd name="T35" fmla="*/ 17215 h 1074"/>
                <a:gd name="T36" fmla="+- 0 20092 20383"/>
                <a:gd name="T37" fmla="*/ T36 w 1632"/>
                <a:gd name="T38" fmla="+- 0 17215 16336"/>
                <a:gd name="T39" fmla="*/ 17215 h 107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32" h="1074">
                  <a:moveTo>
                    <a:pt x="-1723" y="1339"/>
                  </a:moveTo>
                  <a:lnTo>
                    <a:pt x="-1254" y="1339"/>
                  </a:lnTo>
                  <a:lnTo>
                    <a:pt x="-1254" y="1401"/>
                  </a:lnTo>
                  <a:lnTo>
                    <a:pt x="-1723" y="1401"/>
                  </a:lnTo>
                  <a:lnTo>
                    <a:pt x="-1723" y="1339"/>
                  </a:lnTo>
                  <a:close/>
                  <a:moveTo>
                    <a:pt x="-291" y="879"/>
                  </a:moveTo>
                  <a:lnTo>
                    <a:pt x="-291" y="418"/>
                  </a:lnTo>
                  <a:lnTo>
                    <a:pt x="-229" y="418"/>
                  </a:lnTo>
                  <a:lnTo>
                    <a:pt x="-229" y="879"/>
                  </a:lnTo>
                  <a:lnTo>
                    <a:pt x="-291" y="879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6" name="Line 1791"/>
            <p:cNvSpPr>
              <a:spLocks noChangeShapeType="1"/>
            </p:cNvSpPr>
            <p:nvPr/>
          </p:nvSpPr>
          <p:spPr bwMode="auto">
            <a:xfrm>
              <a:off x="20206" y="16754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7" name="AutoShape 1790"/>
            <p:cNvSpPr>
              <a:spLocks/>
            </p:cNvSpPr>
            <p:nvPr/>
          </p:nvSpPr>
          <p:spPr bwMode="auto">
            <a:xfrm>
              <a:off x="21943" y="15641"/>
              <a:ext cx="161" cy="1199"/>
            </a:xfrm>
            <a:custGeom>
              <a:avLst/>
              <a:gdLst>
                <a:gd name="T0" fmla="+- 0 20175 21944"/>
                <a:gd name="T1" fmla="*/ T0 w 161"/>
                <a:gd name="T2" fmla="+- 0 17215 15642"/>
                <a:gd name="T3" fmla="*/ 17215 h 1199"/>
                <a:gd name="T4" fmla="+- 0 20175 21944"/>
                <a:gd name="T5" fmla="*/ T4 w 161"/>
                <a:gd name="T6" fmla="+- 0 16754 15642"/>
                <a:gd name="T7" fmla="*/ 16754 h 1199"/>
                <a:gd name="T8" fmla="+- 0 20236 21944"/>
                <a:gd name="T9" fmla="*/ T8 w 161"/>
                <a:gd name="T10" fmla="+- 0 16754 15642"/>
                <a:gd name="T11" fmla="*/ 16754 h 1199"/>
                <a:gd name="T12" fmla="+- 0 20236 21944"/>
                <a:gd name="T13" fmla="*/ T12 w 161"/>
                <a:gd name="T14" fmla="+- 0 17215 15642"/>
                <a:gd name="T15" fmla="*/ 17215 h 1199"/>
                <a:gd name="T16" fmla="+- 0 20175 21944"/>
                <a:gd name="T17" fmla="*/ T16 w 161"/>
                <a:gd name="T18" fmla="+- 0 17215 15642"/>
                <a:gd name="T19" fmla="*/ 17215 h 1199"/>
                <a:gd name="T20" fmla="+- 0 20089 21944"/>
                <a:gd name="T21" fmla="*/ T20 w 161"/>
                <a:gd name="T22" fmla="+- 0 16579 15642"/>
                <a:gd name="T23" fmla="*/ 16579 h 1199"/>
                <a:gd name="T24" fmla="+- 0 20089 21944"/>
                <a:gd name="T25" fmla="*/ T24 w 161"/>
                <a:gd name="T26" fmla="+- 0 16118 15642"/>
                <a:gd name="T27" fmla="*/ 16118 h 1199"/>
                <a:gd name="T28" fmla="+- 0 20150 21944"/>
                <a:gd name="T29" fmla="*/ T28 w 161"/>
                <a:gd name="T30" fmla="+- 0 16118 15642"/>
                <a:gd name="T31" fmla="*/ 16118 h 1199"/>
                <a:gd name="T32" fmla="+- 0 20150 21944"/>
                <a:gd name="T33" fmla="*/ T32 w 161"/>
                <a:gd name="T34" fmla="+- 0 16579 15642"/>
                <a:gd name="T35" fmla="*/ 16579 h 1199"/>
                <a:gd name="T36" fmla="+- 0 20089 21944"/>
                <a:gd name="T37" fmla="*/ T36 w 161"/>
                <a:gd name="T38" fmla="+- 0 16579 15642"/>
                <a:gd name="T39" fmla="*/ 16579 h 11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1" h="1199">
                  <a:moveTo>
                    <a:pt x="-1769" y="1573"/>
                  </a:moveTo>
                  <a:lnTo>
                    <a:pt x="-1769" y="1112"/>
                  </a:lnTo>
                  <a:lnTo>
                    <a:pt x="-1708" y="1112"/>
                  </a:lnTo>
                  <a:lnTo>
                    <a:pt x="-1708" y="1573"/>
                  </a:lnTo>
                  <a:lnTo>
                    <a:pt x="-1769" y="1573"/>
                  </a:lnTo>
                  <a:close/>
                  <a:moveTo>
                    <a:pt x="-1855" y="937"/>
                  </a:moveTo>
                  <a:lnTo>
                    <a:pt x="-1855" y="476"/>
                  </a:lnTo>
                  <a:lnTo>
                    <a:pt x="-1794" y="476"/>
                  </a:lnTo>
                  <a:lnTo>
                    <a:pt x="-1794" y="937"/>
                  </a:lnTo>
                  <a:lnTo>
                    <a:pt x="-1855" y="937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8" name="Line 1789"/>
            <p:cNvSpPr>
              <a:spLocks noChangeShapeType="1"/>
            </p:cNvSpPr>
            <p:nvPr/>
          </p:nvSpPr>
          <p:spPr bwMode="auto">
            <a:xfrm>
              <a:off x="20202" y="16118"/>
              <a:ext cx="0" cy="461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9" name="AutoShape 1788"/>
            <p:cNvSpPr>
              <a:spLocks/>
            </p:cNvSpPr>
            <p:nvPr/>
          </p:nvSpPr>
          <p:spPr bwMode="auto">
            <a:xfrm>
              <a:off x="21939" y="14047"/>
              <a:ext cx="162" cy="2098"/>
            </a:xfrm>
            <a:custGeom>
              <a:avLst/>
              <a:gdLst>
                <a:gd name="T0" fmla="+- 0 20172 21939"/>
                <a:gd name="T1" fmla="*/ T0 w 162"/>
                <a:gd name="T2" fmla="+- 0 16579 14048"/>
                <a:gd name="T3" fmla="*/ 16579 h 2098"/>
                <a:gd name="T4" fmla="+- 0 20172 21939"/>
                <a:gd name="T5" fmla="*/ T4 w 162"/>
                <a:gd name="T6" fmla="+- 0 16118 14048"/>
                <a:gd name="T7" fmla="*/ 16118 h 2098"/>
                <a:gd name="T8" fmla="+- 0 20233 21939"/>
                <a:gd name="T9" fmla="*/ T8 w 162"/>
                <a:gd name="T10" fmla="+- 0 16118 14048"/>
                <a:gd name="T11" fmla="*/ 16118 h 2098"/>
                <a:gd name="T12" fmla="+- 0 20233 21939"/>
                <a:gd name="T13" fmla="*/ T12 w 162"/>
                <a:gd name="T14" fmla="+- 0 16579 14048"/>
                <a:gd name="T15" fmla="*/ 16579 h 2098"/>
                <a:gd name="T16" fmla="+- 0 20172 21939"/>
                <a:gd name="T17" fmla="*/ T16 w 162"/>
                <a:gd name="T18" fmla="+- 0 16579 14048"/>
                <a:gd name="T19" fmla="*/ 16579 h 2098"/>
                <a:gd name="T20" fmla="+- 0 20085 21939"/>
                <a:gd name="T21" fmla="*/ T20 w 162"/>
                <a:gd name="T22" fmla="+- 0 14908 14048"/>
                <a:gd name="T23" fmla="*/ 14908 h 2098"/>
                <a:gd name="T24" fmla="+- 0 20085 21939"/>
                <a:gd name="T25" fmla="*/ T24 w 162"/>
                <a:gd name="T26" fmla="+- 0 14659 14048"/>
                <a:gd name="T27" fmla="*/ 14659 h 2098"/>
                <a:gd name="T28" fmla="+- 0 20146 21939"/>
                <a:gd name="T29" fmla="*/ T28 w 162"/>
                <a:gd name="T30" fmla="+- 0 14659 14048"/>
                <a:gd name="T31" fmla="*/ 14659 h 2098"/>
                <a:gd name="T32" fmla="+- 0 20146 21939"/>
                <a:gd name="T33" fmla="*/ T32 w 162"/>
                <a:gd name="T34" fmla="+- 0 14908 14048"/>
                <a:gd name="T35" fmla="*/ 14908 h 2098"/>
                <a:gd name="T36" fmla="+- 0 20085 21939"/>
                <a:gd name="T37" fmla="*/ T36 w 162"/>
                <a:gd name="T38" fmla="+- 0 14908 14048"/>
                <a:gd name="T39" fmla="*/ 14908 h 209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2" h="2098">
                  <a:moveTo>
                    <a:pt x="-1767" y="2531"/>
                  </a:moveTo>
                  <a:lnTo>
                    <a:pt x="-1767" y="2070"/>
                  </a:lnTo>
                  <a:lnTo>
                    <a:pt x="-1706" y="2070"/>
                  </a:lnTo>
                  <a:lnTo>
                    <a:pt x="-1706" y="2531"/>
                  </a:lnTo>
                  <a:lnTo>
                    <a:pt x="-1767" y="2531"/>
                  </a:lnTo>
                  <a:close/>
                  <a:moveTo>
                    <a:pt x="-1854" y="860"/>
                  </a:moveTo>
                  <a:lnTo>
                    <a:pt x="-1854" y="611"/>
                  </a:lnTo>
                  <a:lnTo>
                    <a:pt x="-1793" y="611"/>
                  </a:lnTo>
                  <a:lnTo>
                    <a:pt x="-1793" y="860"/>
                  </a:lnTo>
                  <a:lnTo>
                    <a:pt x="-1854" y="860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0" name="Line 1787"/>
            <p:cNvSpPr>
              <a:spLocks noChangeShapeType="1"/>
            </p:cNvSpPr>
            <p:nvPr/>
          </p:nvSpPr>
          <p:spPr bwMode="auto">
            <a:xfrm>
              <a:off x="20198" y="14659"/>
              <a:ext cx="0" cy="249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1" name="Rectangle 1786"/>
            <p:cNvSpPr>
              <a:spLocks noChangeArrowheads="1"/>
            </p:cNvSpPr>
            <p:nvPr/>
          </p:nvSpPr>
          <p:spPr bwMode="auto">
            <a:xfrm>
              <a:off x="20167" y="14659"/>
              <a:ext cx="62" cy="24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2" name="Line 1785"/>
            <p:cNvSpPr>
              <a:spLocks noChangeShapeType="1"/>
            </p:cNvSpPr>
            <p:nvPr/>
          </p:nvSpPr>
          <p:spPr bwMode="auto">
            <a:xfrm>
              <a:off x="18725" y="14205"/>
              <a:ext cx="330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3" name="AutoShape 1784"/>
            <p:cNvSpPr>
              <a:spLocks/>
            </p:cNvSpPr>
            <p:nvPr/>
          </p:nvSpPr>
          <p:spPr bwMode="auto">
            <a:xfrm>
              <a:off x="20453" y="13518"/>
              <a:ext cx="361" cy="158"/>
            </a:xfrm>
            <a:custGeom>
              <a:avLst/>
              <a:gdLst>
                <a:gd name="T0" fmla="+- 0 18725 20454"/>
                <a:gd name="T1" fmla="*/ T0 w 361"/>
                <a:gd name="T2" fmla="+- 0 14175 13519"/>
                <a:gd name="T3" fmla="*/ 14175 h 158"/>
                <a:gd name="T4" fmla="+- 0 19055 20454"/>
                <a:gd name="T5" fmla="*/ T4 w 361"/>
                <a:gd name="T6" fmla="+- 0 14175 13519"/>
                <a:gd name="T7" fmla="*/ 14175 h 158"/>
                <a:gd name="T8" fmla="+- 0 19055 20454"/>
                <a:gd name="T9" fmla="*/ T8 w 361"/>
                <a:gd name="T10" fmla="+- 0 14236 13519"/>
                <a:gd name="T11" fmla="*/ 14236 h 158"/>
                <a:gd name="T12" fmla="+- 0 18725 20454"/>
                <a:gd name="T13" fmla="*/ T12 w 361"/>
                <a:gd name="T14" fmla="+- 0 14236 13519"/>
                <a:gd name="T15" fmla="*/ 14236 h 158"/>
                <a:gd name="T16" fmla="+- 0 18725 20454"/>
                <a:gd name="T17" fmla="*/ T16 w 361"/>
                <a:gd name="T18" fmla="+- 0 14175 13519"/>
                <a:gd name="T19" fmla="*/ 14175 h 158"/>
                <a:gd name="T20" fmla="+- 0 18725 20454"/>
                <a:gd name="T21" fmla="*/ T20 w 361"/>
                <a:gd name="T22" fmla="+- 0 14257 13519"/>
                <a:gd name="T23" fmla="*/ 14257 h 158"/>
                <a:gd name="T24" fmla="+- 0 19055 20454"/>
                <a:gd name="T25" fmla="*/ T24 w 361"/>
                <a:gd name="T26" fmla="+- 0 14257 13519"/>
                <a:gd name="T27" fmla="*/ 14257 h 158"/>
                <a:gd name="T28" fmla="+- 0 19055 20454"/>
                <a:gd name="T29" fmla="*/ T28 w 361"/>
                <a:gd name="T30" fmla="+- 0 14319 13519"/>
                <a:gd name="T31" fmla="*/ 14319 h 158"/>
                <a:gd name="T32" fmla="+- 0 18725 20454"/>
                <a:gd name="T33" fmla="*/ T32 w 361"/>
                <a:gd name="T34" fmla="+- 0 14319 13519"/>
                <a:gd name="T35" fmla="*/ 14319 h 158"/>
                <a:gd name="T36" fmla="+- 0 18725 20454"/>
                <a:gd name="T37" fmla="*/ T36 w 361"/>
                <a:gd name="T38" fmla="+- 0 14257 13519"/>
                <a:gd name="T39" fmla="*/ 14257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1" h="158">
                  <a:moveTo>
                    <a:pt x="-1729" y="656"/>
                  </a:moveTo>
                  <a:lnTo>
                    <a:pt x="-1399" y="656"/>
                  </a:lnTo>
                  <a:lnTo>
                    <a:pt x="-1399" y="717"/>
                  </a:lnTo>
                  <a:lnTo>
                    <a:pt x="-1729" y="717"/>
                  </a:lnTo>
                  <a:lnTo>
                    <a:pt x="-1729" y="656"/>
                  </a:lnTo>
                  <a:close/>
                  <a:moveTo>
                    <a:pt x="-1729" y="738"/>
                  </a:moveTo>
                  <a:lnTo>
                    <a:pt x="-1399" y="738"/>
                  </a:lnTo>
                  <a:lnTo>
                    <a:pt x="-1399" y="800"/>
                  </a:lnTo>
                  <a:lnTo>
                    <a:pt x="-1729" y="800"/>
                  </a:lnTo>
                  <a:lnTo>
                    <a:pt x="-1729" y="73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4" name="Line 1783"/>
            <p:cNvSpPr>
              <a:spLocks noChangeShapeType="1"/>
            </p:cNvSpPr>
            <p:nvPr/>
          </p:nvSpPr>
          <p:spPr bwMode="auto">
            <a:xfrm>
              <a:off x="19603" y="14201"/>
              <a:ext cx="33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5" name="AutoShape 1782"/>
            <p:cNvSpPr>
              <a:spLocks/>
            </p:cNvSpPr>
            <p:nvPr/>
          </p:nvSpPr>
          <p:spPr bwMode="auto">
            <a:xfrm>
              <a:off x="21412" y="13514"/>
              <a:ext cx="361" cy="158"/>
            </a:xfrm>
            <a:custGeom>
              <a:avLst/>
              <a:gdLst>
                <a:gd name="T0" fmla="+- 0 19603 21413"/>
                <a:gd name="T1" fmla="*/ T0 w 361"/>
                <a:gd name="T2" fmla="+- 0 14171 13514"/>
                <a:gd name="T3" fmla="*/ 14171 h 158"/>
                <a:gd name="T4" fmla="+- 0 19934 21413"/>
                <a:gd name="T5" fmla="*/ T4 w 361"/>
                <a:gd name="T6" fmla="+- 0 14171 13514"/>
                <a:gd name="T7" fmla="*/ 14171 h 158"/>
                <a:gd name="T8" fmla="+- 0 19934 21413"/>
                <a:gd name="T9" fmla="*/ T8 w 361"/>
                <a:gd name="T10" fmla="+- 0 14232 13514"/>
                <a:gd name="T11" fmla="*/ 14232 h 158"/>
                <a:gd name="T12" fmla="+- 0 19603 21413"/>
                <a:gd name="T13" fmla="*/ T12 w 361"/>
                <a:gd name="T14" fmla="+- 0 14232 13514"/>
                <a:gd name="T15" fmla="*/ 14232 h 158"/>
                <a:gd name="T16" fmla="+- 0 19603 21413"/>
                <a:gd name="T17" fmla="*/ T16 w 361"/>
                <a:gd name="T18" fmla="+- 0 14171 13514"/>
                <a:gd name="T19" fmla="*/ 14171 h 158"/>
                <a:gd name="T20" fmla="+- 0 19603 21413"/>
                <a:gd name="T21" fmla="*/ T20 w 361"/>
                <a:gd name="T22" fmla="+- 0 14253 13514"/>
                <a:gd name="T23" fmla="*/ 14253 h 158"/>
                <a:gd name="T24" fmla="+- 0 19934 21413"/>
                <a:gd name="T25" fmla="*/ T24 w 361"/>
                <a:gd name="T26" fmla="+- 0 14253 13514"/>
                <a:gd name="T27" fmla="*/ 14253 h 158"/>
                <a:gd name="T28" fmla="+- 0 19934 21413"/>
                <a:gd name="T29" fmla="*/ T28 w 361"/>
                <a:gd name="T30" fmla="+- 0 14315 13514"/>
                <a:gd name="T31" fmla="*/ 14315 h 158"/>
                <a:gd name="T32" fmla="+- 0 19603 21413"/>
                <a:gd name="T33" fmla="*/ T32 w 361"/>
                <a:gd name="T34" fmla="+- 0 14315 13514"/>
                <a:gd name="T35" fmla="*/ 14315 h 158"/>
                <a:gd name="T36" fmla="+- 0 19603 21413"/>
                <a:gd name="T37" fmla="*/ T36 w 361"/>
                <a:gd name="T38" fmla="+- 0 14253 13514"/>
                <a:gd name="T39" fmla="*/ 14253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1" h="158">
                  <a:moveTo>
                    <a:pt x="-1810" y="657"/>
                  </a:moveTo>
                  <a:lnTo>
                    <a:pt x="-1479" y="657"/>
                  </a:lnTo>
                  <a:lnTo>
                    <a:pt x="-1479" y="718"/>
                  </a:lnTo>
                  <a:lnTo>
                    <a:pt x="-1810" y="718"/>
                  </a:lnTo>
                  <a:lnTo>
                    <a:pt x="-1810" y="657"/>
                  </a:lnTo>
                  <a:close/>
                  <a:moveTo>
                    <a:pt x="-1810" y="739"/>
                  </a:moveTo>
                  <a:lnTo>
                    <a:pt x="-1479" y="739"/>
                  </a:lnTo>
                  <a:lnTo>
                    <a:pt x="-1479" y="801"/>
                  </a:lnTo>
                  <a:lnTo>
                    <a:pt x="-1810" y="801"/>
                  </a:lnTo>
                  <a:lnTo>
                    <a:pt x="-1810" y="739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6" name="Line 1781"/>
            <p:cNvSpPr>
              <a:spLocks noChangeShapeType="1"/>
            </p:cNvSpPr>
            <p:nvPr/>
          </p:nvSpPr>
          <p:spPr bwMode="auto">
            <a:xfrm>
              <a:off x="18174" y="14203"/>
              <a:ext cx="330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7" name="AutoShape 1780"/>
            <p:cNvSpPr>
              <a:spLocks/>
            </p:cNvSpPr>
            <p:nvPr/>
          </p:nvSpPr>
          <p:spPr bwMode="auto">
            <a:xfrm>
              <a:off x="19851" y="13515"/>
              <a:ext cx="361" cy="158"/>
            </a:xfrm>
            <a:custGeom>
              <a:avLst/>
              <a:gdLst>
                <a:gd name="T0" fmla="+- 0 18174 19852"/>
                <a:gd name="T1" fmla="*/ T0 w 361"/>
                <a:gd name="T2" fmla="+- 0 14172 13516"/>
                <a:gd name="T3" fmla="*/ 14172 h 158"/>
                <a:gd name="T4" fmla="+- 0 18504 19852"/>
                <a:gd name="T5" fmla="*/ T4 w 361"/>
                <a:gd name="T6" fmla="+- 0 14172 13516"/>
                <a:gd name="T7" fmla="*/ 14172 h 158"/>
                <a:gd name="T8" fmla="+- 0 18504 19852"/>
                <a:gd name="T9" fmla="*/ T8 w 361"/>
                <a:gd name="T10" fmla="+- 0 14233 13516"/>
                <a:gd name="T11" fmla="*/ 14233 h 158"/>
                <a:gd name="T12" fmla="+- 0 18174 19852"/>
                <a:gd name="T13" fmla="*/ T12 w 361"/>
                <a:gd name="T14" fmla="+- 0 14233 13516"/>
                <a:gd name="T15" fmla="*/ 14233 h 158"/>
                <a:gd name="T16" fmla="+- 0 18174 19852"/>
                <a:gd name="T17" fmla="*/ T16 w 361"/>
                <a:gd name="T18" fmla="+- 0 14172 13516"/>
                <a:gd name="T19" fmla="*/ 14172 h 158"/>
                <a:gd name="T20" fmla="+- 0 18174 19852"/>
                <a:gd name="T21" fmla="*/ T20 w 361"/>
                <a:gd name="T22" fmla="+- 0 14255 13516"/>
                <a:gd name="T23" fmla="*/ 14255 h 158"/>
                <a:gd name="T24" fmla="+- 0 18504 19852"/>
                <a:gd name="T25" fmla="*/ T24 w 361"/>
                <a:gd name="T26" fmla="+- 0 14255 13516"/>
                <a:gd name="T27" fmla="*/ 14255 h 158"/>
                <a:gd name="T28" fmla="+- 0 18504 19852"/>
                <a:gd name="T29" fmla="*/ T28 w 361"/>
                <a:gd name="T30" fmla="+- 0 14316 13516"/>
                <a:gd name="T31" fmla="*/ 14316 h 158"/>
                <a:gd name="T32" fmla="+- 0 18174 19852"/>
                <a:gd name="T33" fmla="*/ T32 w 361"/>
                <a:gd name="T34" fmla="+- 0 14316 13516"/>
                <a:gd name="T35" fmla="*/ 14316 h 158"/>
                <a:gd name="T36" fmla="+- 0 18174 19852"/>
                <a:gd name="T37" fmla="*/ T36 w 361"/>
                <a:gd name="T38" fmla="+- 0 14255 13516"/>
                <a:gd name="T39" fmla="*/ 14255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1" h="158">
                  <a:moveTo>
                    <a:pt x="-1678" y="656"/>
                  </a:moveTo>
                  <a:lnTo>
                    <a:pt x="-1348" y="656"/>
                  </a:lnTo>
                  <a:lnTo>
                    <a:pt x="-1348" y="717"/>
                  </a:lnTo>
                  <a:lnTo>
                    <a:pt x="-1678" y="717"/>
                  </a:lnTo>
                  <a:lnTo>
                    <a:pt x="-1678" y="656"/>
                  </a:lnTo>
                  <a:close/>
                  <a:moveTo>
                    <a:pt x="-1678" y="739"/>
                  </a:moveTo>
                  <a:lnTo>
                    <a:pt x="-1348" y="739"/>
                  </a:lnTo>
                  <a:lnTo>
                    <a:pt x="-1348" y="800"/>
                  </a:lnTo>
                  <a:lnTo>
                    <a:pt x="-1678" y="800"/>
                  </a:lnTo>
                  <a:lnTo>
                    <a:pt x="-1678" y="739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8" name="Line 1779"/>
            <p:cNvSpPr>
              <a:spLocks noChangeShapeType="1"/>
            </p:cNvSpPr>
            <p:nvPr/>
          </p:nvSpPr>
          <p:spPr bwMode="auto">
            <a:xfrm>
              <a:off x="17174" y="14205"/>
              <a:ext cx="331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9" name="AutoShape 1778"/>
            <p:cNvSpPr>
              <a:spLocks/>
            </p:cNvSpPr>
            <p:nvPr/>
          </p:nvSpPr>
          <p:spPr bwMode="auto">
            <a:xfrm>
              <a:off x="18759" y="13518"/>
              <a:ext cx="361" cy="158"/>
            </a:xfrm>
            <a:custGeom>
              <a:avLst/>
              <a:gdLst>
                <a:gd name="T0" fmla="+- 0 17174 18760"/>
                <a:gd name="T1" fmla="*/ T0 w 361"/>
                <a:gd name="T2" fmla="+- 0 14174 13518"/>
                <a:gd name="T3" fmla="*/ 14174 h 158"/>
                <a:gd name="T4" fmla="+- 0 17505 18760"/>
                <a:gd name="T5" fmla="*/ T4 w 361"/>
                <a:gd name="T6" fmla="+- 0 14174 13518"/>
                <a:gd name="T7" fmla="*/ 14174 h 158"/>
                <a:gd name="T8" fmla="+- 0 17505 18760"/>
                <a:gd name="T9" fmla="*/ T8 w 361"/>
                <a:gd name="T10" fmla="+- 0 14235 13518"/>
                <a:gd name="T11" fmla="*/ 14235 h 158"/>
                <a:gd name="T12" fmla="+- 0 17174 18760"/>
                <a:gd name="T13" fmla="*/ T12 w 361"/>
                <a:gd name="T14" fmla="+- 0 14235 13518"/>
                <a:gd name="T15" fmla="*/ 14235 h 158"/>
                <a:gd name="T16" fmla="+- 0 17174 18760"/>
                <a:gd name="T17" fmla="*/ T16 w 361"/>
                <a:gd name="T18" fmla="+- 0 14174 13518"/>
                <a:gd name="T19" fmla="*/ 14174 h 158"/>
                <a:gd name="T20" fmla="+- 0 17175 18760"/>
                <a:gd name="T21" fmla="*/ T20 w 361"/>
                <a:gd name="T22" fmla="+- 0 14257 13518"/>
                <a:gd name="T23" fmla="*/ 14257 h 158"/>
                <a:gd name="T24" fmla="+- 0 17505 18760"/>
                <a:gd name="T25" fmla="*/ T24 w 361"/>
                <a:gd name="T26" fmla="+- 0 14257 13518"/>
                <a:gd name="T27" fmla="*/ 14257 h 158"/>
                <a:gd name="T28" fmla="+- 0 17505 18760"/>
                <a:gd name="T29" fmla="*/ T28 w 361"/>
                <a:gd name="T30" fmla="+- 0 14318 13518"/>
                <a:gd name="T31" fmla="*/ 14318 h 158"/>
                <a:gd name="T32" fmla="+- 0 17175 18760"/>
                <a:gd name="T33" fmla="*/ T32 w 361"/>
                <a:gd name="T34" fmla="+- 0 14318 13518"/>
                <a:gd name="T35" fmla="*/ 14318 h 158"/>
                <a:gd name="T36" fmla="+- 0 17175 18760"/>
                <a:gd name="T37" fmla="*/ T36 w 361"/>
                <a:gd name="T38" fmla="+- 0 14257 13518"/>
                <a:gd name="T39" fmla="*/ 14257 h 1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1" h="158">
                  <a:moveTo>
                    <a:pt x="-1586" y="656"/>
                  </a:moveTo>
                  <a:lnTo>
                    <a:pt x="-1255" y="656"/>
                  </a:lnTo>
                  <a:lnTo>
                    <a:pt x="-1255" y="717"/>
                  </a:lnTo>
                  <a:lnTo>
                    <a:pt x="-1586" y="717"/>
                  </a:lnTo>
                  <a:lnTo>
                    <a:pt x="-1586" y="656"/>
                  </a:lnTo>
                  <a:close/>
                  <a:moveTo>
                    <a:pt x="-1585" y="739"/>
                  </a:moveTo>
                  <a:lnTo>
                    <a:pt x="-1255" y="739"/>
                  </a:lnTo>
                  <a:lnTo>
                    <a:pt x="-1255" y="800"/>
                  </a:lnTo>
                  <a:lnTo>
                    <a:pt x="-1585" y="800"/>
                  </a:lnTo>
                  <a:lnTo>
                    <a:pt x="-1585" y="739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0" name="AutoShape 1777"/>
            <p:cNvSpPr>
              <a:spLocks/>
            </p:cNvSpPr>
            <p:nvPr/>
          </p:nvSpPr>
          <p:spPr bwMode="auto">
            <a:xfrm>
              <a:off x="17429" y="17380"/>
              <a:ext cx="1485" cy="738"/>
            </a:xfrm>
            <a:custGeom>
              <a:avLst/>
              <a:gdLst>
                <a:gd name="T0" fmla="+- 0 15956 17429"/>
                <a:gd name="T1" fmla="*/ T0 w 1485"/>
                <a:gd name="T2" fmla="+- 0 18227 17381"/>
                <a:gd name="T3" fmla="*/ 18227 h 738"/>
                <a:gd name="T4" fmla="+- 0 16855 17429"/>
                <a:gd name="T5" fmla="*/ T4 w 1485"/>
                <a:gd name="T6" fmla="+- 0 18227 17381"/>
                <a:gd name="T7" fmla="*/ 18227 h 738"/>
                <a:gd name="T8" fmla="+- 0 16824 17429"/>
                <a:gd name="T9" fmla="*/ T8 w 1485"/>
                <a:gd name="T10" fmla="+- 0 18240 17381"/>
                <a:gd name="T11" fmla="*/ 18240 h 738"/>
                <a:gd name="T12" fmla="+- 0 17170 17429"/>
                <a:gd name="T13" fmla="*/ T12 w 1485"/>
                <a:gd name="T14" fmla="+- 0 17710 17381"/>
                <a:gd name="T15" fmla="*/ 17710 h 738"/>
                <a:gd name="T16" fmla="+- 0 16014 17429"/>
                <a:gd name="T17" fmla="*/ T16 w 1485"/>
                <a:gd name="T18" fmla="+- 0 18373 17381"/>
                <a:gd name="T19" fmla="*/ 18373 h 738"/>
                <a:gd name="T20" fmla="+- 0 16928 17429"/>
                <a:gd name="T21" fmla="*/ T20 w 1485"/>
                <a:gd name="T22" fmla="+- 0 18373 17381"/>
                <a:gd name="T23" fmla="*/ 18373 h 738"/>
                <a:gd name="T24" fmla="+- 0 16898 17429"/>
                <a:gd name="T25" fmla="*/ T24 w 1485"/>
                <a:gd name="T26" fmla="+- 0 18385 17381"/>
                <a:gd name="T27" fmla="*/ 18385 h 738"/>
                <a:gd name="T28" fmla="+- 0 17315 17429"/>
                <a:gd name="T29" fmla="*/ T28 w 1485"/>
                <a:gd name="T30" fmla="+- 0 17747 17381"/>
                <a:gd name="T31" fmla="*/ 17747 h 73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1485" h="738">
                  <a:moveTo>
                    <a:pt x="-1473" y="846"/>
                  </a:moveTo>
                  <a:lnTo>
                    <a:pt x="-574" y="846"/>
                  </a:lnTo>
                  <a:moveTo>
                    <a:pt x="-605" y="859"/>
                  </a:moveTo>
                  <a:lnTo>
                    <a:pt x="-259" y="329"/>
                  </a:lnTo>
                  <a:moveTo>
                    <a:pt x="-1415" y="992"/>
                  </a:moveTo>
                  <a:lnTo>
                    <a:pt x="-501" y="992"/>
                  </a:lnTo>
                  <a:moveTo>
                    <a:pt x="-531" y="1004"/>
                  </a:moveTo>
                  <a:lnTo>
                    <a:pt x="-114" y="366"/>
                  </a:lnTo>
                </a:path>
              </a:pathLst>
            </a:custGeom>
            <a:noFill/>
            <a:ln w="4943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1" name="Freeform 1776"/>
            <p:cNvSpPr>
              <a:spLocks/>
            </p:cNvSpPr>
            <p:nvPr/>
          </p:nvSpPr>
          <p:spPr bwMode="auto">
            <a:xfrm>
              <a:off x="14013" y="4938"/>
              <a:ext cx="862" cy="1787"/>
            </a:xfrm>
            <a:custGeom>
              <a:avLst/>
              <a:gdLst>
                <a:gd name="T0" fmla="+- 0 14875 14013"/>
                <a:gd name="T1" fmla="*/ T0 w 862"/>
                <a:gd name="T2" fmla="+- 0 6065 4939"/>
                <a:gd name="T3" fmla="*/ 6065 h 1787"/>
                <a:gd name="T4" fmla="+- 0 14859 14013"/>
                <a:gd name="T5" fmla="*/ T4 w 862"/>
                <a:gd name="T6" fmla="+- 0 6055 4939"/>
                <a:gd name="T7" fmla="*/ 6055 h 1787"/>
                <a:gd name="T8" fmla="+- 0 14859 14013"/>
                <a:gd name="T9" fmla="*/ T8 w 862"/>
                <a:gd name="T10" fmla="+- 0 6054 4939"/>
                <a:gd name="T11" fmla="*/ 6054 h 1787"/>
                <a:gd name="T12" fmla="+- 0 14676 14013"/>
                <a:gd name="T13" fmla="*/ T12 w 862"/>
                <a:gd name="T14" fmla="+- 0 5943 4939"/>
                <a:gd name="T15" fmla="*/ 5943 h 1787"/>
                <a:gd name="T16" fmla="+- 0 14676 14013"/>
                <a:gd name="T17" fmla="*/ T16 w 862"/>
                <a:gd name="T18" fmla="+- 0 5870 4939"/>
                <a:gd name="T19" fmla="*/ 5870 h 1787"/>
                <a:gd name="T20" fmla="+- 0 14554 14013"/>
                <a:gd name="T21" fmla="*/ T20 w 862"/>
                <a:gd name="T22" fmla="+- 0 5870 4939"/>
                <a:gd name="T23" fmla="*/ 5870 h 1787"/>
                <a:gd name="T24" fmla="+- 0 14227 14013"/>
                <a:gd name="T25" fmla="*/ T24 w 862"/>
                <a:gd name="T26" fmla="+- 0 5673 4939"/>
                <a:gd name="T27" fmla="*/ 5673 h 1787"/>
                <a:gd name="T28" fmla="+- 0 14227 14013"/>
                <a:gd name="T29" fmla="*/ T28 w 862"/>
                <a:gd name="T30" fmla="+- 0 4939 4939"/>
                <a:gd name="T31" fmla="*/ 4939 h 1787"/>
                <a:gd name="T32" fmla="+- 0 14013 14013"/>
                <a:gd name="T33" fmla="*/ T32 w 862"/>
                <a:gd name="T34" fmla="+- 0 4939 4939"/>
                <a:gd name="T35" fmla="*/ 4939 h 1787"/>
                <a:gd name="T36" fmla="+- 0 14013 14013"/>
                <a:gd name="T37" fmla="*/ T36 w 862"/>
                <a:gd name="T38" fmla="+- 0 5793 4939"/>
                <a:gd name="T39" fmla="*/ 5793 h 1787"/>
                <a:gd name="T40" fmla="+- 0 14019 14013"/>
                <a:gd name="T41" fmla="*/ T40 w 862"/>
                <a:gd name="T42" fmla="+- 0 5793 4939"/>
                <a:gd name="T43" fmla="*/ 5793 h 1787"/>
                <a:gd name="T44" fmla="+- 0 14017 14013"/>
                <a:gd name="T45" fmla="*/ T44 w 862"/>
                <a:gd name="T46" fmla="+- 0 5796 4939"/>
                <a:gd name="T47" fmla="*/ 5796 h 1787"/>
                <a:gd name="T48" fmla="+- 0 14034 14013"/>
                <a:gd name="T49" fmla="*/ T48 w 862"/>
                <a:gd name="T50" fmla="+- 0 5806 4939"/>
                <a:gd name="T51" fmla="*/ 5806 h 1787"/>
                <a:gd name="T52" fmla="+- 0 14033 14013"/>
                <a:gd name="T53" fmla="*/ T52 w 862"/>
                <a:gd name="T54" fmla="+- 0 5807 4939"/>
                <a:gd name="T55" fmla="*/ 5807 h 1787"/>
                <a:gd name="T56" fmla="+- 0 14462 14013"/>
                <a:gd name="T57" fmla="*/ T56 w 862"/>
                <a:gd name="T58" fmla="+- 0 6066 4939"/>
                <a:gd name="T59" fmla="*/ 6066 h 1787"/>
                <a:gd name="T60" fmla="+- 0 14462 14013"/>
                <a:gd name="T61" fmla="*/ T60 w 862"/>
                <a:gd name="T62" fmla="+- 0 6725 4939"/>
                <a:gd name="T63" fmla="*/ 6725 h 1787"/>
                <a:gd name="T64" fmla="+- 0 14676 14013"/>
                <a:gd name="T65" fmla="*/ T64 w 862"/>
                <a:gd name="T66" fmla="+- 0 6725 4939"/>
                <a:gd name="T67" fmla="*/ 6725 h 1787"/>
                <a:gd name="T68" fmla="+- 0 14676 14013"/>
                <a:gd name="T69" fmla="*/ T68 w 862"/>
                <a:gd name="T70" fmla="+- 0 6194 4939"/>
                <a:gd name="T71" fmla="*/ 6194 h 1787"/>
                <a:gd name="T72" fmla="+- 0 14765 14013"/>
                <a:gd name="T73" fmla="*/ T72 w 862"/>
                <a:gd name="T74" fmla="+- 0 6248 4939"/>
                <a:gd name="T75" fmla="*/ 6248 h 1787"/>
                <a:gd name="T76" fmla="+- 0 14875 14013"/>
                <a:gd name="T77" fmla="*/ T76 w 862"/>
                <a:gd name="T78" fmla="+- 0 6065 4939"/>
                <a:gd name="T79" fmla="*/ 6065 h 178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862" h="1787">
                  <a:moveTo>
                    <a:pt x="862" y="1126"/>
                  </a:moveTo>
                  <a:lnTo>
                    <a:pt x="846" y="1116"/>
                  </a:lnTo>
                  <a:lnTo>
                    <a:pt x="846" y="1115"/>
                  </a:lnTo>
                  <a:lnTo>
                    <a:pt x="663" y="1004"/>
                  </a:lnTo>
                  <a:lnTo>
                    <a:pt x="663" y="931"/>
                  </a:lnTo>
                  <a:lnTo>
                    <a:pt x="541" y="931"/>
                  </a:lnTo>
                  <a:lnTo>
                    <a:pt x="214" y="734"/>
                  </a:lnTo>
                  <a:lnTo>
                    <a:pt x="214" y="0"/>
                  </a:lnTo>
                  <a:lnTo>
                    <a:pt x="0" y="0"/>
                  </a:lnTo>
                  <a:lnTo>
                    <a:pt x="0" y="854"/>
                  </a:lnTo>
                  <a:lnTo>
                    <a:pt x="6" y="854"/>
                  </a:lnTo>
                  <a:lnTo>
                    <a:pt x="4" y="857"/>
                  </a:lnTo>
                  <a:lnTo>
                    <a:pt x="21" y="867"/>
                  </a:lnTo>
                  <a:lnTo>
                    <a:pt x="20" y="868"/>
                  </a:lnTo>
                  <a:lnTo>
                    <a:pt x="449" y="1127"/>
                  </a:lnTo>
                  <a:lnTo>
                    <a:pt x="449" y="1786"/>
                  </a:lnTo>
                  <a:lnTo>
                    <a:pt x="663" y="1786"/>
                  </a:lnTo>
                  <a:lnTo>
                    <a:pt x="663" y="1255"/>
                  </a:lnTo>
                  <a:lnTo>
                    <a:pt x="752" y="1309"/>
                  </a:lnTo>
                  <a:lnTo>
                    <a:pt x="862" y="112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2" name="AutoShape 1775"/>
            <p:cNvSpPr>
              <a:spLocks/>
            </p:cNvSpPr>
            <p:nvPr/>
          </p:nvSpPr>
          <p:spPr bwMode="auto">
            <a:xfrm>
              <a:off x="15220" y="4058"/>
              <a:ext cx="839" cy="1358"/>
            </a:xfrm>
            <a:custGeom>
              <a:avLst/>
              <a:gdLst>
                <a:gd name="T0" fmla="+- 0 14559 15220"/>
                <a:gd name="T1" fmla="*/ T0 w 839"/>
                <a:gd name="T2" fmla="+- 0 6757 4059"/>
                <a:gd name="T3" fmla="*/ 6757 h 1358"/>
                <a:gd name="T4" fmla="+- 0 14559 15220"/>
                <a:gd name="T5" fmla="*/ T4 w 839"/>
                <a:gd name="T6" fmla="+- 0 6005 4059"/>
                <a:gd name="T7" fmla="*/ 6005 h 1358"/>
                <a:gd name="T8" fmla="+- 0 14570 15220"/>
                <a:gd name="T9" fmla="*/ T8 w 839"/>
                <a:gd name="T10" fmla="+- 0 6030 4059"/>
                <a:gd name="T11" fmla="*/ 6030 h 1358"/>
                <a:gd name="T12" fmla="+- 0 13934 15220"/>
                <a:gd name="T13" fmla="*/ T12 w 839"/>
                <a:gd name="T14" fmla="+- 0 5629 4059"/>
                <a:gd name="T15" fmla="*/ 5629 h 1358"/>
                <a:gd name="T16" fmla="+- 0 14687 15220"/>
                <a:gd name="T17" fmla="*/ T16 w 839"/>
                <a:gd name="T18" fmla="+- 0 6737 4059"/>
                <a:gd name="T19" fmla="*/ 6737 h 1358"/>
                <a:gd name="T20" fmla="+- 0 14687 15220"/>
                <a:gd name="T21" fmla="*/ T20 w 839"/>
                <a:gd name="T22" fmla="+- 0 5951 4059"/>
                <a:gd name="T23" fmla="*/ 5951 h 1358"/>
                <a:gd name="T24" fmla="+- 0 14701 15220"/>
                <a:gd name="T25" fmla="*/ T24 w 839"/>
                <a:gd name="T26" fmla="+- 0 5973 4059"/>
                <a:gd name="T27" fmla="*/ 5973 h 1358"/>
                <a:gd name="T28" fmla="+- 0 13971 15220"/>
                <a:gd name="T29" fmla="*/ T28 w 839"/>
                <a:gd name="T30" fmla="+- 0 5514 4059"/>
                <a:gd name="T31" fmla="*/ 5514 h 13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839" h="1358">
                  <a:moveTo>
                    <a:pt x="-661" y="2698"/>
                  </a:moveTo>
                  <a:lnTo>
                    <a:pt x="-661" y="1946"/>
                  </a:lnTo>
                  <a:moveTo>
                    <a:pt x="-650" y="1971"/>
                  </a:moveTo>
                  <a:lnTo>
                    <a:pt x="-1286" y="1570"/>
                  </a:lnTo>
                  <a:moveTo>
                    <a:pt x="-533" y="2678"/>
                  </a:moveTo>
                  <a:lnTo>
                    <a:pt x="-533" y="1892"/>
                  </a:lnTo>
                  <a:moveTo>
                    <a:pt x="-519" y="1914"/>
                  </a:moveTo>
                  <a:lnTo>
                    <a:pt x="-1249" y="1455"/>
                  </a:lnTo>
                </a:path>
              </a:pathLst>
            </a:custGeom>
            <a:noFill/>
            <a:ln w="4943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3" name="Line 1774"/>
            <p:cNvSpPr>
              <a:spLocks noChangeShapeType="1"/>
            </p:cNvSpPr>
            <p:nvPr/>
          </p:nvSpPr>
          <p:spPr bwMode="auto">
            <a:xfrm>
              <a:off x="14792" y="6861"/>
              <a:ext cx="24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4" name="Rectangle 1773"/>
            <p:cNvSpPr>
              <a:spLocks noChangeArrowheads="1"/>
            </p:cNvSpPr>
            <p:nvPr/>
          </p:nvSpPr>
          <p:spPr bwMode="auto">
            <a:xfrm>
              <a:off x="14792" y="6829"/>
              <a:ext cx="243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5" name="Line 1772"/>
            <p:cNvSpPr>
              <a:spLocks noChangeShapeType="1"/>
            </p:cNvSpPr>
            <p:nvPr/>
          </p:nvSpPr>
          <p:spPr bwMode="auto">
            <a:xfrm>
              <a:off x="14792" y="6778"/>
              <a:ext cx="242" cy="0"/>
            </a:xfrm>
            <a:prstGeom prst="line">
              <a:avLst/>
            </a:prstGeom>
            <a:noFill/>
            <a:ln w="3888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6" name="Rectangle 1771"/>
            <p:cNvSpPr>
              <a:spLocks noChangeArrowheads="1"/>
            </p:cNvSpPr>
            <p:nvPr/>
          </p:nvSpPr>
          <p:spPr bwMode="auto">
            <a:xfrm>
              <a:off x="14791" y="6747"/>
              <a:ext cx="243" cy="62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7" name="Rectangle 1770"/>
            <p:cNvSpPr>
              <a:spLocks noChangeArrowheads="1"/>
            </p:cNvSpPr>
            <p:nvPr/>
          </p:nvSpPr>
          <p:spPr bwMode="auto">
            <a:xfrm>
              <a:off x="15238" y="17002"/>
              <a:ext cx="260" cy="11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8" name="AutoShape 1769"/>
            <p:cNvSpPr>
              <a:spLocks/>
            </p:cNvSpPr>
            <p:nvPr/>
          </p:nvSpPr>
          <p:spPr bwMode="auto">
            <a:xfrm>
              <a:off x="16618" y="16932"/>
              <a:ext cx="1254" cy="2"/>
            </a:xfrm>
            <a:custGeom>
              <a:avLst/>
              <a:gdLst>
                <a:gd name="T0" fmla="+- 0 17660 16618"/>
                <a:gd name="T1" fmla="*/ T0 w 1254"/>
                <a:gd name="T2" fmla="+- 0 17872 16618"/>
                <a:gd name="T3" fmla="*/ T2 w 1254"/>
                <a:gd name="T4" fmla="+- 0 16618 16618"/>
                <a:gd name="T5" fmla="*/ T4 w 1254"/>
                <a:gd name="T6" fmla="+- 0 17065 16618"/>
                <a:gd name="T7" fmla="*/ T6 w 125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254">
                  <a:moveTo>
                    <a:pt x="1042" y="0"/>
                  </a:moveTo>
                  <a:lnTo>
                    <a:pt x="1254" y="0"/>
                  </a:lnTo>
                  <a:moveTo>
                    <a:pt x="0" y="0"/>
                  </a:moveTo>
                  <a:lnTo>
                    <a:pt x="447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9" name="AutoShape 1768"/>
            <p:cNvSpPr>
              <a:spLocks/>
            </p:cNvSpPr>
            <p:nvPr/>
          </p:nvSpPr>
          <p:spPr bwMode="auto">
            <a:xfrm>
              <a:off x="16655" y="16769"/>
              <a:ext cx="2" cy="1746"/>
            </a:xfrm>
            <a:custGeom>
              <a:avLst/>
              <a:gdLst>
                <a:gd name="T0" fmla="+- 0 16769 16769"/>
                <a:gd name="T1" fmla="*/ 16769 h 1746"/>
                <a:gd name="T2" fmla="+- 0 17368 16769"/>
                <a:gd name="T3" fmla="*/ 17368 h 1746"/>
                <a:gd name="T4" fmla="+- 0 17963 16769"/>
                <a:gd name="T5" fmla="*/ 17963 h 1746"/>
                <a:gd name="T6" fmla="+- 0 18515 16769"/>
                <a:gd name="T7" fmla="*/ 18515 h 174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1746">
                  <a:moveTo>
                    <a:pt x="0" y="0"/>
                  </a:moveTo>
                  <a:lnTo>
                    <a:pt x="0" y="599"/>
                  </a:lnTo>
                  <a:moveTo>
                    <a:pt x="0" y="1194"/>
                  </a:moveTo>
                  <a:lnTo>
                    <a:pt x="0" y="1746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0" name="Line 1767"/>
            <p:cNvSpPr>
              <a:spLocks noChangeShapeType="1"/>
            </p:cNvSpPr>
            <p:nvPr/>
          </p:nvSpPr>
          <p:spPr bwMode="auto">
            <a:xfrm>
              <a:off x="17836" y="17196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1" name="AutoShape 1766"/>
            <p:cNvSpPr>
              <a:spLocks/>
            </p:cNvSpPr>
            <p:nvPr/>
          </p:nvSpPr>
          <p:spPr bwMode="auto">
            <a:xfrm>
              <a:off x="17798" y="17160"/>
              <a:ext cx="1642" cy="2"/>
            </a:xfrm>
            <a:custGeom>
              <a:avLst/>
              <a:gdLst>
                <a:gd name="T0" fmla="+- 0 19228 17798"/>
                <a:gd name="T1" fmla="*/ T0 w 1642"/>
                <a:gd name="T2" fmla="+- 0 19440 17798"/>
                <a:gd name="T3" fmla="*/ T2 w 1642"/>
                <a:gd name="T4" fmla="+- 0 17798 17798"/>
                <a:gd name="T5" fmla="*/ T4 w 1642"/>
                <a:gd name="T6" fmla="+- 0 18634 17798"/>
                <a:gd name="T7" fmla="*/ T6 w 1642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642">
                  <a:moveTo>
                    <a:pt x="1430" y="0"/>
                  </a:moveTo>
                  <a:lnTo>
                    <a:pt x="1642" y="0"/>
                  </a:lnTo>
                  <a:moveTo>
                    <a:pt x="0" y="0"/>
                  </a:moveTo>
                  <a:lnTo>
                    <a:pt x="836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" name="AutoShape 1765"/>
            <p:cNvSpPr>
              <a:spLocks/>
            </p:cNvSpPr>
            <p:nvPr/>
          </p:nvSpPr>
          <p:spPr bwMode="auto">
            <a:xfrm>
              <a:off x="15371" y="15049"/>
              <a:ext cx="4052" cy="5279"/>
            </a:xfrm>
            <a:custGeom>
              <a:avLst/>
              <a:gdLst>
                <a:gd name="T0" fmla="+- 0 19401 15372"/>
                <a:gd name="T1" fmla="*/ T0 w 4052"/>
                <a:gd name="T2" fmla="+- 0 15049 15049"/>
                <a:gd name="T3" fmla="*/ 15049 h 5279"/>
                <a:gd name="T4" fmla="+- 0 19401 15372"/>
                <a:gd name="T5" fmla="*/ T4 w 4052"/>
                <a:gd name="T6" fmla="+- 0 17191 15049"/>
                <a:gd name="T7" fmla="*/ 17191 h 5279"/>
                <a:gd name="T8" fmla="+- 0 18124 15372"/>
                <a:gd name="T9" fmla="*/ T8 w 4052"/>
                <a:gd name="T10" fmla="+- 0 16031 15049"/>
                <a:gd name="T11" fmla="*/ 16031 h 5279"/>
                <a:gd name="T12" fmla="+- 0 19423 15372"/>
                <a:gd name="T13" fmla="*/ T12 w 4052"/>
                <a:gd name="T14" fmla="+- 0 16031 15049"/>
                <a:gd name="T15" fmla="*/ 16031 h 5279"/>
                <a:gd name="T16" fmla="+- 0 15372 15372"/>
                <a:gd name="T17" fmla="*/ T16 w 4052"/>
                <a:gd name="T18" fmla="+- 0 16969 15049"/>
                <a:gd name="T19" fmla="*/ 16969 h 5279"/>
                <a:gd name="T20" fmla="+- 0 15372 15372"/>
                <a:gd name="T21" fmla="*/ T20 w 4052"/>
                <a:gd name="T22" fmla="+- 0 18425 15049"/>
                <a:gd name="T23" fmla="*/ 18425 h 5279"/>
                <a:gd name="T24" fmla="+- 0 15372 15372"/>
                <a:gd name="T25" fmla="*/ T24 w 4052"/>
                <a:gd name="T26" fmla="+- 0 19020 15049"/>
                <a:gd name="T27" fmla="*/ 19020 h 5279"/>
                <a:gd name="T28" fmla="+- 0 15372 15372"/>
                <a:gd name="T29" fmla="*/ T28 w 4052"/>
                <a:gd name="T30" fmla="+- 0 20327 15049"/>
                <a:gd name="T31" fmla="*/ 20327 h 52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</a:cxnLst>
              <a:rect l="0" t="0" r="r" b="b"/>
              <a:pathLst>
                <a:path w="4052" h="5279">
                  <a:moveTo>
                    <a:pt x="4029" y="0"/>
                  </a:moveTo>
                  <a:lnTo>
                    <a:pt x="4029" y="2142"/>
                  </a:lnTo>
                  <a:moveTo>
                    <a:pt x="2752" y="982"/>
                  </a:moveTo>
                  <a:lnTo>
                    <a:pt x="4051" y="982"/>
                  </a:lnTo>
                  <a:moveTo>
                    <a:pt x="0" y="1920"/>
                  </a:moveTo>
                  <a:lnTo>
                    <a:pt x="0" y="3376"/>
                  </a:lnTo>
                  <a:moveTo>
                    <a:pt x="0" y="3971"/>
                  </a:moveTo>
                  <a:lnTo>
                    <a:pt x="0" y="5278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" name="AutoShape 1764"/>
            <p:cNvSpPr>
              <a:spLocks/>
            </p:cNvSpPr>
            <p:nvPr/>
          </p:nvSpPr>
          <p:spPr bwMode="auto">
            <a:xfrm>
              <a:off x="13234" y="16807"/>
              <a:ext cx="3451" cy="2"/>
            </a:xfrm>
            <a:custGeom>
              <a:avLst/>
              <a:gdLst>
                <a:gd name="T0" fmla="+- 0 15674 13235"/>
                <a:gd name="T1" fmla="*/ T0 w 3451"/>
                <a:gd name="T2" fmla="+- 0 16686 13235"/>
                <a:gd name="T3" fmla="*/ T2 w 3451"/>
                <a:gd name="T4" fmla="+- 0 13235 13235"/>
                <a:gd name="T5" fmla="*/ T4 w 3451"/>
                <a:gd name="T6" fmla="+- 0 15080 13235"/>
                <a:gd name="T7" fmla="*/ T6 w 3451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3451">
                  <a:moveTo>
                    <a:pt x="2439" y="0"/>
                  </a:moveTo>
                  <a:lnTo>
                    <a:pt x="3451" y="0"/>
                  </a:lnTo>
                  <a:moveTo>
                    <a:pt x="0" y="0"/>
                  </a:moveTo>
                  <a:lnTo>
                    <a:pt x="1845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" name="AutoShape 1763"/>
            <p:cNvSpPr>
              <a:spLocks/>
            </p:cNvSpPr>
            <p:nvPr/>
          </p:nvSpPr>
          <p:spPr bwMode="auto">
            <a:xfrm>
              <a:off x="13644" y="18726"/>
              <a:ext cx="1575" cy="2"/>
            </a:xfrm>
            <a:custGeom>
              <a:avLst/>
              <a:gdLst>
                <a:gd name="T0" fmla="+- 0 14493 13645"/>
                <a:gd name="T1" fmla="*/ T0 w 1575"/>
                <a:gd name="T2" fmla="+- 0 15219 13645"/>
                <a:gd name="T3" fmla="*/ T2 w 1575"/>
                <a:gd name="T4" fmla="+- 0 13645 13645"/>
                <a:gd name="T5" fmla="*/ T4 w 1575"/>
                <a:gd name="T6" fmla="+- 0 13898 13645"/>
                <a:gd name="T7" fmla="*/ T6 w 1575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575">
                  <a:moveTo>
                    <a:pt x="848" y="0"/>
                  </a:moveTo>
                  <a:lnTo>
                    <a:pt x="1574" y="0"/>
                  </a:lnTo>
                  <a:moveTo>
                    <a:pt x="0" y="0"/>
                  </a:moveTo>
                  <a:lnTo>
                    <a:pt x="253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" name="AutoShape 1762"/>
            <p:cNvSpPr>
              <a:spLocks/>
            </p:cNvSpPr>
            <p:nvPr/>
          </p:nvSpPr>
          <p:spPr bwMode="auto">
            <a:xfrm>
              <a:off x="13170" y="20314"/>
              <a:ext cx="2240" cy="2"/>
            </a:xfrm>
            <a:custGeom>
              <a:avLst/>
              <a:gdLst>
                <a:gd name="T0" fmla="+- 0 14278 13171"/>
                <a:gd name="T1" fmla="*/ T0 w 2240"/>
                <a:gd name="T2" fmla="+- 0 15410 13171"/>
                <a:gd name="T3" fmla="*/ T2 w 2240"/>
                <a:gd name="T4" fmla="+- 0 13171 13171"/>
                <a:gd name="T5" fmla="*/ T4 w 2240"/>
                <a:gd name="T6" fmla="+- 0 13683 13171"/>
                <a:gd name="T7" fmla="*/ T6 w 224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2240">
                  <a:moveTo>
                    <a:pt x="1107" y="0"/>
                  </a:moveTo>
                  <a:lnTo>
                    <a:pt x="2239" y="0"/>
                  </a:lnTo>
                  <a:moveTo>
                    <a:pt x="0" y="0"/>
                  </a:moveTo>
                  <a:lnTo>
                    <a:pt x="512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" name="Line 1761"/>
            <p:cNvSpPr>
              <a:spLocks noChangeShapeType="1"/>
            </p:cNvSpPr>
            <p:nvPr/>
          </p:nvSpPr>
          <p:spPr bwMode="auto">
            <a:xfrm>
              <a:off x="11803" y="18731"/>
              <a:ext cx="1691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" name="AutoShape 1760"/>
            <p:cNvSpPr>
              <a:spLocks/>
            </p:cNvSpPr>
            <p:nvPr/>
          </p:nvSpPr>
          <p:spPr bwMode="auto">
            <a:xfrm>
              <a:off x="11433" y="18376"/>
              <a:ext cx="367" cy="752"/>
            </a:xfrm>
            <a:custGeom>
              <a:avLst/>
              <a:gdLst>
                <a:gd name="T0" fmla="+- 0 11488 11434"/>
                <a:gd name="T1" fmla="*/ T0 w 367"/>
                <a:gd name="T2" fmla="+- 0 19091 18377"/>
                <a:gd name="T3" fmla="*/ 19091 h 752"/>
                <a:gd name="T4" fmla="+- 0 11594 11434"/>
                <a:gd name="T5" fmla="*/ T4 w 367"/>
                <a:gd name="T6" fmla="+- 0 19029 18377"/>
                <a:gd name="T7" fmla="*/ 19029 h 752"/>
                <a:gd name="T8" fmla="+- 0 11594 11434"/>
                <a:gd name="T9" fmla="*/ T8 w 367"/>
                <a:gd name="T10" fmla="+- 0 18937 18377"/>
                <a:gd name="T11" fmla="*/ 18937 h 752"/>
                <a:gd name="T12" fmla="+- 0 11594 11434"/>
                <a:gd name="T13" fmla="*/ T12 w 367"/>
                <a:gd name="T14" fmla="+- 0 18843 18377"/>
                <a:gd name="T15" fmla="*/ 18843 h 752"/>
                <a:gd name="T16" fmla="+- 0 11490 11434"/>
                <a:gd name="T17" fmla="*/ T16 w 367"/>
                <a:gd name="T18" fmla="+- 0 18751 18377"/>
                <a:gd name="T19" fmla="*/ 18751 h 752"/>
                <a:gd name="T20" fmla="+- 0 11489 11434"/>
                <a:gd name="T21" fmla="*/ T20 w 367"/>
                <a:gd name="T22" fmla="+- 0 18687 18377"/>
                <a:gd name="T23" fmla="*/ 18687 h 752"/>
                <a:gd name="T24" fmla="+- 0 11481 11434"/>
                <a:gd name="T25" fmla="*/ T24 w 367"/>
                <a:gd name="T26" fmla="+- 0 18669 18377"/>
                <a:gd name="T27" fmla="*/ 18669 h 752"/>
                <a:gd name="T28" fmla="+- 0 11594 11434"/>
                <a:gd name="T29" fmla="*/ T28 w 367"/>
                <a:gd name="T30" fmla="+- 0 18587 18377"/>
                <a:gd name="T31" fmla="*/ 18587 h 752"/>
                <a:gd name="T32" fmla="+- 0 11524 11434"/>
                <a:gd name="T33" fmla="*/ T32 w 367"/>
                <a:gd name="T34" fmla="+- 0 18523 18377"/>
                <a:gd name="T35" fmla="*/ 18523 h 752"/>
                <a:gd name="T36" fmla="+- 0 11594 11434"/>
                <a:gd name="T37" fmla="*/ T36 w 367"/>
                <a:gd name="T38" fmla="+- 0 18467 18377"/>
                <a:gd name="T39" fmla="*/ 18467 h 752"/>
                <a:gd name="T40" fmla="+- 0 11472 11434"/>
                <a:gd name="T41" fmla="*/ T40 w 367"/>
                <a:gd name="T42" fmla="+- 0 18431 18377"/>
                <a:gd name="T43" fmla="*/ 18431 h 752"/>
                <a:gd name="T44" fmla="+- 0 11734 11434"/>
                <a:gd name="T45" fmla="*/ T44 w 367"/>
                <a:gd name="T46" fmla="+- 0 18401 18377"/>
                <a:gd name="T47" fmla="*/ 18401 h 752"/>
                <a:gd name="T48" fmla="+- 0 11489 11434"/>
                <a:gd name="T49" fmla="*/ T48 w 367"/>
                <a:gd name="T50" fmla="+- 0 19063 18377"/>
                <a:gd name="T51" fmla="*/ 19063 h 752"/>
                <a:gd name="T52" fmla="+- 0 11520 11434"/>
                <a:gd name="T53" fmla="*/ T52 w 367"/>
                <a:gd name="T54" fmla="+- 0 19079 18377"/>
                <a:gd name="T55" fmla="*/ 19079 h 752"/>
                <a:gd name="T56" fmla="+- 0 11568 11434"/>
                <a:gd name="T57" fmla="*/ T56 w 367"/>
                <a:gd name="T58" fmla="+- 0 19033 18377"/>
                <a:gd name="T59" fmla="*/ 19033 h 752"/>
                <a:gd name="T60" fmla="+- 0 11562 11434"/>
                <a:gd name="T61" fmla="*/ T60 w 367"/>
                <a:gd name="T62" fmla="+- 0 19093 18377"/>
                <a:gd name="T63" fmla="*/ 19093 h 752"/>
                <a:gd name="T64" fmla="+- 0 11738 11434"/>
                <a:gd name="T65" fmla="*/ T64 w 367"/>
                <a:gd name="T66" fmla="+- 0 18993 18377"/>
                <a:gd name="T67" fmla="*/ 18993 h 752"/>
                <a:gd name="T68" fmla="+- 0 11562 11434"/>
                <a:gd name="T69" fmla="*/ T68 w 367"/>
                <a:gd name="T70" fmla="+- 0 19055 18377"/>
                <a:gd name="T71" fmla="*/ 19055 h 752"/>
                <a:gd name="T72" fmla="+- 0 11562 11434"/>
                <a:gd name="T73" fmla="*/ T72 w 367"/>
                <a:gd name="T74" fmla="+- 0 19067 18377"/>
                <a:gd name="T75" fmla="*/ 19067 h 752"/>
                <a:gd name="T76" fmla="+- 0 11517 11434"/>
                <a:gd name="T77" fmla="*/ T76 w 367"/>
                <a:gd name="T78" fmla="+- 0 19029 18377"/>
                <a:gd name="T79" fmla="*/ 19029 h 752"/>
                <a:gd name="T80" fmla="+- 0 11526 11434"/>
                <a:gd name="T81" fmla="*/ T80 w 367"/>
                <a:gd name="T82" fmla="+- 0 19035 18377"/>
                <a:gd name="T83" fmla="*/ 19035 h 752"/>
                <a:gd name="T84" fmla="+- 0 11609 11434"/>
                <a:gd name="T85" fmla="*/ T84 w 367"/>
                <a:gd name="T86" fmla="+- 0 19039 18377"/>
                <a:gd name="T87" fmla="*/ 19039 h 752"/>
                <a:gd name="T88" fmla="+- 0 11675 11434"/>
                <a:gd name="T89" fmla="*/ T88 w 367"/>
                <a:gd name="T90" fmla="+- 0 19033 18377"/>
                <a:gd name="T91" fmla="*/ 19033 h 752"/>
                <a:gd name="T92" fmla="+- 0 11657 11434"/>
                <a:gd name="T93" fmla="*/ T92 w 367"/>
                <a:gd name="T94" fmla="+- 0 18993 18377"/>
                <a:gd name="T95" fmla="*/ 18993 h 752"/>
                <a:gd name="T96" fmla="+- 0 11670 11434"/>
                <a:gd name="T97" fmla="*/ T96 w 367"/>
                <a:gd name="T98" fmla="+- 0 19003 18377"/>
                <a:gd name="T99" fmla="*/ 19003 h 752"/>
                <a:gd name="T100" fmla="+- 0 11547 11434"/>
                <a:gd name="T101" fmla="*/ T100 w 367"/>
                <a:gd name="T102" fmla="+- 0 18985 18377"/>
                <a:gd name="T103" fmla="*/ 18985 h 752"/>
                <a:gd name="T104" fmla="+- 0 11800 11434"/>
                <a:gd name="T105" fmla="*/ T104 w 367"/>
                <a:gd name="T106" fmla="+- 0 18991 18377"/>
                <a:gd name="T107" fmla="*/ 18991 h 752"/>
                <a:gd name="T108" fmla="+- 0 11538 11434"/>
                <a:gd name="T109" fmla="*/ T108 w 367"/>
                <a:gd name="T110" fmla="+- 0 18983 18377"/>
                <a:gd name="T111" fmla="*/ 18983 h 752"/>
                <a:gd name="T112" fmla="+- 0 11800 11434"/>
                <a:gd name="T113" fmla="*/ T112 w 367"/>
                <a:gd name="T114" fmla="+- 0 18957 18377"/>
                <a:gd name="T115" fmla="*/ 18957 h 752"/>
                <a:gd name="T116" fmla="+- 0 11572 11434"/>
                <a:gd name="T117" fmla="*/ T116 w 367"/>
                <a:gd name="T118" fmla="+- 0 18897 18377"/>
                <a:gd name="T119" fmla="*/ 18897 h 752"/>
                <a:gd name="T120" fmla="+- 0 11661 11434"/>
                <a:gd name="T121" fmla="*/ T120 w 367"/>
                <a:gd name="T122" fmla="+- 0 18867 18377"/>
                <a:gd name="T123" fmla="*/ 18867 h 752"/>
                <a:gd name="T124" fmla="+- 0 11667 11434"/>
                <a:gd name="T125" fmla="*/ T124 w 367"/>
                <a:gd name="T126" fmla="+- 0 18907 18377"/>
                <a:gd name="T127" fmla="*/ 18907 h 752"/>
                <a:gd name="T128" fmla="+- 0 11749 11434"/>
                <a:gd name="T129" fmla="*/ T128 w 367"/>
                <a:gd name="T130" fmla="+- 0 18845 18377"/>
                <a:gd name="T131" fmla="*/ 18845 h 752"/>
                <a:gd name="T132" fmla="+- 0 11547 11434"/>
                <a:gd name="T133" fmla="*/ T132 w 367"/>
                <a:gd name="T134" fmla="+- 0 18813 18377"/>
                <a:gd name="T135" fmla="*/ 18813 h 752"/>
                <a:gd name="T136" fmla="+- 0 11594 11434"/>
                <a:gd name="T137" fmla="*/ T136 w 367"/>
                <a:gd name="T138" fmla="+- 0 18783 18377"/>
                <a:gd name="T139" fmla="*/ 18783 h 752"/>
                <a:gd name="T140" fmla="+- 0 11594 11434"/>
                <a:gd name="T141" fmla="*/ T140 w 367"/>
                <a:gd name="T142" fmla="+- 0 18783 18377"/>
                <a:gd name="T143" fmla="*/ 18783 h 752"/>
                <a:gd name="T144" fmla="+- 0 11749 11434"/>
                <a:gd name="T145" fmla="*/ T144 w 367"/>
                <a:gd name="T146" fmla="+- 0 18743 18377"/>
                <a:gd name="T147" fmla="*/ 18743 h 752"/>
                <a:gd name="T148" fmla="+- 0 11572 11434"/>
                <a:gd name="T149" fmla="*/ T148 w 367"/>
                <a:gd name="T150" fmla="+- 0 18701 18377"/>
                <a:gd name="T151" fmla="*/ 18701 h 752"/>
                <a:gd name="T152" fmla="+- 0 11655 11434"/>
                <a:gd name="T153" fmla="*/ T152 w 367"/>
                <a:gd name="T154" fmla="+- 0 18729 18377"/>
                <a:gd name="T155" fmla="*/ 18729 h 752"/>
                <a:gd name="T156" fmla="+- 0 11489 11434"/>
                <a:gd name="T157" fmla="*/ T156 w 367"/>
                <a:gd name="T158" fmla="+- 0 18721 18377"/>
                <a:gd name="T159" fmla="*/ 18721 h 752"/>
                <a:gd name="T160" fmla="+- 0 11563 11434"/>
                <a:gd name="T161" fmla="*/ T160 w 367"/>
                <a:gd name="T162" fmla="+- 0 18715 18377"/>
                <a:gd name="T163" fmla="*/ 18715 h 752"/>
                <a:gd name="T164" fmla="+- 0 11540 11434"/>
                <a:gd name="T165" fmla="*/ T164 w 367"/>
                <a:gd name="T166" fmla="+- 0 18687 18377"/>
                <a:gd name="T167" fmla="*/ 18687 h 752"/>
                <a:gd name="T168" fmla="+- 0 11572 11434"/>
                <a:gd name="T169" fmla="*/ T168 w 367"/>
                <a:gd name="T170" fmla="+- 0 18633 18377"/>
                <a:gd name="T171" fmla="*/ 18633 h 752"/>
                <a:gd name="T172" fmla="+- 0 11612 11434"/>
                <a:gd name="T173" fmla="*/ T172 w 367"/>
                <a:gd name="T174" fmla="+- 0 18647 18377"/>
                <a:gd name="T175" fmla="*/ 18647 h 752"/>
                <a:gd name="T176" fmla="+- 0 11731 11434"/>
                <a:gd name="T177" fmla="*/ T176 w 367"/>
                <a:gd name="T178" fmla="+- 0 18551 18377"/>
                <a:gd name="T179" fmla="*/ 18551 h 752"/>
                <a:gd name="T180" fmla="+- 0 11740 11434"/>
                <a:gd name="T181" fmla="*/ T180 w 367"/>
                <a:gd name="T182" fmla="+- 0 18643 18377"/>
                <a:gd name="T183" fmla="*/ 18643 h 752"/>
                <a:gd name="T184" fmla="+- 0 11609 11434"/>
                <a:gd name="T185" fmla="*/ T184 w 367"/>
                <a:gd name="T186" fmla="+- 0 18595 18377"/>
                <a:gd name="T187" fmla="*/ 18595 h 752"/>
                <a:gd name="T188" fmla="+- 0 11733 11434"/>
                <a:gd name="T189" fmla="*/ T188 w 367"/>
                <a:gd name="T190" fmla="+- 0 18607 18377"/>
                <a:gd name="T191" fmla="*/ 18607 h 752"/>
                <a:gd name="T192" fmla="+- 0 11565 11434"/>
                <a:gd name="T193" fmla="*/ T192 w 367"/>
                <a:gd name="T194" fmla="+- 0 18525 18377"/>
                <a:gd name="T195" fmla="*/ 18525 h 752"/>
                <a:gd name="T196" fmla="+- 0 11603 11434"/>
                <a:gd name="T197" fmla="*/ T196 w 367"/>
                <a:gd name="T198" fmla="+- 0 18557 18377"/>
                <a:gd name="T199" fmla="*/ 18557 h 752"/>
                <a:gd name="T200" fmla="+- 0 11561 11434"/>
                <a:gd name="T201" fmla="*/ T200 w 367"/>
                <a:gd name="T202" fmla="+- 0 18549 18377"/>
                <a:gd name="T203" fmla="*/ 18549 h 752"/>
                <a:gd name="T204" fmla="+- 0 11561 11434"/>
                <a:gd name="T205" fmla="*/ T204 w 367"/>
                <a:gd name="T206" fmla="+- 0 18549 18377"/>
                <a:gd name="T207" fmla="*/ 18549 h 752"/>
                <a:gd name="T208" fmla="+- 0 11775 11434"/>
                <a:gd name="T209" fmla="*/ T208 w 367"/>
                <a:gd name="T210" fmla="+- 0 18525 18377"/>
                <a:gd name="T211" fmla="*/ 18525 h 752"/>
                <a:gd name="T212" fmla="+- 0 11733 11434"/>
                <a:gd name="T213" fmla="*/ T212 w 367"/>
                <a:gd name="T214" fmla="+- 0 18509 18377"/>
                <a:gd name="T215" fmla="*/ 18509 h 752"/>
                <a:gd name="T216" fmla="+- 0 11609 11434"/>
                <a:gd name="T217" fmla="*/ T216 w 367"/>
                <a:gd name="T218" fmla="+- 0 18465 18377"/>
                <a:gd name="T219" fmla="*/ 18465 h 752"/>
                <a:gd name="T220" fmla="+- 0 11572 11434"/>
                <a:gd name="T221" fmla="*/ T220 w 367"/>
                <a:gd name="T222" fmla="+- 0 18401 18377"/>
                <a:gd name="T223" fmla="*/ 18401 h 752"/>
                <a:gd name="T224" fmla="+- 0 11734 11434"/>
                <a:gd name="T225" fmla="*/ T224 w 367"/>
                <a:gd name="T226" fmla="+- 0 18409 18377"/>
                <a:gd name="T227" fmla="*/ 18409 h 752"/>
                <a:gd name="T228" fmla="+- 0 11476 11434"/>
                <a:gd name="T229" fmla="*/ T228 w 367"/>
                <a:gd name="T230" fmla="+- 0 18445 18377"/>
                <a:gd name="T231" fmla="*/ 18445 h 752"/>
                <a:gd name="T232" fmla="+- 0 11481 11434"/>
                <a:gd name="T233" fmla="*/ T232 w 367"/>
                <a:gd name="T234" fmla="+- 0 18407 18377"/>
                <a:gd name="T235" fmla="*/ 18407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" h="752">
                  <a:moveTo>
                    <a:pt x="366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6" y="752"/>
                  </a:lnTo>
                  <a:lnTo>
                    <a:pt x="366" y="716"/>
                  </a:lnTo>
                  <a:lnTo>
                    <a:pt x="57" y="716"/>
                  </a:lnTo>
                  <a:lnTo>
                    <a:pt x="54" y="714"/>
                  </a:lnTo>
                  <a:lnTo>
                    <a:pt x="49" y="708"/>
                  </a:lnTo>
                  <a:lnTo>
                    <a:pt x="47" y="702"/>
                  </a:lnTo>
                  <a:lnTo>
                    <a:pt x="47" y="668"/>
                  </a:lnTo>
                  <a:lnTo>
                    <a:pt x="48" y="660"/>
                  </a:lnTo>
                  <a:lnTo>
                    <a:pt x="54" y="654"/>
                  </a:lnTo>
                  <a:lnTo>
                    <a:pt x="57" y="652"/>
                  </a:lnTo>
                  <a:lnTo>
                    <a:pt x="160" y="652"/>
                  </a:lnTo>
                  <a:lnTo>
                    <a:pt x="160" y="638"/>
                  </a:lnTo>
                  <a:lnTo>
                    <a:pt x="160" y="636"/>
                  </a:lnTo>
                  <a:lnTo>
                    <a:pt x="138" y="636"/>
                  </a:lnTo>
                  <a:lnTo>
                    <a:pt x="47" y="618"/>
                  </a:lnTo>
                  <a:lnTo>
                    <a:pt x="47" y="580"/>
                  </a:lnTo>
                  <a:lnTo>
                    <a:pt x="138" y="560"/>
                  </a:lnTo>
                  <a:lnTo>
                    <a:pt x="160" y="560"/>
                  </a:lnTo>
                  <a:lnTo>
                    <a:pt x="160" y="544"/>
                  </a:lnTo>
                  <a:lnTo>
                    <a:pt x="47" y="544"/>
                  </a:lnTo>
                  <a:lnTo>
                    <a:pt x="47" y="482"/>
                  </a:lnTo>
                  <a:lnTo>
                    <a:pt x="366" y="482"/>
                  </a:lnTo>
                  <a:lnTo>
                    <a:pt x="366" y="468"/>
                  </a:lnTo>
                  <a:lnTo>
                    <a:pt x="160" y="468"/>
                  </a:lnTo>
                  <a:lnTo>
                    <a:pt x="160" y="466"/>
                  </a:lnTo>
                  <a:lnTo>
                    <a:pt x="138" y="466"/>
                  </a:lnTo>
                  <a:lnTo>
                    <a:pt x="47" y="446"/>
                  </a:lnTo>
                  <a:lnTo>
                    <a:pt x="47" y="408"/>
                  </a:lnTo>
                  <a:lnTo>
                    <a:pt x="138" y="390"/>
                  </a:lnTo>
                  <a:lnTo>
                    <a:pt x="160" y="390"/>
                  </a:lnTo>
                  <a:lnTo>
                    <a:pt x="160" y="374"/>
                  </a:lnTo>
                  <a:lnTo>
                    <a:pt x="56" y="374"/>
                  </a:lnTo>
                  <a:lnTo>
                    <a:pt x="53" y="372"/>
                  </a:lnTo>
                  <a:lnTo>
                    <a:pt x="48" y="368"/>
                  </a:lnTo>
                  <a:lnTo>
                    <a:pt x="47" y="362"/>
                  </a:lnTo>
                  <a:lnTo>
                    <a:pt x="47" y="326"/>
                  </a:lnTo>
                  <a:lnTo>
                    <a:pt x="48" y="320"/>
                  </a:lnTo>
                  <a:lnTo>
                    <a:pt x="52" y="312"/>
                  </a:lnTo>
                  <a:lnTo>
                    <a:pt x="55" y="310"/>
                  </a:lnTo>
                  <a:lnTo>
                    <a:pt x="160" y="310"/>
                  </a:lnTo>
                  <a:lnTo>
                    <a:pt x="160" y="300"/>
                  </a:lnTo>
                  <a:lnTo>
                    <a:pt x="298" y="300"/>
                  </a:lnTo>
                  <a:lnTo>
                    <a:pt x="315" y="294"/>
                  </a:lnTo>
                  <a:lnTo>
                    <a:pt x="366" y="294"/>
                  </a:lnTo>
                  <a:lnTo>
                    <a:pt x="366" y="292"/>
                  </a:lnTo>
                  <a:lnTo>
                    <a:pt x="47" y="292"/>
                  </a:lnTo>
                  <a:lnTo>
                    <a:pt x="47" y="268"/>
                  </a:lnTo>
                  <a:lnTo>
                    <a:pt x="85" y="268"/>
                  </a:lnTo>
                  <a:lnTo>
                    <a:pt x="85" y="256"/>
                  </a:lnTo>
                  <a:lnTo>
                    <a:pt x="47" y="256"/>
                  </a:lnTo>
                  <a:lnTo>
                    <a:pt x="47" y="230"/>
                  </a:lnTo>
                  <a:lnTo>
                    <a:pt x="160" y="230"/>
                  </a:lnTo>
                  <a:lnTo>
                    <a:pt x="160" y="210"/>
                  </a:lnTo>
                  <a:lnTo>
                    <a:pt x="47" y="210"/>
                  </a:lnTo>
                  <a:lnTo>
                    <a:pt x="47" y="184"/>
                  </a:lnTo>
                  <a:lnTo>
                    <a:pt x="81" y="184"/>
                  </a:lnTo>
                  <a:lnTo>
                    <a:pt x="81" y="160"/>
                  </a:lnTo>
                  <a:lnTo>
                    <a:pt x="83" y="154"/>
                  </a:lnTo>
                  <a:lnTo>
                    <a:pt x="88" y="148"/>
                  </a:lnTo>
                  <a:lnTo>
                    <a:pt x="90" y="146"/>
                  </a:lnTo>
                  <a:lnTo>
                    <a:pt x="300" y="146"/>
                  </a:lnTo>
                  <a:lnTo>
                    <a:pt x="300" y="138"/>
                  </a:lnTo>
                  <a:lnTo>
                    <a:pt x="300" y="136"/>
                  </a:lnTo>
                  <a:lnTo>
                    <a:pt x="47" y="136"/>
                  </a:lnTo>
                  <a:lnTo>
                    <a:pt x="47" y="110"/>
                  </a:lnTo>
                  <a:lnTo>
                    <a:pt x="160" y="110"/>
                  </a:lnTo>
                  <a:lnTo>
                    <a:pt x="160" y="90"/>
                  </a:lnTo>
                  <a:lnTo>
                    <a:pt x="47" y="90"/>
                  </a:lnTo>
                  <a:lnTo>
                    <a:pt x="47" y="80"/>
                  </a:lnTo>
                  <a:lnTo>
                    <a:pt x="30" y="80"/>
                  </a:lnTo>
                  <a:lnTo>
                    <a:pt x="30" y="62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0" y="50"/>
                  </a:lnTo>
                  <a:lnTo>
                    <a:pt x="30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366" y="22"/>
                  </a:lnTo>
                  <a:lnTo>
                    <a:pt x="366" y="0"/>
                  </a:lnTo>
                  <a:close/>
                  <a:moveTo>
                    <a:pt x="82" y="678"/>
                  </a:moveTo>
                  <a:lnTo>
                    <a:pt x="56" y="678"/>
                  </a:lnTo>
                  <a:lnTo>
                    <a:pt x="55" y="682"/>
                  </a:lnTo>
                  <a:lnTo>
                    <a:pt x="55" y="686"/>
                  </a:lnTo>
                  <a:lnTo>
                    <a:pt x="56" y="690"/>
                  </a:lnTo>
                  <a:lnTo>
                    <a:pt x="76" y="690"/>
                  </a:lnTo>
                  <a:lnTo>
                    <a:pt x="76" y="716"/>
                  </a:lnTo>
                  <a:lnTo>
                    <a:pt x="106" y="716"/>
                  </a:lnTo>
                  <a:lnTo>
                    <a:pt x="106" y="702"/>
                  </a:lnTo>
                  <a:lnTo>
                    <a:pt x="86" y="702"/>
                  </a:lnTo>
                  <a:lnTo>
                    <a:pt x="86" y="688"/>
                  </a:lnTo>
                  <a:lnTo>
                    <a:pt x="85" y="684"/>
                  </a:lnTo>
                  <a:lnTo>
                    <a:pt x="84" y="680"/>
                  </a:lnTo>
                  <a:lnTo>
                    <a:pt x="82" y="678"/>
                  </a:lnTo>
                  <a:close/>
                  <a:moveTo>
                    <a:pt x="160" y="652"/>
                  </a:moveTo>
                  <a:lnTo>
                    <a:pt x="130" y="652"/>
                  </a:lnTo>
                  <a:lnTo>
                    <a:pt x="134" y="656"/>
                  </a:lnTo>
                  <a:lnTo>
                    <a:pt x="137" y="664"/>
                  </a:lnTo>
                  <a:lnTo>
                    <a:pt x="137" y="668"/>
                  </a:lnTo>
                  <a:lnTo>
                    <a:pt x="138" y="702"/>
                  </a:lnTo>
                  <a:lnTo>
                    <a:pt x="136" y="710"/>
                  </a:lnTo>
                  <a:lnTo>
                    <a:pt x="132" y="712"/>
                  </a:lnTo>
                  <a:lnTo>
                    <a:pt x="130" y="714"/>
                  </a:lnTo>
                  <a:lnTo>
                    <a:pt x="128" y="716"/>
                  </a:lnTo>
                  <a:lnTo>
                    <a:pt x="366" y="716"/>
                  </a:lnTo>
                  <a:lnTo>
                    <a:pt x="366" y="708"/>
                  </a:lnTo>
                  <a:lnTo>
                    <a:pt x="160" y="708"/>
                  </a:lnTo>
                  <a:lnTo>
                    <a:pt x="160" y="652"/>
                  </a:lnTo>
                  <a:close/>
                  <a:moveTo>
                    <a:pt x="366" y="614"/>
                  </a:moveTo>
                  <a:lnTo>
                    <a:pt x="299" y="614"/>
                  </a:lnTo>
                  <a:lnTo>
                    <a:pt x="304" y="616"/>
                  </a:lnTo>
                  <a:lnTo>
                    <a:pt x="307" y="620"/>
                  </a:lnTo>
                  <a:lnTo>
                    <a:pt x="312" y="626"/>
                  </a:lnTo>
                  <a:lnTo>
                    <a:pt x="315" y="636"/>
                  </a:lnTo>
                  <a:lnTo>
                    <a:pt x="315" y="708"/>
                  </a:lnTo>
                  <a:lnTo>
                    <a:pt x="366" y="708"/>
                  </a:lnTo>
                  <a:lnTo>
                    <a:pt x="366" y="614"/>
                  </a:lnTo>
                  <a:close/>
                  <a:moveTo>
                    <a:pt x="128" y="678"/>
                  </a:moveTo>
                  <a:lnTo>
                    <a:pt x="97" y="678"/>
                  </a:lnTo>
                  <a:lnTo>
                    <a:pt x="95" y="682"/>
                  </a:lnTo>
                  <a:lnTo>
                    <a:pt x="94" y="686"/>
                  </a:lnTo>
                  <a:lnTo>
                    <a:pt x="94" y="702"/>
                  </a:lnTo>
                  <a:lnTo>
                    <a:pt x="106" y="702"/>
                  </a:lnTo>
                  <a:lnTo>
                    <a:pt x="106" y="690"/>
                  </a:lnTo>
                  <a:lnTo>
                    <a:pt x="128" y="690"/>
                  </a:lnTo>
                  <a:lnTo>
                    <a:pt x="129" y="686"/>
                  </a:lnTo>
                  <a:lnTo>
                    <a:pt x="129" y="682"/>
                  </a:lnTo>
                  <a:lnTo>
                    <a:pt x="128" y="678"/>
                  </a:lnTo>
                  <a:close/>
                  <a:moveTo>
                    <a:pt x="98" y="652"/>
                  </a:moveTo>
                  <a:lnTo>
                    <a:pt x="83" y="652"/>
                  </a:lnTo>
                  <a:lnTo>
                    <a:pt x="86" y="654"/>
                  </a:lnTo>
                  <a:lnTo>
                    <a:pt x="89" y="660"/>
                  </a:lnTo>
                  <a:lnTo>
                    <a:pt x="89" y="666"/>
                  </a:lnTo>
                  <a:lnTo>
                    <a:pt x="89" y="672"/>
                  </a:lnTo>
                  <a:lnTo>
                    <a:pt x="90" y="672"/>
                  </a:lnTo>
                  <a:lnTo>
                    <a:pt x="90" y="664"/>
                  </a:lnTo>
                  <a:lnTo>
                    <a:pt x="92" y="658"/>
                  </a:lnTo>
                  <a:lnTo>
                    <a:pt x="96" y="654"/>
                  </a:lnTo>
                  <a:lnTo>
                    <a:pt x="98" y="652"/>
                  </a:lnTo>
                  <a:close/>
                  <a:moveTo>
                    <a:pt x="224" y="652"/>
                  </a:moveTo>
                  <a:lnTo>
                    <a:pt x="180" y="652"/>
                  </a:lnTo>
                  <a:lnTo>
                    <a:pt x="178" y="654"/>
                  </a:lnTo>
                  <a:lnTo>
                    <a:pt x="175" y="658"/>
                  </a:lnTo>
                  <a:lnTo>
                    <a:pt x="175" y="662"/>
                  </a:lnTo>
                  <a:lnTo>
                    <a:pt x="175" y="670"/>
                  </a:lnTo>
                  <a:lnTo>
                    <a:pt x="227" y="670"/>
                  </a:lnTo>
                  <a:lnTo>
                    <a:pt x="227" y="656"/>
                  </a:lnTo>
                  <a:lnTo>
                    <a:pt x="224" y="652"/>
                  </a:lnTo>
                  <a:close/>
                  <a:moveTo>
                    <a:pt x="298" y="652"/>
                  </a:moveTo>
                  <a:lnTo>
                    <a:pt x="244" y="652"/>
                  </a:lnTo>
                  <a:lnTo>
                    <a:pt x="241" y="656"/>
                  </a:lnTo>
                  <a:lnTo>
                    <a:pt x="241" y="670"/>
                  </a:lnTo>
                  <a:lnTo>
                    <a:pt x="300" y="670"/>
                  </a:lnTo>
                  <a:lnTo>
                    <a:pt x="300" y="656"/>
                  </a:lnTo>
                  <a:lnTo>
                    <a:pt x="298" y="652"/>
                  </a:lnTo>
                  <a:close/>
                  <a:moveTo>
                    <a:pt x="246" y="614"/>
                  </a:moveTo>
                  <a:lnTo>
                    <a:pt x="219" y="614"/>
                  </a:lnTo>
                  <a:lnTo>
                    <a:pt x="223" y="616"/>
                  </a:lnTo>
                  <a:lnTo>
                    <a:pt x="225" y="618"/>
                  </a:lnTo>
                  <a:lnTo>
                    <a:pt x="230" y="622"/>
                  </a:lnTo>
                  <a:lnTo>
                    <a:pt x="233" y="630"/>
                  </a:lnTo>
                  <a:lnTo>
                    <a:pt x="233" y="642"/>
                  </a:lnTo>
                  <a:lnTo>
                    <a:pt x="234" y="642"/>
                  </a:lnTo>
                  <a:lnTo>
                    <a:pt x="234" y="634"/>
                  </a:lnTo>
                  <a:lnTo>
                    <a:pt x="236" y="626"/>
                  </a:lnTo>
                  <a:lnTo>
                    <a:pt x="242" y="616"/>
                  </a:lnTo>
                  <a:lnTo>
                    <a:pt x="246" y="614"/>
                  </a:lnTo>
                  <a:close/>
                  <a:moveTo>
                    <a:pt x="160" y="560"/>
                  </a:moveTo>
                  <a:lnTo>
                    <a:pt x="138" y="560"/>
                  </a:lnTo>
                  <a:lnTo>
                    <a:pt x="138" y="586"/>
                  </a:lnTo>
                  <a:lnTo>
                    <a:pt x="113" y="590"/>
                  </a:lnTo>
                  <a:lnTo>
                    <a:pt x="113" y="608"/>
                  </a:lnTo>
                  <a:lnTo>
                    <a:pt x="138" y="612"/>
                  </a:lnTo>
                  <a:lnTo>
                    <a:pt x="138" y="636"/>
                  </a:lnTo>
                  <a:lnTo>
                    <a:pt x="160" y="636"/>
                  </a:lnTo>
                  <a:lnTo>
                    <a:pt x="162" y="628"/>
                  </a:lnTo>
                  <a:lnTo>
                    <a:pt x="168" y="616"/>
                  </a:lnTo>
                  <a:lnTo>
                    <a:pt x="174" y="614"/>
                  </a:lnTo>
                  <a:lnTo>
                    <a:pt x="366" y="614"/>
                  </a:lnTo>
                  <a:lnTo>
                    <a:pt x="366" y="580"/>
                  </a:lnTo>
                  <a:lnTo>
                    <a:pt x="160" y="580"/>
                  </a:lnTo>
                  <a:lnTo>
                    <a:pt x="160" y="560"/>
                  </a:lnTo>
                  <a:close/>
                  <a:moveTo>
                    <a:pt x="104" y="590"/>
                  </a:moveTo>
                  <a:lnTo>
                    <a:pt x="58" y="598"/>
                  </a:lnTo>
                  <a:lnTo>
                    <a:pt x="58" y="600"/>
                  </a:lnTo>
                  <a:lnTo>
                    <a:pt x="104" y="606"/>
                  </a:lnTo>
                  <a:lnTo>
                    <a:pt x="104" y="590"/>
                  </a:lnTo>
                  <a:close/>
                  <a:moveTo>
                    <a:pt x="366" y="486"/>
                  </a:moveTo>
                  <a:lnTo>
                    <a:pt x="304" y="486"/>
                  </a:lnTo>
                  <a:lnTo>
                    <a:pt x="312" y="496"/>
                  </a:lnTo>
                  <a:lnTo>
                    <a:pt x="315" y="506"/>
                  </a:lnTo>
                  <a:lnTo>
                    <a:pt x="315" y="580"/>
                  </a:lnTo>
                  <a:lnTo>
                    <a:pt x="366" y="580"/>
                  </a:lnTo>
                  <a:lnTo>
                    <a:pt x="366" y="486"/>
                  </a:lnTo>
                  <a:close/>
                  <a:moveTo>
                    <a:pt x="366" y="482"/>
                  </a:moveTo>
                  <a:lnTo>
                    <a:pt x="138" y="482"/>
                  </a:lnTo>
                  <a:lnTo>
                    <a:pt x="138" y="508"/>
                  </a:lnTo>
                  <a:lnTo>
                    <a:pt x="55" y="508"/>
                  </a:lnTo>
                  <a:lnTo>
                    <a:pt x="55" y="520"/>
                  </a:lnTo>
                  <a:lnTo>
                    <a:pt x="138" y="520"/>
                  </a:lnTo>
                  <a:lnTo>
                    <a:pt x="138" y="544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219" y="542"/>
                  </a:lnTo>
                  <a:lnTo>
                    <a:pt x="219" y="506"/>
                  </a:lnTo>
                  <a:lnTo>
                    <a:pt x="221" y="496"/>
                  </a:lnTo>
                  <a:lnTo>
                    <a:pt x="227" y="490"/>
                  </a:lnTo>
                  <a:lnTo>
                    <a:pt x="230" y="486"/>
                  </a:lnTo>
                  <a:lnTo>
                    <a:pt x="366" y="486"/>
                  </a:lnTo>
                  <a:lnTo>
                    <a:pt x="366" y="482"/>
                  </a:lnTo>
                  <a:close/>
                  <a:moveTo>
                    <a:pt x="298" y="524"/>
                  </a:moveTo>
                  <a:lnTo>
                    <a:pt x="238" y="524"/>
                  </a:lnTo>
                  <a:lnTo>
                    <a:pt x="235" y="526"/>
                  </a:lnTo>
                  <a:lnTo>
                    <a:pt x="233" y="530"/>
                  </a:lnTo>
                  <a:lnTo>
                    <a:pt x="233" y="542"/>
                  </a:lnTo>
                  <a:lnTo>
                    <a:pt x="300" y="542"/>
                  </a:lnTo>
                  <a:lnTo>
                    <a:pt x="300" y="528"/>
                  </a:lnTo>
                  <a:lnTo>
                    <a:pt x="298" y="524"/>
                  </a:lnTo>
                  <a:close/>
                  <a:moveTo>
                    <a:pt x="366" y="430"/>
                  </a:moveTo>
                  <a:lnTo>
                    <a:pt x="315" y="430"/>
                  </a:lnTo>
                  <a:lnTo>
                    <a:pt x="315" y="468"/>
                  </a:lnTo>
                  <a:lnTo>
                    <a:pt x="366" y="468"/>
                  </a:lnTo>
                  <a:lnTo>
                    <a:pt x="366" y="430"/>
                  </a:lnTo>
                  <a:close/>
                  <a:moveTo>
                    <a:pt x="160" y="390"/>
                  </a:moveTo>
                  <a:lnTo>
                    <a:pt x="138" y="390"/>
                  </a:lnTo>
                  <a:lnTo>
                    <a:pt x="138" y="416"/>
                  </a:lnTo>
                  <a:lnTo>
                    <a:pt x="113" y="418"/>
                  </a:lnTo>
                  <a:lnTo>
                    <a:pt x="113" y="436"/>
                  </a:lnTo>
                  <a:lnTo>
                    <a:pt x="138" y="440"/>
                  </a:lnTo>
                  <a:lnTo>
                    <a:pt x="138" y="466"/>
                  </a:lnTo>
                  <a:lnTo>
                    <a:pt x="160" y="466"/>
                  </a:lnTo>
                  <a:lnTo>
                    <a:pt x="160" y="430"/>
                  </a:lnTo>
                  <a:lnTo>
                    <a:pt x="366" y="430"/>
                  </a:lnTo>
                  <a:lnTo>
                    <a:pt x="366" y="406"/>
                  </a:lnTo>
                  <a:lnTo>
                    <a:pt x="160" y="406"/>
                  </a:lnTo>
                  <a:lnTo>
                    <a:pt x="160" y="390"/>
                  </a:lnTo>
                  <a:close/>
                  <a:moveTo>
                    <a:pt x="104" y="420"/>
                  </a:moveTo>
                  <a:lnTo>
                    <a:pt x="58" y="428"/>
                  </a:lnTo>
                  <a:lnTo>
                    <a:pt x="104" y="436"/>
                  </a:lnTo>
                  <a:lnTo>
                    <a:pt x="104" y="420"/>
                  </a:lnTo>
                  <a:close/>
                  <a:moveTo>
                    <a:pt x="236" y="380"/>
                  </a:moveTo>
                  <a:lnTo>
                    <a:pt x="160" y="406"/>
                  </a:lnTo>
                  <a:lnTo>
                    <a:pt x="315" y="406"/>
                  </a:lnTo>
                  <a:lnTo>
                    <a:pt x="236" y="380"/>
                  </a:lnTo>
                  <a:close/>
                  <a:moveTo>
                    <a:pt x="366" y="294"/>
                  </a:moveTo>
                  <a:lnTo>
                    <a:pt x="315" y="294"/>
                  </a:lnTo>
                  <a:lnTo>
                    <a:pt x="315" y="334"/>
                  </a:lnTo>
                  <a:lnTo>
                    <a:pt x="250" y="352"/>
                  </a:lnTo>
                  <a:lnTo>
                    <a:pt x="315" y="366"/>
                  </a:lnTo>
                  <a:lnTo>
                    <a:pt x="315" y="406"/>
                  </a:lnTo>
                  <a:lnTo>
                    <a:pt x="366" y="406"/>
                  </a:lnTo>
                  <a:lnTo>
                    <a:pt x="366" y="294"/>
                  </a:lnTo>
                  <a:close/>
                  <a:moveTo>
                    <a:pt x="160" y="310"/>
                  </a:moveTo>
                  <a:lnTo>
                    <a:pt x="128" y="310"/>
                  </a:lnTo>
                  <a:lnTo>
                    <a:pt x="136" y="316"/>
                  </a:lnTo>
                  <a:lnTo>
                    <a:pt x="138" y="324"/>
                  </a:lnTo>
                  <a:lnTo>
                    <a:pt x="138" y="358"/>
                  </a:lnTo>
                  <a:lnTo>
                    <a:pt x="137" y="364"/>
                  </a:lnTo>
                  <a:lnTo>
                    <a:pt x="134" y="372"/>
                  </a:lnTo>
                  <a:lnTo>
                    <a:pt x="130" y="374"/>
                  </a:lnTo>
                  <a:lnTo>
                    <a:pt x="160" y="374"/>
                  </a:lnTo>
                  <a:lnTo>
                    <a:pt x="160" y="366"/>
                  </a:lnTo>
                  <a:lnTo>
                    <a:pt x="221" y="352"/>
                  </a:lnTo>
                  <a:lnTo>
                    <a:pt x="160" y="340"/>
                  </a:lnTo>
                  <a:lnTo>
                    <a:pt x="160" y="310"/>
                  </a:lnTo>
                  <a:close/>
                  <a:moveTo>
                    <a:pt x="127" y="336"/>
                  </a:moveTo>
                  <a:lnTo>
                    <a:pt x="57" y="336"/>
                  </a:lnTo>
                  <a:lnTo>
                    <a:pt x="55" y="340"/>
                  </a:lnTo>
                  <a:lnTo>
                    <a:pt x="55" y="342"/>
                  </a:lnTo>
                  <a:lnTo>
                    <a:pt x="55" y="344"/>
                  </a:lnTo>
                  <a:lnTo>
                    <a:pt x="56" y="348"/>
                  </a:lnTo>
                  <a:lnTo>
                    <a:pt x="128" y="348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0"/>
                  </a:lnTo>
                  <a:lnTo>
                    <a:pt x="129" y="338"/>
                  </a:lnTo>
                  <a:lnTo>
                    <a:pt x="128" y="338"/>
                  </a:lnTo>
                  <a:lnTo>
                    <a:pt x="127" y="336"/>
                  </a:lnTo>
                  <a:close/>
                  <a:moveTo>
                    <a:pt x="106" y="310"/>
                  </a:moveTo>
                  <a:lnTo>
                    <a:pt x="76" y="310"/>
                  </a:lnTo>
                  <a:lnTo>
                    <a:pt x="76" y="336"/>
                  </a:lnTo>
                  <a:lnTo>
                    <a:pt x="106" y="336"/>
                  </a:lnTo>
                  <a:lnTo>
                    <a:pt x="106" y="310"/>
                  </a:lnTo>
                  <a:close/>
                  <a:moveTo>
                    <a:pt x="298" y="300"/>
                  </a:moveTo>
                  <a:lnTo>
                    <a:pt x="160" y="300"/>
                  </a:lnTo>
                  <a:lnTo>
                    <a:pt x="236" y="322"/>
                  </a:lnTo>
                  <a:lnTo>
                    <a:pt x="298" y="300"/>
                  </a:lnTo>
                  <a:close/>
                  <a:moveTo>
                    <a:pt x="160" y="230"/>
                  </a:moveTo>
                  <a:lnTo>
                    <a:pt x="138" y="230"/>
                  </a:lnTo>
                  <a:lnTo>
                    <a:pt x="138" y="256"/>
                  </a:lnTo>
                  <a:lnTo>
                    <a:pt x="94" y="256"/>
                  </a:lnTo>
                  <a:lnTo>
                    <a:pt x="94" y="268"/>
                  </a:lnTo>
                  <a:lnTo>
                    <a:pt x="138" y="268"/>
                  </a:lnTo>
                  <a:lnTo>
                    <a:pt x="138" y="292"/>
                  </a:lnTo>
                  <a:lnTo>
                    <a:pt x="366" y="292"/>
                  </a:lnTo>
                  <a:lnTo>
                    <a:pt x="366" y="270"/>
                  </a:lnTo>
                  <a:lnTo>
                    <a:pt x="178" y="270"/>
                  </a:lnTo>
                  <a:lnTo>
                    <a:pt x="172" y="268"/>
                  </a:lnTo>
                  <a:lnTo>
                    <a:pt x="169" y="266"/>
                  </a:lnTo>
                  <a:lnTo>
                    <a:pt x="163" y="260"/>
                  </a:lnTo>
                  <a:lnTo>
                    <a:pt x="160" y="250"/>
                  </a:lnTo>
                  <a:lnTo>
                    <a:pt x="160" y="230"/>
                  </a:lnTo>
                  <a:close/>
                  <a:moveTo>
                    <a:pt x="366" y="174"/>
                  </a:moveTo>
                  <a:lnTo>
                    <a:pt x="297" y="174"/>
                  </a:lnTo>
                  <a:lnTo>
                    <a:pt x="302" y="176"/>
                  </a:lnTo>
                  <a:lnTo>
                    <a:pt x="306" y="180"/>
                  </a:lnTo>
                  <a:lnTo>
                    <a:pt x="312" y="184"/>
                  </a:lnTo>
                  <a:lnTo>
                    <a:pt x="315" y="194"/>
                  </a:lnTo>
                  <a:lnTo>
                    <a:pt x="315" y="250"/>
                  </a:lnTo>
                  <a:lnTo>
                    <a:pt x="312" y="260"/>
                  </a:lnTo>
                  <a:lnTo>
                    <a:pt x="306" y="266"/>
                  </a:lnTo>
                  <a:lnTo>
                    <a:pt x="302" y="268"/>
                  </a:lnTo>
                  <a:lnTo>
                    <a:pt x="297" y="270"/>
                  </a:lnTo>
                  <a:lnTo>
                    <a:pt x="366" y="270"/>
                  </a:lnTo>
                  <a:lnTo>
                    <a:pt x="366" y="174"/>
                  </a:lnTo>
                  <a:close/>
                  <a:moveTo>
                    <a:pt x="299" y="214"/>
                  </a:moveTo>
                  <a:lnTo>
                    <a:pt x="177" y="214"/>
                  </a:lnTo>
                  <a:lnTo>
                    <a:pt x="175" y="218"/>
                  </a:lnTo>
                  <a:lnTo>
                    <a:pt x="174" y="220"/>
                  </a:lnTo>
                  <a:lnTo>
                    <a:pt x="174" y="226"/>
                  </a:lnTo>
                  <a:lnTo>
                    <a:pt x="175" y="228"/>
                  </a:lnTo>
                  <a:lnTo>
                    <a:pt x="177" y="230"/>
                  </a:lnTo>
                  <a:lnTo>
                    <a:pt x="178" y="232"/>
                  </a:lnTo>
                  <a:lnTo>
                    <a:pt x="297" y="232"/>
                  </a:lnTo>
                  <a:lnTo>
                    <a:pt x="299" y="230"/>
                  </a:lnTo>
                  <a:lnTo>
                    <a:pt x="300" y="226"/>
                  </a:lnTo>
                  <a:lnTo>
                    <a:pt x="301" y="224"/>
                  </a:lnTo>
                  <a:lnTo>
                    <a:pt x="301" y="216"/>
                  </a:lnTo>
                  <a:lnTo>
                    <a:pt x="299" y="214"/>
                  </a:lnTo>
                  <a:close/>
                  <a:moveTo>
                    <a:pt x="300" y="146"/>
                  </a:moveTo>
                  <a:lnTo>
                    <a:pt x="128" y="146"/>
                  </a:lnTo>
                  <a:lnTo>
                    <a:pt x="131" y="148"/>
                  </a:lnTo>
                  <a:lnTo>
                    <a:pt x="136" y="154"/>
                  </a:lnTo>
                  <a:lnTo>
                    <a:pt x="138" y="160"/>
                  </a:lnTo>
                  <a:lnTo>
                    <a:pt x="138" y="210"/>
                  </a:lnTo>
                  <a:lnTo>
                    <a:pt x="160" y="210"/>
                  </a:lnTo>
                  <a:lnTo>
                    <a:pt x="160" y="196"/>
                  </a:lnTo>
                  <a:lnTo>
                    <a:pt x="163" y="186"/>
                  </a:lnTo>
                  <a:lnTo>
                    <a:pt x="169" y="180"/>
                  </a:lnTo>
                  <a:lnTo>
                    <a:pt x="173" y="176"/>
                  </a:lnTo>
                  <a:lnTo>
                    <a:pt x="178" y="174"/>
                  </a:lnTo>
                  <a:lnTo>
                    <a:pt x="366" y="174"/>
                  </a:lnTo>
                  <a:lnTo>
                    <a:pt x="366" y="148"/>
                  </a:lnTo>
                  <a:lnTo>
                    <a:pt x="300" y="148"/>
                  </a:lnTo>
                  <a:lnTo>
                    <a:pt x="300" y="146"/>
                  </a:lnTo>
                  <a:close/>
                  <a:moveTo>
                    <a:pt x="127" y="172"/>
                  </a:moveTo>
                  <a:lnTo>
                    <a:pt x="93" y="172"/>
                  </a:lnTo>
                  <a:lnTo>
                    <a:pt x="90" y="174"/>
                  </a:lnTo>
                  <a:lnTo>
                    <a:pt x="90" y="176"/>
                  </a:lnTo>
                  <a:lnTo>
                    <a:pt x="90" y="184"/>
                  </a:lnTo>
                  <a:lnTo>
                    <a:pt x="129" y="184"/>
                  </a:lnTo>
                  <a:lnTo>
                    <a:pt x="129" y="174"/>
                  </a:lnTo>
                  <a:lnTo>
                    <a:pt x="127" y="172"/>
                  </a:lnTo>
                  <a:close/>
                  <a:moveTo>
                    <a:pt x="366" y="22"/>
                  </a:moveTo>
                  <a:lnTo>
                    <a:pt x="341" y="22"/>
                  </a:lnTo>
                  <a:lnTo>
                    <a:pt x="341" y="60"/>
                  </a:lnTo>
                  <a:lnTo>
                    <a:pt x="315" y="60"/>
                  </a:lnTo>
                  <a:lnTo>
                    <a:pt x="315" y="110"/>
                  </a:lnTo>
                  <a:lnTo>
                    <a:pt x="341" y="110"/>
                  </a:lnTo>
                  <a:lnTo>
                    <a:pt x="341" y="148"/>
                  </a:lnTo>
                  <a:lnTo>
                    <a:pt x="366" y="148"/>
                  </a:lnTo>
                  <a:lnTo>
                    <a:pt x="366" y="22"/>
                  </a:lnTo>
                  <a:close/>
                  <a:moveTo>
                    <a:pt x="160" y="110"/>
                  </a:moveTo>
                  <a:lnTo>
                    <a:pt x="138" y="110"/>
                  </a:lnTo>
                  <a:lnTo>
                    <a:pt x="138" y="136"/>
                  </a:lnTo>
                  <a:lnTo>
                    <a:pt x="300" y="136"/>
                  </a:lnTo>
                  <a:lnTo>
                    <a:pt x="299" y="132"/>
                  </a:lnTo>
                  <a:lnTo>
                    <a:pt x="294" y="128"/>
                  </a:lnTo>
                  <a:lnTo>
                    <a:pt x="291" y="126"/>
                  </a:lnTo>
                  <a:lnTo>
                    <a:pt x="160" y="126"/>
                  </a:lnTo>
                  <a:lnTo>
                    <a:pt x="160" y="110"/>
                  </a:lnTo>
                  <a:close/>
                  <a:moveTo>
                    <a:pt x="300" y="70"/>
                  </a:moveTo>
                  <a:lnTo>
                    <a:pt x="175" y="70"/>
                  </a:lnTo>
                  <a:lnTo>
                    <a:pt x="175" y="88"/>
                  </a:lnTo>
                  <a:lnTo>
                    <a:pt x="294" y="88"/>
                  </a:lnTo>
                  <a:lnTo>
                    <a:pt x="298" y="92"/>
                  </a:lnTo>
                  <a:lnTo>
                    <a:pt x="299" y="94"/>
                  </a:lnTo>
                  <a:lnTo>
                    <a:pt x="300" y="96"/>
                  </a:lnTo>
                  <a:lnTo>
                    <a:pt x="300" y="70"/>
                  </a:lnTo>
                  <a:close/>
                  <a:moveTo>
                    <a:pt x="300" y="24"/>
                  </a:moveTo>
                  <a:lnTo>
                    <a:pt x="138" y="24"/>
                  </a:lnTo>
                  <a:lnTo>
                    <a:pt x="138" y="50"/>
                  </a:lnTo>
                  <a:lnTo>
                    <a:pt x="86" y="50"/>
                  </a:lnTo>
                  <a:lnTo>
                    <a:pt x="138" y="64"/>
                  </a:lnTo>
                  <a:lnTo>
                    <a:pt x="138" y="90"/>
                  </a:lnTo>
                  <a:lnTo>
                    <a:pt x="160" y="90"/>
                  </a:lnTo>
                  <a:lnTo>
                    <a:pt x="160" y="32"/>
                  </a:lnTo>
                  <a:lnTo>
                    <a:pt x="300" y="32"/>
                  </a:lnTo>
                  <a:lnTo>
                    <a:pt x="300" y="24"/>
                  </a:lnTo>
                  <a:close/>
                  <a:moveTo>
                    <a:pt x="47" y="30"/>
                  </a:moveTo>
                  <a:lnTo>
                    <a:pt x="37" y="30"/>
                  </a:lnTo>
                  <a:lnTo>
                    <a:pt x="39" y="32"/>
                  </a:lnTo>
                  <a:lnTo>
                    <a:pt x="41" y="38"/>
                  </a:lnTo>
                  <a:lnTo>
                    <a:pt x="42" y="44"/>
                  </a:lnTo>
                  <a:lnTo>
                    <a:pt x="42" y="68"/>
                  </a:lnTo>
                  <a:lnTo>
                    <a:pt x="41" y="74"/>
                  </a:lnTo>
                  <a:lnTo>
                    <a:pt x="38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99" y="64"/>
                  </a:lnTo>
                  <a:lnTo>
                    <a:pt x="47" y="5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" name="Line 1759"/>
            <p:cNvSpPr>
              <a:spLocks noChangeShapeType="1"/>
            </p:cNvSpPr>
            <p:nvPr/>
          </p:nvSpPr>
          <p:spPr bwMode="auto">
            <a:xfrm>
              <a:off x="16167" y="16782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9" name="AutoShape 1758"/>
            <p:cNvSpPr>
              <a:spLocks/>
            </p:cNvSpPr>
            <p:nvPr/>
          </p:nvSpPr>
          <p:spPr bwMode="auto">
            <a:xfrm>
              <a:off x="15813" y="14065"/>
              <a:ext cx="367" cy="752"/>
            </a:xfrm>
            <a:custGeom>
              <a:avLst/>
              <a:gdLst>
                <a:gd name="T0" fmla="+- 0 15868 15814"/>
                <a:gd name="T1" fmla="*/ T0 w 367"/>
                <a:gd name="T2" fmla="+- 0 14779 14065"/>
                <a:gd name="T3" fmla="*/ 14779 h 752"/>
                <a:gd name="T4" fmla="+- 0 15974 15814"/>
                <a:gd name="T5" fmla="*/ T4 w 367"/>
                <a:gd name="T6" fmla="+- 0 14717 14065"/>
                <a:gd name="T7" fmla="*/ 14717 h 752"/>
                <a:gd name="T8" fmla="+- 0 15974 15814"/>
                <a:gd name="T9" fmla="*/ T8 w 367"/>
                <a:gd name="T10" fmla="+- 0 14625 14065"/>
                <a:gd name="T11" fmla="*/ 14625 h 752"/>
                <a:gd name="T12" fmla="+- 0 15974 15814"/>
                <a:gd name="T13" fmla="*/ T12 w 367"/>
                <a:gd name="T14" fmla="+- 0 14531 14065"/>
                <a:gd name="T15" fmla="*/ 14531 h 752"/>
                <a:gd name="T16" fmla="+- 0 15870 15814"/>
                <a:gd name="T17" fmla="*/ T16 w 367"/>
                <a:gd name="T18" fmla="+- 0 14439 14065"/>
                <a:gd name="T19" fmla="*/ 14439 h 752"/>
                <a:gd name="T20" fmla="+- 0 15869 15814"/>
                <a:gd name="T21" fmla="*/ T20 w 367"/>
                <a:gd name="T22" fmla="+- 0 14375 14065"/>
                <a:gd name="T23" fmla="*/ 14375 h 752"/>
                <a:gd name="T24" fmla="+- 0 15861 15814"/>
                <a:gd name="T25" fmla="*/ T24 w 367"/>
                <a:gd name="T26" fmla="+- 0 14357 14065"/>
                <a:gd name="T27" fmla="*/ 14357 h 752"/>
                <a:gd name="T28" fmla="+- 0 15974 15814"/>
                <a:gd name="T29" fmla="*/ T28 w 367"/>
                <a:gd name="T30" fmla="+- 0 14275 14065"/>
                <a:gd name="T31" fmla="*/ 14275 h 752"/>
                <a:gd name="T32" fmla="+- 0 15904 15814"/>
                <a:gd name="T33" fmla="*/ T32 w 367"/>
                <a:gd name="T34" fmla="+- 0 14211 14065"/>
                <a:gd name="T35" fmla="*/ 14211 h 752"/>
                <a:gd name="T36" fmla="+- 0 15974 15814"/>
                <a:gd name="T37" fmla="*/ T36 w 367"/>
                <a:gd name="T38" fmla="+- 0 14155 14065"/>
                <a:gd name="T39" fmla="*/ 14155 h 752"/>
                <a:gd name="T40" fmla="+- 0 15852 15814"/>
                <a:gd name="T41" fmla="*/ T40 w 367"/>
                <a:gd name="T42" fmla="+- 0 14119 14065"/>
                <a:gd name="T43" fmla="*/ 14119 h 752"/>
                <a:gd name="T44" fmla="+- 0 16114 15814"/>
                <a:gd name="T45" fmla="*/ T44 w 367"/>
                <a:gd name="T46" fmla="+- 0 14089 14065"/>
                <a:gd name="T47" fmla="*/ 14089 h 752"/>
                <a:gd name="T48" fmla="+- 0 15869 15814"/>
                <a:gd name="T49" fmla="*/ T48 w 367"/>
                <a:gd name="T50" fmla="+- 0 14751 14065"/>
                <a:gd name="T51" fmla="*/ 14751 h 752"/>
                <a:gd name="T52" fmla="+- 0 15900 15814"/>
                <a:gd name="T53" fmla="*/ T52 w 367"/>
                <a:gd name="T54" fmla="+- 0 14767 14065"/>
                <a:gd name="T55" fmla="*/ 14767 h 752"/>
                <a:gd name="T56" fmla="+- 0 15948 15814"/>
                <a:gd name="T57" fmla="*/ T56 w 367"/>
                <a:gd name="T58" fmla="+- 0 14721 14065"/>
                <a:gd name="T59" fmla="*/ 14721 h 752"/>
                <a:gd name="T60" fmla="+- 0 15942 15814"/>
                <a:gd name="T61" fmla="*/ T60 w 367"/>
                <a:gd name="T62" fmla="+- 0 14781 14065"/>
                <a:gd name="T63" fmla="*/ 14781 h 752"/>
                <a:gd name="T64" fmla="+- 0 16118 15814"/>
                <a:gd name="T65" fmla="*/ T64 w 367"/>
                <a:gd name="T66" fmla="+- 0 14681 14065"/>
                <a:gd name="T67" fmla="*/ 14681 h 752"/>
                <a:gd name="T68" fmla="+- 0 15942 15814"/>
                <a:gd name="T69" fmla="*/ T68 w 367"/>
                <a:gd name="T70" fmla="+- 0 14743 14065"/>
                <a:gd name="T71" fmla="*/ 14743 h 752"/>
                <a:gd name="T72" fmla="+- 0 15942 15814"/>
                <a:gd name="T73" fmla="*/ T72 w 367"/>
                <a:gd name="T74" fmla="+- 0 14755 14065"/>
                <a:gd name="T75" fmla="*/ 14755 h 752"/>
                <a:gd name="T76" fmla="+- 0 15897 15814"/>
                <a:gd name="T77" fmla="*/ T76 w 367"/>
                <a:gd name="T78" fmla="+- 0 14717 14065"/>
                <a:gd name="T79" fmla="*/ 14717 h 752"/>
                <a:gd name="T80" fmla="+- 0 15906 15814"/>
                <a:gd name="T81" fmla="*/ T80 w 367"/>
                <a:gd name="T82" fmla="+- 0 14723 14065"/>
                <a:gd name="T83" fmla="*/ 14723 h 752"/>
                <a:gd name="T84" fmla="+- 0 15989 15814"/>
                <a:gd name="T85" fmla="*/ T84 w 367"/>
                <a:gd name="T86" fmla="+- 0 14727 14065"/>
                <a:gd name="T87" fmla="*/ 14727 h 752"/>
                <a:gd name="T88" fmla="+- 0 16055 15814"/>
                <a:gd name="T89" fmla="*/ T88 w 367"/>
                <a:gd name="T90" fmla="+- 0 14721 14065"/>
                <a:gd name="T91" fmla="*/ 14721 h 752"/>
                <a:gd name="T92" fmla="+- 0 16037 15814"/>
                <a:gd name="T93" fmla="*/ T92 w 367"/>
                <a:gd name="T94" fmla="+- 0 14681 14065"/>
                <a:gd name="T95" fmla="*/ 14681 h 752"/>
                <a:gd name="T96" fmla="+- 0 16056 15814"/>
                <a:gd name="T97" fmla="*/ T96 w 367"/>
                <a:gd name="T98" fmla="+- 0 14681 14065"/>
                <a:gd name="T99" fmla="*/ 14681 h 752"/>
                <a:gd name="T100" fmla="+- 0 15952 15814"/>
                <a:gd name="T101" fmla="*/ T100 w 367"/>
                <a:gd name="T102" fmla="+- 0 14677 14065"/>
                <a:gd name="T103" fmla="*/ 14677 h 752"/>
                <a:gd name="T104" fmla="+- 0 16180 15814"/>
                <a:gd name="T105" fmla="*/ T104 w 367"/>
                <a:gd name="T106" fmla="+- 0 14645 14065"/>
                <a:gd name="T107" fmla="*/ 14645 h 752"/>
                <a:gd name="T108" fmla="+- 0 15918 15814"/>
                <a:gd name="T109" fmla="*/ T108 w 367"/>
                <a:gd name="T110" fmla="+- 0 14655 14065"/>
                <a:gd name="T111" fmla="*/ 14655 h 752"/>
                <a:gd name="T112" fmla="+- 0 16180 15814"/>
                <a:gd name="T113" fmla="*/ T112 w 367"/>
                <a:gd name="T114" fmla="+- 0 14551 14065"/>
                <a:gd name="T115" fmla="*/ 14551 h 752"/>
                <a:gd name="T116" fmla="+- 0 15952 15814"/>
                <a:gd name="T117" fmla="*/ T116 w 367"/>
                <a:gd name="T118" fmla="+- 0 14609 14065"/>
                <a:gd name="T119" fmla="*/ 14609 h 752"/>
                <a:gd name="T120" fmla="+- 0 16044 15814"/>
                <a:gd name="T121" fmla="*/ T120 w 367"/>
                <a:gd name="T122" fmla="+- 0 14551 14065"/>
                <a:gd name="T123" fmla="*/ 14551 h 752"/>
                <a:gd name="T124" fmla="+- 0 16047 15814"/>
                <a:gd name="T125" fmla="*/ T124 w 367"/>
                <a:gd name="T126" fmla="+- 0 14607 14065"/>
                <a:gd name="T127" fmla="*/ 14607 h 752"/>
                <a:gd name="T128" fmla="+- 0 16180 15814"/>
                <a:gd name="T129" fmla="*/ T128 w 367"/>
                <a:gd name="T130" fmla="+- 0 14533 14065"/>
                <a:gd name="T131" fmla="*/ 14533 h 752"/>
                <a:gd name="T132" fmla="+- 0 15952 15814"/>
                <a:gd name="T133" fmla="*/ T132 w 367"/>
                <a:gd name="T134" fmla="+- 0 14505 14065"/>
                <a:gd name="T135" fmla="*/ 14505 h 752"/>
                <a:gd name="T136" fmla="+- 0 15974 15814"/>
                <a:gd name="T137" fmla="*/ T136 w 367"/>
                <a:gd name="T138" fmla="+- 0 14455 14065"/>
                <a:gd name="T139" fmla="*/ 14455 h 752"/>
                <a:gd name="T140" fmla="+- 0 16129 15814"/>
                <a:gd name="T141" fmla="*/ T140 w 367"/>
                <a:gd name="T142" fmla="+- 0 14471 14065"/>
                <a:gd name="T143" fmla="*/ 14471 h 752"/>
                <a:gd name="T144" fmla="+- 0 16129 15814"/>
                <a:gd name="T145" fmla="*/ T144 w 367"/>
                <a:gd name="T146" fmla="+- 0 14471 14065"/>
                <a:gd name="T147" fmla="*/ 14471 h 752"/>
                <a:gd name="T148" fmla="+- 0 15950 15814"/>
                <a:gd name="T149" fmla="*/ T148 w 367"/>
                <a:gd name="T150" fmla="+- 0 14381 14065"/>
                <a:gd name="T151" fmla="*/ 14381 h 752"/>
                <a:gd name="T152" fmla="+- 0 15974 15814"/>
                <a:gd name="T153" fmla="*/ T152 w 367"/>
                <a:gd name="T154" fmla="+- 0 14431 14065"/>
                <a:gd name="T155" fmla="*/ 14431 h 752"/>
                <a:gd name="T156" fmla="+- 0 15869 15814"/>
                <a:gd name="T157" fmla="*/ T156 w 367"/>
                <a:gd name="T158" fmla="+- 0 14407 14065"/>
                <a:gd name="T159" fmla="*/ 14407 h 752"/>
                <a:gd name="T160" fmla="+- 0 15943 15814"/>
                <a:gd name="T161" fmla="*/ T160 w 367"/>
                <a:gd name="T162" fmla="+- 0 14405 14065"/>
                <a:gd name="T163" fmla="*/ 14405 h 752"/>
                <a:gd name="T164" fmla="+- 0 15920 15814"/>
                <a:gd name="T165" fmla="*/ T164 w 367"/>
                <a:gd name="T166" fmla="+- 0 14401 14065"/>
                <a:gd name="T167" fmla="*/ 14401 h 752"/>
                <a:gd name="T168" fmla="+- 0 15952 15814"/>
                <a:gd name="T169" fmla="*/ T168 w 367"/>
                <a:gd name="T170" fmla="+- 0 14295 14065"/>
                <a:gd name="T171" fmla="*/ 14295 h 752"/>
                <a:gd name="T172" fmla="+- 0 16180 15814"/>
                <a:gd name="T173" fmla="*/ T172 w 367"/>
                <a:gd name="T174" fmla="+- 0 14335 14065"/>
                <a:gd name="T175" fmla="*/ 14335 h 752"/>
                <a:gd name="T176" fmla="+- 0 16180 15814"/>
                <a:gd name="T177" fmla="*/ T176 w 367"/>
                <a:gd name="T178" fmla="+- 0 14239 14065"/>
                <a:gd name="T179" fmla="*/ 14239 h 752"/>
                <a:gd name="T180" fmla="+- 0 16126 15814"/>
                <a:gd name="T181" fmla="*/ T180 w 367"/>
                <a:gd name="T182" fmla="+- 0 14325 14065"/>
                <a:gd name="T183" fmla="*/ 14325 h 752"/>
                <a:gd name="T184" fmla="+- 0 15991 15814"/>
                <a:gd name="T185" fmla="*/ T184 w 367"/>
                <a:gd name="T186" fmla="+- 0 14279 14065"/>
                <a:gd name="T187" fmla="*/ 14279 h 752"/>
                <a:gd name="T188" fmla="+- 0 16111 15814"/>
                <a:gd name="T189" fmla="*/ T188 w 367"/>
                <a:gd name="T190" fmla="+- 0 14297 14065"/>
                <a:gd name="T191" fmla="*/ 14297 h 752"/>
                <a:gd name="T192" fmla="+- 0 15942 15814"/>
                <a:gd name="T193" fmla="*/ T192 w 367"/>
                <a:gd name="T194" fmla="+- 0 14211 14065"/>
                <a:gd name="T195" fmla="*/ 14211 h 752"/>
                <a:gd name="T196" fmla="+- 0 15977 15814"/>
                <a:gd name="T197" fmla="*/ T196 w 367"/>
                <a:gd name="T198" fmla="+- 0 14251 14065"/>
                <a:gd name="T199" fmla="*/ 14251 h 752"/>
                <a:gd name="T200" fmla="+- 0 16114 15814"/>
                <a:gd name="T201" fmla="*/ T200 w 367"/>
                <a:gd name="T202" fmla="+- 0 14211 14065"/>
                <a:gd name="T203" fmla="*/ 14211 h 752"/>
                <a:gd name="T204" fmla="+- 0 15943 15814"/>
                <a:gd name="T205" fmla="*/ T204 w 367"/>
                <a:gd name="T206" fmla="+- 0 14239 14065"/>
                <a:gd name="T207" fmla="*/ 14239 h 752"/>
                <a:gd name="T208" fmla="+- 0 16155 15814"/>
                <a:gd name="T209" fmla="*/ T208 w 367"/>
                <a:gd name="T210" fmla="+- 0 14175 14065"/>
                <a:gd name="T211" fmla="*/ 14175 h 752"/>
                <a:gd name="T212" fmla="+- 0 16114 15814"/>
                <a:gd name="T213" fmla="*/ T212 w 367"/>
                <a:gd name="T214" fmla="+- 0 14201 14065"/>
                <a:gd name="T215" fmla="*/ 14201 h 752"/>
                <a:gd name="T216" fmla="+- 0 15989 15814"/>
                <a:gd name="T217" fmla="*/ T216 w 367"/>
                <a:gd name="T218" fmla="+- 0 14135 14065"/>
                <a:gd name="T219" fmla="*/ 14135 h 752"/>
                <a:gd name="T220" fmla="+- 0 16114 15814"/>
                <a:gd name="T221" fmla="*/ T220 w 367"/>
                <a:gd name="T222" fmla="+- 0 14089 14065"/>
                <a:gd name="T223" fmla="*/ 14089 h 752"/>
                <a:gd name="T224" fmla="+- 0 15974 15814"/>
                <a:gd name="T225" fmla="*/ T224 w 367"/>
                <a:gd name="T226" fmla="+- 0 14097 14065"/>
                <a:gd name="T227" fmla="*/ 14097 h 752"/>
                <a:gd name="T228" fmla="+- 0 15856 15814"/>
                <a:gd name="T229" fmla="*/ T228 w 367"/>
                <a:gd name="T230" fmla="+- 0 14109 14065"/>
                <a:gd name="T231" fmla="*/ 14109 h 752"/>
                <a:gd name="T232" fmla="+- 0 15861 15814"/>
                <a:gd name="T233" fmla="*/ T232 w 367"/>
                <a:gd name="T234" fmla="+- 0 14115 14065"/>
                <a:gd name="T235" fmla="*/ 14115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" h="752">
                  <a:moveTo>
                    <a:pt x="366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6" y="752"/>
                  </a:lnTo>
                  <a:lnTo>
                    <a:pt x="366" y="716"/>
                  </a:lnTo>
                  <a:lnTo>
                    <a:pt x="57" y="716"/>
                  </a:lnTo>
                  <a:lnTo>
                    <a:pt x="54" y="714"/>
                  </a:lnTo>
                  <a:lnTo>
                    <a:pt x="49" y="708"/>
                  </a:lnTo>
                  <a:lnTo>
                    <a:pt x="47" y="702"/>
                  </a:lnTo>
                  <a:lnTo>
                    <a:pt x="47" y="668"/>
                  </a:lnTo>
                  <a:lnTo>
                    <a:pt x="49" y="660"/>
                  </a:lnTo>
                  <a:lnTo>
                    <a:pt x="54" y="654"/>
                  </a:lnTo>
                  <a:lnTo>
                    <a:pt x="57" y="652"/>
                  </a:lnTo>
                  <a:lnTo>
                    <a:pt x="160" y="652"/>
                  </a:lnTo>
                  <a:lnTo>
                    <a:pt x="160" y="638"/>
                  </a:lnTo>
                  <a:lnTo>
                    <a:pt x="160" y="636"/>
                  </a:lnTo>
                  <a:lnTo>
                    <a:pt x="138" y="636"/>
                  </a:lnTo>
                  <a:lnTo>
                    <a:pt x="47" y="618"/>
                  </a:lnTo>
                  <a:lnTo>
                    <a:pt x="47" y="580"/>
                  </a:lnTo>
                  <a:lnTo>
                    <a:pt x="138" y="560"/>
                  </a:lnTo>
                  <a:lnTo>
                    <a:pt x="160" y="560"/>
                  </a:lnTo>
                  <a:lnTo>
                    <a:pt x="160" y="544"/>
                  </a:lnTo>
                  <a:lnTo>
                    <a:pt x="47" y="544"/>
                  </a:lnTo>
                  <a:lnTo>
                    <a:pt x="47" y="482"/>
                  </a:lnTo>
                  <a:lnTo>
                    <a:pt x="366" y="482"/>
                  </a:lnTo>
                  <a:lnTo>
                    <a:pt x="366" y="468"/>
                  </a:lnTo>
                  <a:lnTo>
                    <a:pt x="160" y="468"/>
                  </a:lnTo>
                  <a:lnTo>
                    <a:pt x="160" y="466"/>
                  </a:lnTo>
                  <a:lnTo>
                    <a:pt x="138" y="466"/>
                  </a:lnTo>
                  <a:lnTo>
                    <a:pt x="47" y="446"/>
                  </a:lnTo>
                  <a:lnTo>
                    <a:pt x="47" y="408"/>
                  </a:lnTo>
                  <a:lnTo>
                    <a:pt x="138" y="390"/>
                  </a:lnTo>
                  <a:lnTo>
                    <a:pt x="160" y="390"/>
                  </a:lnTo>
                  <a:lnTo>
                    <a:pt x="160" y="374"/>
                  </a:lnTo>
                  <a:lnTo>
                    <a:pt x="56" y="374"/>
                  </a:lnTo>
                  <a:lnTo>
                    <a:pt x="53" y="372"/>
                  </a:lnTo>
                  <a:lnTo>
                    <a:pt x="48" y="368"/>
                  </a:lnTo>
                  <a:lnTo>
                    <a:pt x="47" y="362"/>
                  </a:lnTo>
                  <a:lnTo>
                    <a:pt x="47" y="326"/>
                  </a:lnTo>
                  <a:lnTo>
                    <a:pt x="48" y="320"/>
                  </a:lnTo>
                  <a:lnTo>
                    <a:pt x="52" y="312"/>
                  </a:lnTo>
                  <a:lnTo>
                    <a:pt x="55" y="310"/>
                  </a:lnTo>
                  <a:lnTo>
                    <a:pt x="160" y="310"/>
                  </a:lnTo>
                  <a:lnTo>
                    <a:pt x="160" y="300"/>
                  </a:lnTo>
                  <a:lnTo>
                    <a:pt x="298" y="300"/>
                  </a:lnTo>
                  <a:lnTo>
                    <a:pt x="315" y="294"/>
                  </a:lnTo>
                  <a:lnTo>
                    <a:pt x="366" y="294"/>
                  </a:lnTo>
                  <a:lnTo>
                    <a:pt x="366" y="292"/>
                  </a:lnTo>
                  <a:lnTo>
                    <a:pt x="47" y="292"/>
                  </a:lnTo>
                  <a:lnTo>
                    <a:pt x="47" y="268"/>
                  </a:lnTo>
                  <a:lnTo>
                    <a:pt x="85" y="268"/>
                  </a:lnTo>
                  <a:lnTo>
                    <a:pt x="85" y="256"/>
                  </a:lnTo>
                  <a:lnTo>
                    <a:pt x="47" y="256"/>
                  </a:lnTo>
                  <a:lnTo>
                    <a:pt x="47" y="230"/>
                  </a:lnTo>
                  <a:lnTo>
                    <a:pt x="160" y="230"/>
                  </a:lnTo>
                  <a:lnTo>
                    <a:pt x="160" y="210"/>
                  </a:lnTo>
                  <a:lnTo>
                    <a:pt x="47" y="210"/>
                  </a:lnTo>
                  <a:lnTo>
                    <a:pt x="47" y="184"/>
                  </a:lnTo>
                  <a:lnTo>
                    <a:pt x="81" y="184"/>
                  </a:lnTo>
                  <a:lnTo>
                    <a:pt x="81" y="160"/>
                  </a:lnTo>
                  <a:lnTo>
                    <a:pt x="83" y="154"/>
                  </a:lnTo>
                  <a:lnTo>
                    <a:pt x="88" y="148"/>
                  </a:lnTo>
                  <a:lnTo>
                    <a:pt x="90" y="146"/>
                  </a:lnTo>
                  <a:lnTo>
                    <a:pt x="300" y="146"/>
                  </a:lnTo>
                  <a:lnTo>
                    <a:pt x="300" y="138"/>
                  </a:lnTo>
                  <a:lnTo>
                    <a:pt x="300" y="136"/>
                  </a:lnTo>
                  <a:lnTo>
                    <a:pt x="47" y="136"/>
                  </a:lnTo>
                  <a:lnTo>
                    <a:pt x="47" y="110"/>
                  </a:lnTo>
                  <a:lnTo>
                    <a:pt x="160" y="110"/>
                  </a:lnTo>
                  <a:lnTo>
                    <a:pt x="160" y="90"/>
                  </a:lnTo>
                  <a:lnTo>
                    <a:pt x="47" y="90"/>
                  </a:lnTo>
                  <a:lnTo>
                    <a:pt x="47" y="80"/>
                  </a:lnTo>
                  <a:lnTo>
                    <a:pt x="30" y="80"/>
                  </a:lnTo>
                  <a:lnTo>
                    <a:pt x="30" y="62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0" y="50"/>
                  </a:lnTo>
                  <a:lnTo>
                    <a:pt x="30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366" y="22"/>
                  </a:lnTo>
                  <a:lnTo>
                    <a:pt x="366" y="0"/>
                  </a:lnTo>
                  <a:close/>
                  <a:moveTo>
                    <a:pt x="82" y="678"/>
                  </a:moveTo>
                  <a:lnTo>
                    <a:pt x="56" y="678"/>
                  </a:lnTo>
                  <a:lnTo>
                    <a:pt x="55" y="682"/>
                  </a:lnTo>
                  <a:lnTo>
                    <a:pt x="55" y="686"/>
                  </a:lnTo>
                  <a:lnTo>
                    <a:pt x="56" y="690"/>
                  </a:lnTo>
                  <a:lnTo>
                    <a:pt x="76" y="690"/>
                  </a:lnTo>
                  <a:lnTo>
                    <a:pt x="76" y="716"/>
                  </a:lnTo>
                  <a:lnTo>
                    <a:pt x="106" y="716"/>
                  </a:lnTo>
                  <a:lnTo>
                    <a:pt x="106" y="702"/>
                  </a:lnTo>
                  <a:lnTo>
                    <a:pt x="86" y="702"/>
                  </a:lnTo>
                  <a:lnTo>
                    <a:pt x="86" y="688"/>
                  </a:lnTo>
                  <a:lnTo>
                    <a:pt x="85" y="684"/>
                  </a:lnTo>
                  <a:lnTo>
                    <a:pt x="84" y="680"/>
                  </a:lnTo>
                  <a:lnTo>
                    <a:pt x="82" y="678"/>
                  </a:lnTo>
                  <a:close/>
                  <a:moveTo>
                    <a:pt x="160" y="652"/>
                  </a:moveTo>
                  <a:lnTo>
                    <a:pt x="130" y="652"/>
                  </a:lnTo>
                  <a:lnTo>
                    <a:pt x="134" y="656"/>
                  </a:lnTo>
                  <a:lnTo>
                    <a:pt x="137" y="664"/>
                  </a:lnTo>
                  <a:lnTo>
                    <a:pt x="137" y="668"/>
                  </a:lnTo>
                  <a:lnTo>
                    <a:pt x="138" y="702"/>
                  </a:lnTo>
                  <a:lnTo>
                    <a:pt x="136" y="710"/>
                  </a:lnTo>
                  <a:lnTo>
                    <a:pt x="132" y="712"/>
                  </a:lnTo>
                  <a:lnTo>
                    <a:pt x="130" y="714"/>
                  </a:lnTo>
                  <a:lnTo>
                    <a:pt x="128" y="716"/>
                  </a:lnTo>
                  <a:lnTo>
                    <a:pt x="366" y="716"/>
                  </a:lnTo>
                  <a:lnTo>
                    <a:pt x="366" y="708"/>
                  </a:lnTo>
                  <a:lnTo>
                    <a:pt x="160" y="708"/>
                  </a:lnTo>
                  <a:lnTo>
                    <a:pt x="160" y="652"/>
                  </a:lnTo>
                  <a:close/>
                  <a:moveTo>
                    <a:pt x="366" y="614"/>
                  </a:moveTo>
                  <a:lnTo>
                    <a:pt x="299" y="614"/>
                  </a:lnTo>
                  <a:lnTo>
                    <a:pt x="304" y="616"/>
                  </a:lnTo>
                  <a:lnTo>
                    <a:pt x="307" y="620"/>
                  </a:lnTo>
                  <a:lnTo>
                    <a:pt x="312" y="626"/>
                  </a:lnTo>
                  <a:lnTo>
                    <a:pt x="315" y="636"/>
                  </a:lnTo>
                  <a:lnTo>
                    <a:pt x="315" y="708"/>
                  </a:lnTo>
                  <a:lnTo>
                    <a:pt x="366" y="708"/>
                  </a:lnTo>
                  <a:lnTo>
                    <a:pt x="366" y="614"/>
                  </a:lnTo>
                  <a:close/>
                  <a:moveTo>
                    <a:pt x="128" y="678"/>
                  </a:moveTo>
                  <a:lnTo>
                    <a:pt x="97" y="678"/>
                  </a:lnTo>
                  <a:lnTo>
                    <a:pt x="95" y="682"/>
                  </a:lnTo>
                  <a:lnTo>
                    <a:pt x="94" y="686"/>
                  </a:lnTo>
                  <a:lnTo>
                    <a:pt x="94" y="702"/>
                  </a:lnTo>
                  <a:lnTo>
                    <a:pt x="106" y="702"/>
                  </a:lnTo>
                  <a:lnTo>
                    <a:pt x="106" y="690"/>
                  </a:lnTo>
                  <a:lnTo>
                    <a:pt x="128" y="690"/>
                  </a:lnTo>
                  <a:lnTo>
                    <a:pt x="129" y="686"/>
                  </a:lnTo>
                  <a:lnTo>
                    <a:pt x="129" y="682"/>
                  </a:lnTo>
                  <a:lnTo>
                    <a:pt x="128" y="678"/>
                  </a:lnTo>
                  <a:close/>
                  <a:moveTo>
                    <a:pt x="98" y="652"/>
                  </a:moveTo>
                  <a:lnTo>
                    <a:pt x="83" y="652"/>
                  </a:lnTo>
                  <a:lnTo>
                    <a:pt x="86" y="654"/>
                  </a:lnTo>
                  <a:lnTo>
                    <a:pt x="89" y="660"/>
                  </a:lnTo>
                  <a:lnTo>
                    <a:pt x="89" y="666"/>
                  </a:lnTo>
                  <a:lnTo>
                    <a:pt x="89" y="672"/>
                  </a:lnTo>
                  <a:lnTo>
                    <a:pt x="90" y="672"/>
                  </a:lnTo>
                  <a:lnTo>
                    <a:pt x="90" y="664"/>
                  </a:lnTo>
                  <a:lnTo>
                    <a:pt x="92" y="658"/>
                  </a:lnTo>
                  <a:lnTo>
                    <a:pt x="96" y="654"/>
                  </a:lnTo>
                  <a:lnTo>
                    <a:pt x="98" y="652"/>
                  </a:lnTo>
                  <a:close/>
                  <a:moveTo>
                    <a:pt x="224" y="652"/>
                  </a:moveTo>
                  <a:lnTo>
                    <a:pt x="180" y="652"/>
                  </a:lnTo>
                  <a:lnTo>
                    <a:pt x="178" y="654"/>
                  </a:lnTo>
                  <a:lnTo>
                    <a:pt x="175" y="658"/>
                  </a:lnTo>
                  <a:lnTo>
                    <a:pt x="175" y="662"/>
                  </a:lnTo>
                  <a:lnTo>
                    <a:pt x="175" y="670"/>
                  </a:lnTo>
                  <a:lnTo>
                    <a:pt x="227" y="670"/>
                  </a:lnTo>
                  <a:lnTo>
                    <a:pt x="227" y="656"/>
                  </a:lnTo>
                  <a:lnTo>
                    <a:pt x="224" y="652"/>
                  </a:lnTo>
                  <a:close/>
                  <a:moveTo>
                    <a:pt x="298" y="652"/>
                  </a:moveTo>
                  <a:lnTo>
                    <a:pt x="244" y="652"/>
                  </a:lnTo>
                  <a:lnTo>
                    <a:pt x="241" y="656"/>
                  </a:lnTo>
                  <a:lnTo>
                    <a:pt x="241" y="670"/>
                  </a:lnTo>
                  <a:lnTo>
                    <a:pt x="300" y="670"/>
                  </a:lnTo>
                  <a:lnTo>
                    <a:pt x="300" y="656"/>
                  </a:lnTo>
                  <a:lnTo>
                    <a:pt x="298" y="652"/>
                  </a:lnTo>
                  <a:close/>
                  <a:moveTo>
                    <a:pt x="246" y="614"/>
                  </a:moveTo>
                  <a:lnTo>
                    <a:pt x="219" y="614"/>
                  </a:lnTo>
                  <a:lnTo>
                    <a:pt x="223" y="616"/>
                  </a:lnTo>
                  <a:lnTo>
                    <a:pt x="230" y="622"/>
                  </a:lnTo>
                  <a:lnTo>
                    <a:pt x="233" y="630"/>
                  </a:lnTo>
                  <a:lnTo>
                    <a:pt x="233" y="642"/>
                  </a:lnTo>
                  <a:lnTo>
                    <a:pt x="234" y="642"/>
                  </a:lnTo>
                  <a:lnTo>
                    <a:pt x="234" y="634"/>
                  </a:lnTo>
                  <a:lnTo>
                    <a:pt x="236" y="626"/>
                  </a:lnTo>
                  <a:lnTo>
                    <a:pt x="242" y="616"/>
                  </a:lnTo>
                  <a:lnTo>
                    <a:pt x="246" y="614"/>
                  </a:lnTo>
                  <a:close/>
                  <a:moveTo>
                    <a:pt x="160" y="560"/>
                  </a:moveTo>
                  <a:lnTo>
                    <a:pt x="138" y="560"/>
                  </a:lnTo>
                  <a:lnTo>
                    <a:pt x="138" y="586"/>
                  </a:lnTo>
                  <a:lnTo>
                    <a:pt x="113" y="590"/>
                  </a:lnTo>
                  <a:lnTo>
                    <a:pt x="113" y="608"/>
                  </a:lnTo>
                  <a:lnTo>
                    <a:pt x="138" y="612"/>
                  </a:lnTo>
                  <a:lnTo>
                    <a:pt x="138" y="636"/>
                  </a:lnTo>
                  <a:lnTo>
                    <a:pt x="160" y="636"/>
                  </a:lnTo>
                  <a:lnTo>
                    <a:pt x="162" y="628"/>
                  </a:lnTo>
                  <a:lnTo>
                    <a:pt x="168" y="616"/>
                  </a:lnTo>
                  <a:lnTo>
                    <a:pt x="174" y="614"/>
                  </a:lnTo>
                  <a:lnTo>
                    <a:pt x="366" y="614"/>
                  </a:lnTo>
                  <a:lnTo>
                    <a:pt x="366" y="580"/>
                  </a:lnTo>
                  <a:lnTo>
                    <a:pt x="160" y="580"/>
                  </a:lnTo>
                  <a:lnTo>
                    <a:pt x="160" y="560"/>
                  </a:lnTo>
                  <a:close/>
                  <a:moveTo>
                    <a:pt x="104" y="590"/>
                  </a:moveTo>
                  <a:lnTo>
                    <a:pt x="58" y="598"/>
                  </a:lnTo>
                  <a:lnTo>
                    <a:pt x="58" y="600"/>
                  </a:lnTo>
                  <a:lnTo>
                    <a:pt x="104" y="606"/>
                  </a:lnTo>
                  <a:lnTo>
                    <a:pt x="104" y="590"/>
                  </a:lnTo>
                  <a:close/>
                  <a:moveTo>
                    <a:pt x="366" y="486"/>
                  </a:moveTo>
                  <a:lnTo>
                    <a:pt x="304" y="486"/>
                  </a:lnTo>
                  <a:lnTo>
                    <a:pt x="312" y="496"/>
                  </a:lnTo>
                  <a:lnTo>
                    <a:pt x="315" y="506"/>
                  </a:lnTo>
                  <a:lnTo>
                    <a:pt x="315" y="580"/>
                  </a:lnTo>
                  <a:lnTo>
                    <a:pt x="366" y="580"/>
                  </a:lnTo>
                  <a:lnTo>
                    <a:pt x="366" y="486"/>
                  </a:lnTo>
                  <a:close/>
                  <a:moveTo>
                    <a:pt x="366" y="482"/>
                  </a:moveTo>
                  <a:lnTo>
                    <a:pt x="138" y="482"/>
                  </a:lnTo>
                  <a:lnTo>
                    <a:pt x="138" y="508"/>
                  </a:lnTo>
                  <a:lnTo>
                    <a:pt x="55" y="508"/>
                  </a:lnTo>
                  <a:lnTo>
                    <a:pt x="55" y="520"/>
                  </a:lnTo>
                  <a:lnTo>
                    <a:pt x="138" y="520"/>
                  </a:lnTo>
                  <a:lnTo>
                    <a:pt x="138" y="544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219" y="542"/>
                  </a:lnTo>
                  <a:lnTo>
                    <a:pt x="219" y="506"/>
                  </a:lnTo>
                  <a:lnTo>
                    <a:pt x="221" y="496"/>
                  </a:lnTo>
                  <a:lnTo>
                    <a:pt x="227" y="490"/>
                  </a:lnTo>
                  <a:lnTo>
                    <a:pt x="230" y="486"/>
                  </a:lnTo>
                  <a:lnTo>
                    <a:pt x="366" y="486"/>
                  </a:lnTo>
                  <a:lnTo>
                    <a:pt x="366" y="482"/>
                  </a:lnTo>
                  <a:close/>
                  <a:moveTo>
                    <a:pt x="298" y="524"/>
                  </a:moveTo>
                  <a:lnTo>
                    <a:pt x="238" y="524"/>
                  </a:lnTo>
                  <a:lnTo>
                    <a:pt x="235" y="526"/>
                  </a:lnTo>
                  <a:lnTo>
                    <a:pt x="233" y="530"/>
                  </a:lnTo>
                  <a:lnTo>
                    <a:pt x="233" y="542"/>
                  </a:lnTo>
                  <a:lnTo>
                    <a:pt x="300" y="542"/>
                  </a:lnTo>
                  <a:lnTo>
                    <a:pt x="300" y="528"/>
                  </a:lnTo>
                  <a:lnTo>
                    <a:pt x="298" y="524"/>
                  </a:lnTo>
                  <a:close/>
                  <a:moveTo>
                    <a:pt x="366" y="430"/>
                  </a:moveTo>
                  <a:lnTo>
                    <a:pt x="315" y="430"/>
                  </a:lnTo>
                  <a:lnTo>
                    <a:pt x="315" y="468"/>
                  </a:lnTo>
                  <a:lnTo>
                    <a:pt x="366" y="468"/>
                  </a:lnTo>
                  <a:lnTo>
                    <a:pt x="366" y="430"/>
                  </a:lnTo>
                  <a:close/>
                  <a:moveTo>
                    <a:pt x="160" y="390"/>
                  </a:moveTo>
                  <a:lnTo>
                    <a:pt x="138" y="390"/>
                  </a:lnTo>
                  <a:lnTo>
                    <a:pt x="138" y="416"/>
                  </a:lnTo>
                  <a:lnTo>
                    <a:pt x="113" y="418"/>
                  </a:lnTo>
                  <a:lnTo>
                    <a:pt x="113" y="436"/>
                  </a:lnTo>
                  <a:lnTo>
                    <a:pt x="138" y="440"/>
                  </a:lnTo>
                  <a:lnTo>
                    <a:pt x="138" y="466"/>
                  </a:lnTo>
                  <a:lnTo>
                    <a:pt x="160" y="466"/>
                  </a:lnTo>
                  <a:lnTo>
                    <a:pt x="160" y="430"/>
                  </a:lnTo>
                  <a:lnTo>
                    <a:pt x="366" y="430"/>
                  </a:lnTo>
                  <a:lnTo>
                    <a:pt x="366" y="406"/>
                  </a:lnTo>
                  <a:lnTo>
                    <a:pt x="160" y="406"/>
                  </a:lnTo>
                  <a:lnTo>
                    <a:pt x="160" y="390"/>
                  </a:lnTo>
                  <a:close/>
                  <a:moveTo>
                    <a:pt x="104" y="420"/>
                  </a:moveTo>
                  <a:lnTo>
                    <a:pt x="58" y="428"/>
                  </a:lnTo>
                  <a:lnTo>
                    <a:pt x="104" y="436"/>
                  </a:lnTo>
                  <a:lnTo>
                    <a:pt x="104" y="420"/>
                  </a:lnTo>
                  <a:close/>
                  <a:moveTo>
                    <a:pt x="236" y="380"/>
                  </a:moveTo>
                  <a:lnTo>
                    <a:pt x="160" y="406"/>
                  </a:lnTo>
                  <a:lnTo>
                    <a:pt x="315" y="406"/>
                  </a:lnTo>
                  <a:lnTo>
                    <a:pt x="236" y="380"/>
                  </a:lnTo>
                  <a:close/>
                  <a:moveTo>
                    <a:pt x="366" y="294"/>
                  </a:moveTo>
                  <a:lnTo>
                    <a:pt x="315" y="294"/>
                  </a:lnTo>
                  <a:lnTo>
                    <a:pt x="315" y="334"/>
                  </a:lnTo>
                  <a:lnTo>
                    <a:pt x="250" y="352"/>
                  </a:lnTo>
                  <a:lnTo>
                    <a:pt x="315" y="366"/>
                  </a:lnTo>
                  <a:lnTo>
                    <a:pt x="315" y="406"/>
                  </a:lnTo>
                  <a:lnTo>
                    <a:pt x="366" y="406"/>
                  </a:lnTo>
                  <a:lnTo>
                    <a:pt x="366" y="294"/>
                  </a:lnTo>
                  <a:close/>
                  <a:moveTo>
                    <a:pt x="160" y="310"/>
                  </a:moveTo>
                  <a:lnTo>
                    <a:pt x="128" y="310"/>
                  </a:lnTo>
                  <a:lnTo>
                    <a:pt x="130" y="312"/>
                  </a:lnTo>
                  <a:lnTo>
                    <a:pt x="132" y="314"/>
                  </a:lnTo>
                  <a:lnTo>
                    <a:pt x="136" y="316"/>
                  </a:lnTo>
                  <a:lnTo>
                    <a:pt x="138" y="324"/>
                  </a:lnTo>
                  <a:lnTo>
                    <a:pt x="138" y="358"/>
                  </a:lnTo>
                  <a:lnTo>
                    <a:pt x="137" y="364"/>
                  </a:lnTo>
                  <a:lnTo>
                    <a:pt x="134" y="372"/>
                  </a:lnTo>
                  <a:lnTo>
                    <a:pt x="130" y="374"/>
                  </a:lnTo>
                  <a:lnTo>
                    <a:pt x="160" y="374"/>
                  </a:lnTo>
                  <a:lnTo>
                    <a:pt x="160" y="366"/>
                  </a:lnTo>
                  <a:lnTo>
                    <a:pt x="222" y="352"/>
                  </a:lnTo>
                  <a:lnTo>
                    <a:pt x="160" y="340"/>
                  </a:lnTo>
                  <a:lnTo>
                    <a:pt x="160" y="310"/>
                  </a:lnTo>
                  <a:close/>
                  <a:moveTo>
                    <a:pt x="127" y="336"/>
                  </a:moveTo>
                  <a:lnTo>
                    <a:pt x="57" y="336"/>
                  </a:lnTo>
                  <a:lnTo>
                    <a:pt x="55" y="340"/>
                  </a:lnTo>
                  <a:lnTo>
                    <a:pt x="55" y="342"/>
                  </a:lnTo>
                  <a:lnTo>
                    <a:pt x="55" y="344"/>
                  </a:lnTo>
                  <a:lnTo>
                    <a:pt x="56" y="348"/>
                  </a:lnTo>
                  <a:lnTo>
                    <a:pt x="128" y="348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0"/>
                  </a:lnTo>
                  <a:lnTo>
                    <a:pt x="129" y="338"/>
                  </a:lnTo>
                  <a:lnTo>
                    <a:pt x="128" y="338"/>
                  </a:lnTo>
                  <a:lnTo>
                    <a:pt x="127" y="336"/>
                  </a:lnTo>
                  <a:close/>
                  <a:moveTo>
                    <a:pt x="106" y="310"/>
                  </a:moveTo>
                  <a:lnTo>
                    <a:pt x="76" y="310"/>
                  </a:lnTo>
                  <a:lnTo>
                    <a:pt x="76" y="336"/>
                  </a:lnTo>
                  <a:lnTo>
                    <a:pt x="106" y="336"/>
                  </a:lnTo>
                  <a:lnTo>
                    <a:pt x="106" y="310"/>
                  </a:lnTo>
                  <a:close/>
                  <a:moveTo>
                    <a:pt x="298" y="300"/>
                  </a:moveTo>
                  <a:lnTo>
                    <a:pt x="160" y="300"/>
                  </a:lnTo>
                  <a:lnTo>
                    <a:pt x="236" y="322"/>
                  </a:lnTo>
                  <a:lnTo>
                    <a:pt x="298" y="300"/>
                  </a:lnTo>
                  <a:close/>
                  <a:moveTo>
                    <a:pt x="160" y="230"/>
                  </a:moveTo>
                  <a:lnTo>
                    <a:pt x="138" y="230"/>
                  </a:lnTo>
                  <a:lnTo>
                    <a:pt x="138" y="256"/>
                  </a:lnTo>
                  <a:lnTo>
                    <a:pt x="94" y="256"/>
                  </a:lnTo>
                  <a:lnTo>
                    <a:pt x="94" y="268"/>
                  </a:lnTo>
                  <a:lnTo>
                    <a:pt x="138" y="268"/>
                  </a:lnTo>
                  <a:lnTo>
                    <a:pt x="138" y="292"/>
                  </a:lnTo>
                  <a:lnTo>
                    <a:pt x="366" y="292"/>
                  </a:lnTo>
                  <a:lnTo>
                    <a:pt x="366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3" y="260"/>
                  </a:lnTo>
                  <a:lnTo>
                    <a:pt x="160" y="250"/>
                  </a:lnTo>
                  <a:lnTo>
                    <a:pt x="160" y="230"/>
                  </a:lnTo>
                  <a:close/>
                  <a:moveTo>
                    <a:pt x="366" y="174"/>
                  </a:moveTo>
                  <a:lnTo>
                    <a:pt x="297" y="174"/>
                  </a:lnTo>
                  <a:lnTo>
                    <a:pt x="302" y="176"/>
                  </a:lnTo>
                  <a:lnTo>
                    <a:pt x="306" y="180"/>
                  </a:lnTo>
                  <a:lnTo>
                    <a:pt x="312" y="184"/>
                  </a:lnTo>
                  <a:lnTo>
                    <a:pt x="315" y="194"/>
                  </a:lnTo>
                  <a:lnTo>
                    <a:pt x="315" y="250"/>
                  </a:lnTo>
                  <a:lnTo>
                    <a:pt x="312" y="260"/>
                  </a:lnTo>
                  <a:lnTo>
                    <a:pt x="306" y="266"/>
                  </a:lnTo>
                  <a:lnTo>
                    <a:pt x="302" y="268"/>
                  </a:lnTo>
                  <a:lnTo>
                    <a:pt x="297" y="270"/>
                  </a:lnTo>
                  <a:lnTo>
                    <a:pt x="366" y="270"/>
                  </a:lnTo>
                  <a:lnTo>
                    <a:pt x="366" y="174"/>
                  </a:lnTo>
                  <a:close/>
                  <a:moveTo>
                    <a:pt x="299" y="214"/>
                  </a:moveTo>
                  <a:lnTo>
                    <a:pt x="177" y="214"/>
                  </a:lnTo>
                  <a:lnTo>
                    <a:pt x="175" y="218"/>
                  </a:lnTo>
                  <a:lnTo>
                    <a:pt x="174" y="220"/>
                  </a:lnTo>
                  <a:lnTo>
                    <a:pt x="174" y="226"/>
                  </a:lnTo>
                  <a:lnTo>
                    <a:pt x="175" y="228"/>
                  </a:lnTo>
                  <a:lnTo>
                    <a:pt x="177" y="230"/>
                  </a:lnTo>
                  <a:lnTo>
                    <a:pt x="178" y="232"/>
                  </a:lnTo>
                  <a:lnTo>
                    <a:pt x="297" y="232"/>
                  </a:lnTo>
                  <a:lnTo>
                    <a:pt x="299" y="230"/>
                  </a:lnTo>
                  <a:lnTo>
                    <a:pt x="300" y="226"/>
                  </a:lnTo>
                  <a:lnTo>
                    <a:pt x="301" y="224"/>
                  </a:lnTo>
                  <a:lnTo>
                    <a:pt x="301" y="216"/>
                  </a:lnTo>
                  <a:lnTo>
                    <a:pt x="299" y="214"/>
                  </a:lnTo>
                  <a:close/>
                  <a:moveTo>
                    <a:pt x="300" y="146"/>
                  </a:moveTo>
                  <a:lnTo>
                    <a:pt x="128" y="146"/>
                  </a:lnTo>
                  <a:lnTo>
                    <a:pt x="131" y="148"/>
                  </a:lnTo>
                  <a:lnTo>
                    <a:pt x="136" y="154"/>
                  </a:lnTo>
                  <a:lnTo>
                    <a:pt x="138" y="160"/>
                  </a:lnTo>
                  <a:lnTo>
                    <a:pt x="138" y="210"/>
                  </a:lnTo>
                  <a:lnTo>
                    <a:pt x="160" y="210"/>
                  </a:lnTo>
                  <a:lnTo>
                    <a:pt x="160" y="196"/>
                  </a:lnTo>
                  <a:lnTo>
                    <a:pt x="163" y="186"/>
                  </a:lnTo>
                  <a:lnTo>
                    <a:pt x="169" y="180"/>
                  </a:lnTo>
                  <a:lnTo>
                    <a:pt x="173" y="176"/>
                  </a:lnTo>
                  <a:lnTo>
                    <a:pt x="178" y="174"/>
                  </a:lnTo>
                  <a:lnTo>
                    <a:pt x="366" y="174"/>
                  </a:lnTo>
                  <a:lnTo>
                    <a:pt x="366" y="148"/>
                  </a:lnTo>
                  <a:lnTo>
                    <a:pt x="300" y="148"/>
                  </a:lnTo>
                  <a:lnTo>
                    <a:pt x="300" y="146"/>
                  </a:lnTo>
                  <a:close/>
                  <a:moveTo>
                    <a:pt x="128" y="172"/>
                  </a:moveTo>
                  <a:lnTo>
                    <a:pt x="93" y="172"/>
                  </a:lnTo>
                  <a:lnTo>
                    <a:pt x="91" y="174"/>
                  </a:lnTo>
                  <a:lnTo>
                    <a:pt x="90" y="176"/>
                  </a:lnTo>
                  <a:lnTo>
                    <a:pt x="90" y="184"/>
                  </a:lnTo>
                  <a:lnTo>
                    <a:pt x="129" y="184"/>
                  </a:lnTo>
                  <a:lnTo>
                    <a:pt x="129" y="174"/>
                  </a:lnTo>
                  <a:lnTo>
                    <a:pt x="128" y="172"/>
                  </a:lnTo>
                  <a:close/>
                  <a:moveTo>
                    <a:pt x="366" y="22"/>
                  </a:moveTo>
                  <a:lnTo>
                    <a:pt x="341" y="22"/>
                  </a:lnTo>
                  <a:lnTo>
                    <a:pt x="341" y="60"/>
                  </a:lnTo>
                  <a:lnTo>
                    <a:pt x="315" y="60"/>
                  </a:lnTo>
                  <a:lnTo>
                    <a:pt x="315" y="110"/>
                  </a:lnTo>
                  <a:lnTo>
                    <a:pt x="341" y="110"/>
                  </a:lnTo>
                  <a:lnTo>
                    <a:pt x="341" y="148"/>
                  </a:lnTo>
                  <a:lnTo>
                    <a:pt x="366" y="148"/>
                  </a:lnTo>
                  <a:lnTo>
                    <a:pt x="366" y="22"/>
                  </a:lnTo>
                  <a:close/>
                  <a:moveTo>
                    <a:pt x="160" y="110"/>
                  </a:moveTo>
                  <a:lnTo>
                    <a:pt x="138" y="110"/>
                  </a:lnTo>
                  <a:lnTo>
                    <a:pt x="138" y="136"/>
                  </a:lnTo>
                  <a:lnTo>
                    <a:pt x="300" y="136"/>
                  </a:lnTo>
                  <a:lnTo>
                    <a:pt x="299" y="132"/>
                  </a:lnTo>
                  <a:lnTo>
                    <a:pt x="294" y="128"/>
                  </a:lnTo>
                  <a:lnTo>
                    <a:pt x="291" y="126"/>
                  </a:lnTo>
                  <a:lnTo>
                    <a:pt x="160" y="126"/>
                  </a:lnTo>
                  <a:lnTo>
                    <a:pt x="160" y="110"/>
                  </a:lnTo>
                  <a:close/>
                  <a:moveTo>
                    <a:pt x="300" y="70"/>
                  </a:moveTo>
                  <a:lnTo>
                    <a:pt x="175" y="70"/>
                  </a:lnTo>
                  <a:lnTo>
                    <a:pt x="175" y="88"/>
                  </a:lnTo>
                  <a:lnTo>
                    <a:pt x="294" y="88"/>
                  </a:lnTo>
                  <a:lnTo>
                    <a:pt x="298" y="92"/>
                  </a:lnTo>
                  <a:lnTo>
                    <a:pt x="299" y="94"/>
                  </a:lnTo>
                  <a:lnTo>
                    <a:pt x="300" y="96"/>
                  </a:lnTo>
                  <a:lnTo>
                    <a:pt x="300" y="70"/>
                  </a:lnTo>
                  <a:close/>
                  <a:moveTo>
                    <a:pt x="300" y="24"/>
                  </a:moveTo>
                  <a:lnTo>
                    <a:pt x="138" y="24"/>
                  </a:lnTo>
                  <a:lnTo>
                    <a:pt x="138" y="50"/>
                  </a:lnTo>
                  <a:lnTo>
                    <a:pt x="86" y="50"/>
                  </a:lnTo>
                  <a:lnTo>
                    <a:pt x="138" y="64"/>
                  </a:lnTo>
                  <a:lnTo>
                    <a:pt x="138" y="90"/>
                  </a:lnTo>
                  <a:lnTo>
                    <a:pt x="160" y="90"/>
                  </a:lnTo>
                  <a:lnTo>
                    <a:pt x="160" y="32"/>
                  </a:lnTo>
                  <a:lnTo>
                    <a:pt x="300" y="32"/>
                  </a:lnTo>
                  <a:lnTo>
                    <a:pt x="300" y="24"/>
                  </a:lnTo>
                  <a:close/>
                  <a:moveTo>
                    <a:pt x="47" y="30"/>
                  </a:moveTo>
                  <a:lnTo>
                    <a:pt x="37" y="30"/>
                  </a:lnTo>
                  <a:lnTo>
                    <a:pt x="39" y="32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68"/>
                  </a:lnTo>
                  <a:lnTo>
                    <a:pt x="41" y="74"/>
                  </a:lnTo>
                  <a:lnTo>
                    <a:pt x="39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99" y="64"/>
                  </a:lnTo>
                  <a:lnTo>
                    <a:pt x="47" y="5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" name="Line 1757"/>
            <p:cNvSpPr>
              <a:spLocks noChangeShapeType="1"/>
            </p:cNvSpPr>
            <p:nvPr/>
          </p:nvSpPr>
          <p:spPr bwMode="auto">
            <a:xfrm>
              <a:off x="16204" y="14641"/>
              <a:ext cx="1692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" name="Line 1756"/>
            <p:cNvSpPr>
              <a:spLocks noChangeShapeType="1"/>
            </p:cNvSpPr>
            <p:nvPr/>
          </p:nvSpPr>
          <p:spPr bwMode="auto">
            <a:xfrm>
              <a:off x="17906" y="14569"/>
              <a:ext cx="0" cy="1312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" name="AutoShape 1755"/>
            <p:cNvSpPr>
              <a:spLocks/>
            </p:cNvSpPr>
            <p:nvPr/>
          </p:nvSpPr>
          <p:spPr bwMode="auto">
            <a:xfrm>
              <a:off x="13240" y="7266"/>
              <a:ext cx="2" cy="9578"/>
            </a:xfrm>
            <a:custGeom>
              <a:avLst/>
              <a:gdLst>
                <a:gd name="T0" fmla="+- 0 7266 7266"/>
                <a:gd name="T1" fmla="*/ 7266 h 9578"/>
                <a:gd name="T2" fmla="+- 0 7696 7266"/>
                <a:gd name="T3" fmla="*/ 7696 h 9578"/>
                <a:gd name="T4" fmla="+- 0 8291 7266"/>
                <a:gd name="T5" fmla="*/ 8291 h 9578"/>
                <a:gd name="T6" fmla="+- 0 11045 7266"/>
                <a:gd name="T7" fmla="*/ 11045 h 9578"/>
                <a:gd name="T8" fmla="+- 0 11640 7266"/>
                <a:gd name="T9" fmla="*/ 11640 h 9578"/>
                <a:gd name="T10" fmla="+- 0 14948 7266"/>
                <a:gd name="T11" fmla="*/ 14948 h 9578"/>
                <a:gd name="T12" fmla="+- 0 15543 7266"/>
                <a:gd name="T13" fmla="*/ 15543 h 9578"/>
                <a:gd name="T14" fmla="+- 0 16843 7266"/>
                <a:gd name="T15" fmla="*/ 16843 h 957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  <a:cxn ang="0">
                  <a:pos x="0" y="T9"/>
                </a:cxn>
                <a:cxn ang="0">
                  <a:pos x="0" y="T11"/>
                </a:cxn>
                <a:cxn ang="0">
                  <a:pos x="0" y="T13"/>
                </a:cxn>
                <a:cxn ang="0">
                  <a:pos x="0" y="T15"/>
                </a:cxn>
              </a:cxnLst>
              <a:rect l="0" t="0" r="r" b="b"/>
              <a:pathLst>
                <a:path h="9578">
                  <a:moveTo>
                    <a:pt x="0" y="0"/>
                  </a:moveTo>
                  <a:lnTo>
                    <a:pt x="0" y="430"/>
                  </a:lnTo>
                  <a:moveTo>
                    <a:pt x="0" y="1025"/>
                  </a:moveTo>
                  <a:lnTo>
                    <a:pt x="0" y="3779"/>
                  </a:lnTo>
                  <a:moveTo>
                    <a:pt x="0" y="4374"/>
                  </a:moveTo>
                  <a:lnTo>
                    <a:pt x="0" y="7682"/>
                  </a:lnTo>
                  <a:moveTo>
                    <a:pt x="0" y="8277"/>
                  </a:moveTo>
                  <a:lnTo>
                    <a:pt x="0" y="9577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" name="Line 1754"/>
            <p:cNvSpPr>
              <a:spLocks noChangeShapeType="1"/>
            </p:cNvSpPr>
            <p:nvPr/>
          </p:nvSpPr>
          <p:spPr bwMode="auto">
            <a:xfrm>
              <a:off x="15355" y="17455"/>
              <a:ext cx="714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4" name="AutoShape 1753"/>
            <p:cNvSpPr>
              <a:spLocks/>
            </p:cNvSpPr>
            <p:nvPr/>
          </p:nvSpPr>
          <p:spPr bwMode="auto">
            <a:xfrm>
              <a:off x="10282" y="15248"/>
              <a:ext cx="5974" cy="3275"/>
            </a:xfrm>
            <a:custGeom>
              <a:avLst/>
              <a:gdLst>
                <a:gd name="T0" fmla="+- 0 16256 10283"/>
                <a:gd name="T1" fmla="*/ T0 w 5974"/>
                <a:gd name="T2" fmla="+- 0 17982 15249"/>
                <a:gd name="T3" fmla="*/ 17982 h 3275"/>
                <a:gd name="T4" fmla="+- 0 16256 10283"/>
                <a:gd name="T5" fmla="*/ T4 w 5974"/>
                <a:gd name="T6" fmla="+- 0 18523 15249"/>
                <a:gd name="T7" fmla="*/ 18523 h 3275"/>
                <a:gd name="T8" fmla="+- 0 11067 10283"/>
                <a:gd name="T9" fmla="*/ T8 w 5974"/>
                <a:gd name="T10" fmla="+- 0 15249 15249"/>
                <a:gd name="T11" fmla="*/ 15249 h 3275"/>
                <a:gd name="T12" fmla="+- 0 13104 10283"/>
                <a:gd name="T13" fmla="*/ T12 w 5974"/>
                <a:gd name="T14" fmla="+- 0 15249 15249"/>
                <a:gd name="T15" fmla="*/ 15249 h 3275"/>
                <a:gd name="T16" fmla="+- 0 10283 10283"/>
                <a:gd name="T17" fmla="*/ T16 w 5974"/>
                <a:gd name="T18" fmla="+- 0 15249 15249"/>
                <a:gd name="T19" fmla="*/ 15249 h 3275"/>
                <a:gd name="T20" fmla="+- 0 10473 10283"/>
                <a:gd name="T21" fmla="*/ T20 w 5974"/>
                <a:gd name="T22" fmla="+- 0 15249 15249"/>
                <a:gd name="T23" fmla="*/ 15249 h 327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5974" h="3275">
                  <a:moveTo>
                    <a:pt x="5973" y="2733"/>
                  </a:moveTo>
                  <a:lnTo>
                    <a:pt x="5973" y="3274"/>
                  </a:lnTo>
                  <a:moveTo>
                    <a:pt x="784" y="0"/>
                  </a:moveTo>
                  <a:lnTo>
                    <a:pt x="2821" y="0"/>
                  </a:lnTo>
                  <a:moveTo>
                    <a:pt x="0" y="0"/>
                  </a:moveTo>
                  <a:lnTo>
                    <a:pt x="190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5" name="AutoShape 1752"/>
            <p:cNvSpPr>
              <a:spLocks/>
            </p:cNvSpPr>
            <p:nvPr/>
          </p:nvSpPr>
          <p:spPr bwMode="auto">
            <a:xfrm>
              <a:off x="9954" y="16429"/>
              <a:ext cx="1760" cy="357"/>
            </a:xfrm>
            <a:custGeom>
              <a:avLst/>
              <a:gdLst>
                <a:gd name="T0" fmla="+- 0 10033 9955"/>
                <a:gd name="T1" fmla="*/ T0 w 1760"/>
                <a:gd name="T2" fmla="+- 0 16656 16430"/>
                <a:gd name="T3" fmla="*/ 16656 h 357"/>
                <a:gd name="T4" fmla="+- 0 10164 9955"/>
                <a:gd name="T5" fmla="*/ T4 w 1760"/>
                <a:gd name="T6" fmla="+- 0 16662 16430"/>
                <a:gd name="T7" fmla="*/ 16662 h 357"/>
                <a:gd name="T8" fmla="+- 0 10461 9955"/>
                <a:gd name="T9" fmla="*/ T8 w 1760"/>
                <a:gd name="T10" fmla="+- 0 16610 16430"/>
                <a:gd name="T11" fmla="*/ 16610 h 357"/>
                <a:gd name="T12" fmla="+- 0 10462 9955"/>
                <a:gd name="T13" fmla="*/ T12 w 1760"/>
                <a:gd name="T14" fmla="+- 0 16610 16430"/>
                <a:gd name="T15" fmla="*/ 16610 h 357"/>
                <a:gd name="T16" fmla="+- 0 10579 9955"/>
                <a:gd name="T17" fmla="*/ T16 w 1760"/>
                <a:gd name="T18" fmla="+- 0 16720 16430"/>
                <a:gd name="T19" fmla="*/ 16720 h 357"/>
                <a:gd name="T20" fmla="+- 0 10559 9955"/>
                <a:gd name="T21" fmla="*/ T20 w 1760"/>
                <a:gd name="T22" fmla="+- 0 16740 16430"/>
                <a:gd name="T23" fmla="*/ 16740 h 357"/>
                <a:gd name="T24" fmla="+- 0 10642 9955"/>
                <a:gd name="T25" fmla="*/ T24 w 1760"/>
                <a:gd name="T26" fmla="+- 0 16726 16430"/>
                <a:gd name="T27" fmla="*/ 16726 h 357"/>
                <a:gd name="T28" fmla="+- 0 10616 9955"/>
                <a:gd name="T29" fmla="*/ T28 w 1760"/>
                <a:gd name="T30" fmla="+- 0 16486 16430"/>
                <a:gd name="T31" fmla="*/ 16486 h 357"/>
                <a:gd name="T32" fmla="+- 0 10604 9955"/>
                <a:gd name="T33" fmla="*/ T32 w 1760"/>
                <a:gd name="T34" fmla="+- 0 16472 16430"/>
                <a:gd name="T35" fmla="*/ 16472 h 357"/>
                <a:gd name="T36" fmla="+- 0 10535 9955"/>
                <a:gd name="T37" fmla="*/ T36 w 1760"/>
                <a:gd name="T38" fmla="+- 0 16486 16430"/>
                <a:gd name="T39" fmla="*/ 16486 h 357"/>
                <a:gd name="T40" fmla="+- 0 10497 9955"/>
                <a:gd name="T41" fmla="*/ T40 w 1760"/>
                <a:gd name="T42" fmla="+- 0 16728 16430"/>
                <a:gd name="T43" fmla="*/ 16728 h 357"/>
                <a:gd name="T44" fmla="+- 0 10418 9955"/>
                <a:gd name="T45" fmla="*/ T44 w 1760"/>
                <a:gd name="T46" fmla="+- 0 16596 16430"/>
                <a:gd name="T47" fmla="*/ 16596 h 357"/>
                <a:gd name="T48" fmla="+- 0 10519 9955"/>
                <a:gd name="T49" fmla="*/ T48 w 1760"/>
                <a:gd name="T50" fmla="+- 0 16520 16430"/>
                <a:gd name="T51" fmla="*/ 16520 h 357"/>
                <a:gd name="T52" fmla="+- 0 10387 9955"/>
                <a:gd name="T53" fmla="*/ T52 w 1760"/>
                <a:gd name="T54" fmla="+- 0 16542 16430"/>
                <a:gd name="T55" fmla="*/ 16542 h 357"/>
                <a:gd name="T56" fmla="+- 0 10332 9955"/>
                <a:gd name="T57" fmla="*/ T56 w 1760"/>
                <a:gd name="T58" fmla="+- 0 16678 16430"/>
                <a:gd name="T59" fmla="*/ 16678 h 357"/>
                <a:gd name="T60" fmla="+- 0 10370 9955"/>
                <a:gd name="T61" fmla="*/ T60 w 1760"/>
                <a:gd name="T62" fmla="+- 0 16442 16430"/>
                <a:gd name="T63" fmla="*/ 16442 h 357"/>
                <a:gd name="T64" fmla="+- 0 10345 9955"/>
                <a:gd name="T65" fmla="*/ T64 w 1760"/>
                <a:gd name="T66" fmla="+- 0 16564 16430"/>
                <a:gd name="T67" fmla="*/ 16564 h 357"/>
                <a:gd name="T68" fmla="+- 0 10311 9955"/>
                <a:gd name="T69" fmla="*/ T68 w 1760"/>
                <a:gd name="T70" fmla="+- 0 16496 16430"/>
                <a:gd name="T71" fmla="*/ 16496 h 357"/>
                <a:gd name="T72" fmla="+- 0 10269 9955"/>
                <a:gd name="T73" fmla="*/ T72 w 1760"/>
                <a:gd name="T74" fmla="+- 0 16548 16430"/>
                <a:gd name="T75" fmla="*/ 16548 h 357"/>
                <a:gd name="T76" fmla="+- 0 10278 9955"/>
                <a:gd name="T77" fmla="*/ T76 w 1760"/>
                <a:gd name="T78" fmla="+- 0 16486 16430"/>
                <a:gd name="T79" fmla="*/ 16486 h 357"/>
                <a:gd name="T80" fmla="+- 0 10117 9955"/>
                <a:gd name="T81" fmla="*/ T80 w 1760"/>
                <a:gd name="T82" fmla="+- 0 16740 16430"/>
                <a:gd name="T83" fmla="*/ 16740 h 357"/>
                <a:gd name="T84" fmla="+- 0 10175 9955"/>
                <a:gd name="T85" fmla="*/ T84 w 1760"/>
                <a:gd name="T86" fmla="+- 0 16496 16430"/>
                <a:gd name="T87" fmla="*/ 16496 h 357"/>
                <a:gd name="T88" fmla="+- 0 10086 9955"/>
                <a:gd name="T89" fmla="*/ T88 w 1760"/>
                <a:gd name="T90" fmla="+- 0 16572 16430"/>
                <a:gd name="T91" fmla="*/ 16572 h 357"/>
                <a:gd name="T92" fmla="+- 0 10084 9955"/>
                <a:gd name="T93" fmla="*/ T92 w 1760"/>
                <a:gd name="T94" fmla="+- 0 16728 16430"/>
                <a:gd name="T95" fmla="*/ 16728 h 357"/>
                <a:gd name="T96" fmla="+- 0 10118 9955"/>
                <a:gd name="T97" fmla="*/ T96 w 1760"/>
                <a:gd name="T98" fmla="+- 0 16486 16430"/>
                <a:gd name="T99" fmla="*/ 16486 h 357"/>
                <a:gd name="T100" fmla="+- 0 10049 9955"/>
                <a:gd name="T101" fmla="*/ T100 w 1760"/>
                <a:gd name="T102" fmla="+- 0 16536 16430"/>
                <a:gd name="T103" fmla="*/ 16536 h 357"/>
                <a:gd name="T104" fmla="+- 0 10015 9955"/>
                <a:gd name="T105" fmla="*/ T104 w 1760"/>
                <a:gd name="T106" fmla="+- 0 16564 16430"/>
                <a:gd name="T107" fmla="*/ 16564 h 357"/>
                <a:gd name="T108" fmla="+- 0 10025 9955"/>
                <a:gd name="T109" fmla="*/ T108 w 1760"/>
                <a:gd name="T110" fmla="+- 0 16514 16430"/>
                <a:gd name="T111" fmla="*/ 16514 h 357"/>
                <a:gd name="T112" fmla="+- 0 10003 9955"/>
                <a:gd name="T113" fmla="*/ T112 w 1760"/>
                <a:gd name="T114" fmla="+- 0 16486 16430"/>
                <a:gd name="T115" fmla="*/ 16486 h 357"/>
                <a:gd name="T116" fmla="+- 0 10663 9955"/>
                <a:gd name="T117" fmla="*/ T116 w 1760"/>
                <a:gd name="T118" fmla="+- 0 16486 16430"/>
                <a:gd name="T119" fmla="*/ 16486 h 357"/>
                <a:gd name="T120" fmla="+- 0 11100 9955"/>
                <a:gd name="T121" fmla="*/ T120 w 1760"/>
                <a:gd name="T122" fmla="+- 0 16598 16430"/>
                <a:gd name="T123" fmla="*/ 16598 h 357"/>
                <a:gd name="T124" fmla="+- 0 11221 9955"/>
                <a:gd name="T125" fmla="*/ T124 w 1760"/>
                <a:gd name="T126" fmla="+- 0 16656 16430"/>
                <a:gd name="T127" fmla="*/ 16656 h 357"/>
                <a:gd name="T128" fmla="+- 0 11305 9955"/>
                <a:gd name="T129" fmla="*/ T128 w 1760"/>
                <a:gd name="T130" fmla="+- 0 16528 16430"/>
                <a:gd name="T131" fmla="*/ 16528 h 357"/>
                <a:gd name="T132" fmla="+- 0 11501 9955"/>
                <a:gd name="T133" fmla="*/ T132 w 1760"/>
                <a:gd name="T134" fmla="+- 0 16714 16430"/>
                <a:gd name="T135" fmla="*/ 16714 h 357"/>
                <a:gd name="T136" fmla="+- 0 11647 9955"/>
                <a:gd name="T137" fmla="*/ T136 w 1760"/>
                <a:gd name="T138" fmla="+- 0 16596 16430"/>
                <a:gd name="T139" fmla="*/ 16596 h 357"/>
                <a:gd name="T140" fmla="+- 0 11693 9955"/>
                <a:gd name="T141" fmla="*/ T140 w 1760"/>
                <a:gd name="T142" fmla="+- 0 16752 16430"/>
                <a:gd name="T143" fmla="*/ 16752 h 357"/>
                <a:gd name="T144" fmla="+- 0 11594 9955"/>
                <a:gd name="T145" fmla="*/ T144 w 1760"/>
                <a:gd name="T146" fmla="+- 0 16582 16430"/>
                <a:gd name="T147" fmla="*/ 16582 h 357"/>
                <a:gd name="T148" fmla="+- 0 11630 9955"/>
                <a:gd name="T149" fmla="*/ T148 w 1760"/>
                <a:gd name="T150" fmla="+- 0 16474 16430"/>
                <a:gd name="T151" fmla="*/ 16474 h 357"/>
                <a:gd name="T152" fmla="+- 0 11639 9955"/>
                <a:gd name="T153" fmla="*/ T152 w 1760"/>
                <a:gd name="T154" fmla="+- 0 16468 16430"/>
                <a:gd name="T155" fmla="*/ 16468 h 357"/>
                <a:gd name="T156" fmla="+- 0 11610 9955"/>
                <a:gd name="T157" fmla="*/ T156 w 1760"/>
                <a:gd name="T158" fmla="+- 0 16474 16430"/>
                <a:gd name="T159" fmla="*/ 16474 h 357"/>
                <a:gd name="T160" fmla="+- 0 11549 9955"/>
                <a:gd name="T161" fmla="*/ T160 w 1760"/>
                <a:gd name="T162" fmla="+- 0 16560 16430"/>
                <a:gd name="T163" fmla="*/ 16560 h 357"/>
                <a:gd name="T164" fmla="+- 0 11460 9955"/>
                <a:gd name="T165" fmla="*/ T164 w 1760"/>
                <a:gd name="T166" fmla="+- 0 16598 16430"/>
                <a:gd name="T167" fmla="*/ 16598 h 357"/>
                <a:gd name="T168" fmla="+- 0 11517 9955"/>
                <a:gd name="T169" fmla="*/ T168 w 1760"/>
                <a:gd name="T170" fmla="+- 0 16474 16430"/>
                <a:gd name="T171" fmla="*/ 16474 h 357"/>
                <a:gd name="T172" fmla="+- 0 11462 9955"/>
                <a:gd name="T173" fmla="*/ T172 w 1760"/>
                <a:gd name="T174" fmla="+- 0 16520 16430"/>
                <a:gd name="T175" fmla="*/ 16520 h 357"/>
                <a:gd name="T176" fmla="+- 0 11438 9955"/>
                <a:gd name="T177" fmla="*/ T176 w 1760"/>
                <a:gd name="T178" fmla="+- 0 16430 16430"/>
                <a:gd name="T179" fmla="*/ 16430 h 357"/>
                <a:gd name="T180" fmla="+- 0 11410 9955"/>
                <a:gd name="T181" fmla="*/ T180 w 1760"/>
                <a:gd name="T182" fmla="+- 0 16652 16430"/>
                <a:gd name="T183" fmla="*/ 16652 h 357"/>
                <a:gd name="T184" fmla="+- 0 11386 9955"/>
                <a:gd name="T185" fmla="*/ T184 w 1760"/>
                <a:gd name="T186" fmla="+- 0 16484 16430"/>
                <a:gd name="T187" fmla="*/ 16484 h 357"/>
                <a:gd name="T188" fmla="+- 0 11372 9955"/>
                <a:gd name="T189" fmla="*/ T188 w 1760"/>
                <a:gd name="T190" fmla="+- 0 16560 16430"/>
                <a:gd name="T191" fmla="*/ 16560 h 357"/>
                <a:gd name="T192" fmla="+- 0 11347 9955"/>
                <a:gd name="T193" fmla="*/ T192 w 1760"/>
                <a:gd name="T194" fmla="+- 0 16430 16430"/>
                <a:gd name="T195" fmla="*/ 16430 h 357"/>
                <a:gd name="T196" fmla="+- 0 11300 9955"/>
                <a:gd name="T197" fmla="*/ T196 w 1760"/>
                <a:gd name="T198" fmla="+- 0 16560 16430"/>
                <a:gd name="T199" fmla="*/ 16560 h 357"/>
                <a:gd name="T200" fmla="+- 0 11256 9955"/>
                <a:gd name="T201" fmla="*/ T200 w 1760"/>
                <a:gd name="T202" fmla="+- 0 16716 16430"/>
                <a:gd name="T203" fmla="*/ 16716 h 357"/>
                <a:gd name="T204" fmla="+- 0 11258 9955"/>
                <a:gd name="T205" fmla="*/ T204 w 1760"/>
                <a:gd name="T206" fmla="+- 0 16560 16430"/>
                <a:gd name="T207" fmla="*/ 16560 h 357"/>
                <a:gd name="T208" fmla="+- 0 11160 9955"/>
                <a:gd name="T209" fmla="*/ T208 w 1760"/>
                <a:gd name="T210" fmla="+- 0 16536 16430"/>
                <a:gd name="T211" fmla="*/ 16536 h 357"/>
                <a:gd name="T212" fmla="+- 0 11135 9955"/>
                <a:gd name="T213" fmla="*/ T212 w 1760"/>
                <a:gd name="T214" fmla="+- 0 16658 16430"/>
                <a:gd name="T215" fmla="*/ 16658 h 357"/>
                <a:gd name="T216" fmla="+- 0 11137 9955"/>
                <a:gd name="T217" fmla="*/ T216 w 1760"/>
                <a:gd name="T218" fmla="+- 0 16560 16430"/>
                <a:gd name="T219" fmla="*/ 16560 h 357"/>
                <a:gd name="T220" fmla="+- 0 11090 9955"/>
                <a:gd name="T221" fmla="*/ T220 w 1760"/>
                <a:gd name="T222" fmla="+- 0 16516 16430"/>
                <a:gd name="T223" fmla="*/ 16516 h 357"/>
                <a:gd name="T224" fmla="+- 0 11041 9955"/>
                <a:gd name="T225" fmla="*/ T224 w 1760"/>
                <a:gd name="T226" fmla="+- 0 16530 16430"/>
                <a:gd name="T227" fmla="*/ 16530 h 357"/>
                <a:gd name="T228" fmla="+- 0 11071 9955"/>
                <a:gd name="T229" fmla="*/ T228 w 1760"/>
                <a:gd name="T230" fmla="+- 0 16512 16430"/>
                <a:gd name="T231" fmla="*/ 16512 h 357"/>
                <a:gd name="T232" fmla="+- 0 11041 9955"/>
                <a:gd name="T233" fmla="*/ T232 w 1760"/>
                <a:gd name="T234" fmla="+- 0 16484 16430"/>
                <a:gd name="T235" fmla="*/ 16484 h 357"/>
                <a:gd name="T236" fmla="+- 0 11714 9955"/>
                <a:gd name="T237" fmla="*/ T236 w 1760"/>
                <a:gd name="T238" fmla="+- 0 16752 16430"/>
                <a:gd name="T239" fmla="*/ 16752 h 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1760" h="357">
                  <a:moveTo>
                    <a:pt x="95" y="242"/>
                  </a:moveTo>
                  <a:lnTo>
                    <a:pt x="91" y="240"/>
                  </a:lnTo>
                  <a:lnTo>
                    <a:pt x="78" y="240"/>
                  </a:lnTo>
                  <a:lnTo>
                    <a:pt x="78" y="296"/>
                  </a:lnTo>
                  <a:lnTo>
                    <a:pt x="91" y="296"/>
                  </a:lnTo>
                  <a:lnTo>
                    <a:pt x="95" y="292"/>
                  </a:lnTo>
                  <a:lnTo>
                    <a:pt x="95" y="242"/>
                  </a:lnTo>
                  <a:moveTo>
                    <a:pt x="95" y="182"/>
                  </a:moveTo>
                  <a:lnTo>
                    <a:pt x="94" y="180"/>
                  </a:lnTo>
                  <a:lnTo>
                    <a:pt x="88" y="178"/>
                  </a:lnTo>
                  <a:lnTo>
                    <a:pt x="78" y="178"/>
                  </a:lnTo>
                  <a:lnTo>
                    <a:pt x="78" y="226"/>
                  </a:lnTo>
                  <a:lnTo>
                    <a:pt x="91" y="226"/>
                  </a:lnTo>
                  <a:lnTo>
                    <a:pt x="95" y="224"/>
                  </a:lnTo>
                  <a:lnTo>
                    <a:pt x="95" y="182"/>
                  </a:lnTo>
                  <a:moveTo>
                    <a:pt x="152" y="110"/>
                  </a:moveTo>
                  <a:lnTo>
                    <a:pt x="146" y="68"/>
                  </a:lnTo>
                  <a:lnTo>
                    <a:pt x="144" y="68"/>
                  </a:lnTo>
                  <a:lnTo>
                    <a:pt x="138" y="110"/>
                  </a:lnTo>
                  <a:lnTo>
                    <a:pt x="152" y="110"/>
                  </a:lnTo>
                  <a:moveTo>
                    <a:pt x="215" y="238"/>
                  </a:moveTo>
                  <a:lnTo>
                    <a:pt x="214" y="236"/>
                  </a:lnTo>
                  <a:lnTo>
                    <a:pt x="212" y="234"/>
                  </a:lnTo>
                  <a:lnTo>
                    <a:pt x="209" y="232"/>
                  </a:lnTo>
                  <a:lnTo>
                    <a:pt x="198" y="232"/>
                  </a:lnTo>
                  <a:lnTo>
                    <a:pt x="198" y="296"/>
                  </a:lnTo>
                  <a:lnTo>
                    <a:pt x="212" y="296"/>
                  </a:lnTo>
                  <a:lnTo>
                    <a:pt x="215" y="292"/>
                  </a:lnTo>
                  <a:lnTo>
                    <a:pt x="215" y="238"/>
                  </a:lnTo>
                  <a:moveTo>
                    <a:pt x="313" y="110"/>
                  </a:moveTo>
                  <a:lnTo>
                    <a:pt x="306" y="68"/>
                  </a:lnTo>
                  <a:lnTo>
                    <a:pt x="305" y="68"/>
                  </a:lnTo>
                  <a:lnTo>
                    <a:pt x="298" y="110"/>
                  </a:lnTo>
                  <a:lnTo>
                    <a:pt x="313" y="110"/>
                  </a:lnTo>
                  <a:moveTo>
                    <a:pt x="507" y="180"/>
                  </a:moveTo>
                  <a:lnTo>
                    <a:pt x="506" y="180"/>
                  </a:lnTo>
                  <a:lnTo>
                    <a:pt x="502" y="178"/>
                  </a:lnTo>
                  <a:lnTo>
                    <a:pt x="500" y="176"/>
                  </a:lnTo>
                  <a:lnTo>
                    <a:pt x="496" y="176"/>
                  </a:lnTo>
                  <a:lnTo>
                    <a:pt x="494" y="178"/>
                  </a:lnTo>
                  <a:lnTo>
                    <a:pt x="491" y="180"/>
                  </a:lnTo>
                  <a:lnTo>
                    <a:pt x="490" y="180"/>
                  </a:lnTo>
                  <a:lnTo>
                    <a:pt x="490" y="292"/>
                  </a:lnTo>
                  <a:lnTo>
                    <a:pt x="491" y="294"/>
                  </a:lnTo>
                  <a:lnTo>
                    <a:pt x="495" y="296"/>
                  </a:lnTo>
                  <a:lnTo>
                    <a:pt x="504" y="296"/>
                  </a:lnTo>
                  <a:lnTo>
                    <a:pt x="507" y="294"/>
                  </a:lnTo>
                  <a:lnTo>
                    <a:pt x="507" y="180"/>
                  </a:lnTo>
                  <a:moveTo>
                    <a:pt x="546" y="102"/>
                  </a:moveTo>
                  <a:lnTo>
                    <a:pt x="545" y="100"/>
                  </a:lnTo>
                  <a:lnTo>
                    <a:pt x="544" y="98"/>
                  </a:lnTo>
                  <a:lnTo>
                    <a:pt x="535" y="98"/>
                  </a:lnTo>
                  <a:lnTo>
                    <a:pt x="535" y="134"/>
                  </a:lnTo>
                  <a:lnTo>
                    <a:pt x="544" y="134"/>
                  </a:lnTo>
                  <a:lnTo>
                    <a:pt x="546" y="132"/>
                  </a:lnTo>
                  <a:lnTo>
                    <a:pt x="546" y="102"/>
                  </a:lnTo>
                  <a:moveTo>
                    <a:pt x="641" y="178"/>
                  </a:moveTo>
                  <a:lnTo>
                    <a:pt x="624" y="178"/>
                  </a:lnTo>
                  <a:lnTo>
                    <a:pt x="624" y="286"/>
                  </a:lnTo>
                  <a:lnTo>
                    <a:pt x="624" y="290"/>
                  </a:lnTo>
                  <a:lnTo>
                    <a:pt x="621" y="292"/>
                  </a:lnTo>
                  <a:lnTo>
                    <a:pt x="619" y="294"/>
                  </a:lnTo>
                  <a:lnTo>
                    <a:pt x="617" y="296"/>
                  </a:lnTo>
                  <a:lnTo>
                    <a:pt x="641" y="296"/>
                  </a:lnTo>
                  <a:lnTo>
                    <a:pt x="641" y="178"/>
                  </a:lnTo>
                  <a:moveTo>
                    <a:pt x="708" y="12"/>
                  </a:moveTo>
                  <a:lnTo>
                    <a:pt x="687" y="12"/>
                  </a:lnTo>
                  <a:lnTo>
                    <a:pt x="687" y="296"/>
                  </a:lnTo>
                  <a:lnTo>
                    <a:pt x="687" y="334"/>
                  </a:lnTo>
                  <a:lnTo>
                    <a:pt x="650" y="334"/>
                  </a:lnTo>
                  <a:lnTo>
                    <a:pt x="650" y="310"/>
                  </a:lnTo>
                  <a:lnTo>
                    <a:pt x="604" y="310"/>
                  </a:lnTo>
                  <a:lnTo>
                    <a:pt x="604" y="334"/>
                  </a:lnTo>
                  <a:lnTo>
                    <a:pt x="568" y="334"/>
                  </a:lnTo>
                  <a:lnTo>
                    <a:pt x="568" y="310"/>
                  </a:lnTo>
                  <a:lnTo>
                    <a:pt x="568" y="296"/>
                  </a:lnTo>
                  <a:lnTo>
                    <a:pt x="577" y="296"/>
                  </a:lnTo>
                  <a:lnTo>
                    <a:pt x="582" y="294"/>
                  </a:lnTo>
                  <a:lnTo>
                    <a:pt x="587" y="290"/>
                  </a:lnTo>
                  <a:lnTo>
                    <a:pt x="588" y="286"/>
                  </a:lnTo>
                  <a:lnTo>
                    <a:pt x="588" y="164"/>
                  </a:lnTo>
                  <a:lnTo>
                    <a:pt x="677" y="164"/>
                  </a:lnTo>
                  <a:lnTo>
                    <a:pt x="677" y="296"/>
                  </a:lnTo>
                  <a:lnTo>
                    <a:pt x="687" y="296"/>
                  </a:lnTo>
                  <a:lnTo>
                    <a:pt x="687" y="12"/>
                  </a:lnTo>
                  <a:lnTo>
                    <a:pt x="685" y="12"/>
                  </a:lnTo>
                  <a:lnTo>
                    <a:pt x="685" y="56"/>
                  </a:lnTo>
                  <a:lnTo>
                    <a:pt x="685" y="142"/>
                  </a:lnTo>
                  <a:lnTo>
                    <a:pt x="661" y="142"/>
                  </a:lnTo>
                  <a:lnTo>
                    <a:pt x="661" y="94"/>
                  </a:lnTo>
                  <a:lnTo>
                    <a:pt x="647" y="142"/>
                  </a:lnTo>
                  <a:lnTo>
                    <a:pt x="624" y="142"/>
                  </a:lnTo>
                  <a:lnTo>
                    <a:pt x="624" y="56"/>
                  </a:lnTo>
                  <a:lnTo>
                    <a:pt x="647" y="56"/>
                  </a:lnTo>
                  <a:lnTo>
                    <a:pt x="647" y="106"/>
                  </a:lnTo>
                  <a:lnTo>
                    <a:pt x="661" y="56"/>
                  </a:lnTo>
                  <a:lnTo>
                    <a:pt x="685" y="56"/>
                  </a:lnTo>
                  <a:lnTo>
                    <a:pt x="685" y="12"/>
                  </a:lnTo>
                  <a:lnTo>
                    <a:pt x="678" y="12"/>
                  </a:lnTo>
                  <a:lnTo>
                    <a:pt x="678" y="42"/>
                  </a:lnTo>
                  <a:lnTo>
                    <a:pt x="678" y="48"/>
                  </a:lnTo>
                  <a:lnTo>
                    <a:pt x="677" y="50"/>
                  </a:lnTo>
                  <a:lnTo>
                    <a:pt x="671" y="52"/>
                  </a:lnTo>
                  <a:lnTo>
                    <a:pt x="639" y="52"/>
                  </a:lnTo>
                  <a:lnTo>
                    <a:pt x="633" y="50"/>
                  </a:lnTo>
                  <a:lnTo>
                    <a:pt x="631" y="48"/>
                  </a:lnTo>
                  <a:lnTo>
                    <a:pt x="631" y="42"/>
                  </a:lnTo>
                  <a:lnTo>
                    <a:pt x="649" y="42"/>
                  </a:lnTo>
                  <a:lnTo>
                    <a:pt x="649" y="48"/>
                  </a:lnTo>
                  <a:lnTo>
                    <a:pt x="658" y="48"/>
                  </a:lnTo>
                  <a:lnTo>
                    <a:pt x="660" y="46"/>
                  </a:lnTo>
                  <a:lnTo>
                    <a:pt x="661" y="46"/>
                  </a:lnTo>
                  <a:lnTo>
                    <a:pt x="661" y="42"/>
                  </a:lnTo>
                  <a:lnTo>
                    <a:pt x="678" y="42"/>
                  </a:lnTo>
                  <a:lnTo>
                    <a:pt x="678" y="12"/>
                  </a:lnTo>
                  <a:lnTo>
                    <a:pt x="604" y="12"/>
                  </a:lnTo>
                  <a:lnTo>
                    <a:pt x="604" y="56"/>
                  </a:lnTo>
                  <a:lnTo>
                    <a:pt x="604" y="142"/>
                  </a:lnTo>
                  <a:lnTo>
                    <a:pt x="580" y="142"/>
                  </a:lnTo>
                  <a:lnTo>
                    <a:pt x="580" y="56"/>
                  </a:lnTo>
                  <a:lnTo>
                    <a:pt x="604" y="56"/>
                  </a:lnTo>
                  <a:lnTo>
                    <a:pt x="604" y="12"/>
                  </a:lnTo>
                  <a:lnTo>
                    <a:pt x="570" y="12"/>
                  </a:lnTo>
                  <a:lnTo>
                    <a:pt x="570" y="98"/>
                  </a:lnTo>
                  <a:lnTo>
                    <a:pt x="570" y="134"/>
                  </a:lnTo>
                  <a:lnTo>
                    <a:pt x="569" y="136"/>
                  </a:lnTo>
                  <a:lnTo>
                    <a:pt x="564" y="140"/>
                  </a:lnTo>
                  <a:lnTo>
                    <a:pt x="557" y="142"/>
                  </a:lnTo>
                  <a:lnTo>
                    <a:pt x="543" y="142"/>
                  </a:lnTo>
                  <a:lnTo>
                    <a:pt x="543" y="180"/>
                  </a:lnTo>
                  <a:lnTo>
                    <a:pt x="543" y="292"/>
                  </a:lnTo>
                  <a:lnTo>
                    <a:pt x="542" y="298"/>
                  </a:lnTo>
                  <a:lnTo>
                    <a:pt x="539" y="300"/>
                  </a:lnTo>
                  <a:lnTo>
                    <a:pt x="534" y="306"/>
                  </a:lnTo>
                  <a:lnTo>
                    <a:pt x="525" y="310"/>
                  </a:lnTo>
                  <a:lnTo>
                    <a:pt x="473" y="310"/>
                  </a:lnTo>
                  <a:lnTo>
                    <a:pt x="463" y="306"/>
                  </a:lnTo>
                  <a:lnTo>
                    <a:pt x="458" y="300"/>
                  </a:lnTo>
                  <a:lnTo>
                    <a:pt x="455" y="296"/>
                  </a:lnTo>
                  <a:lnTo>
                    <a:pt x="453" y="292"/>
                  </a:lnTo>
                  <a:lnTo>
                    <a:pt x="453" y="180"/>
                  </a:lnTo>
                  <a:lnTo>
                    <a:pt x="455" y="176"/>
                  </a:lnTo>
                  <a:lnTo>
                    <a:pt x="458" y="172"/>
                  </a:lnTo>
                  <a:lnTo>
                    <a:pt x="463" y="166"/>
                  </a:lnTo>
                  <a:lnTo>
                    <a:pt x="472" y="164"/>
                  </a:lnTo>
                  <a:lnTo>
                    <a:pt x="524" y="164"/>
                  </a:lnTo>
                  <a:lnTo>
                    <a:pt x="533" y="166"/>
                  </a:lnTo>
                  <a:lnTo>
                    <a:pt x="538" y="172"/>
                  </a:lnTo>
                  <a:lnTo>
                    <a:pt x="542" y="176"/>
                  </a:lnTo>
                  <a:lnTo>
                    <a:pt x="543" y="180"/>
                  </a:lnTo>
                  <a:lnTo>
                    <a:pt x="543" y="142"/>
                  </a:lnTo>
                  <a:lnTo>
                    <a:pt x="511" y="142"/>
                  </a:lnTo>
                  <a:lnTo>
                    <a:pt x="511" y="56"/>
                  </a:lnTo>
                  <a:lnTo>
                    <a:pt x="535" y="56"/>
                  </a:lnTo>
                  <a:lnTo>
                    <a:pt x="535" y="90"/>
                  </a:lnTo>
                  <a:lnTo>
                    <a:pt x="564" y="90"/>
                  </a:lnTo>
                  <a:lnTo>
                    <a:pt x="569" y="96"/>
                  </a:lnTo>
                  <a:lnTo>
                    <a:pt x="570" y="98"/>
                  </a:lnTo>
                  <a:lnTo>
                    <a:pt x="570" y="12"/>
                  </a:lnTo>
                  <a:lnTo>
                    <a:pt x="491" y="12"/>
                  </a:lnTo>
                  <a:lnTo>
                    <a:pt x="491" y="56"/>
                  </a:lnTo>
                  <a:lnTo>
                    <a:pt x="491" y="142"/>
                  </a:lnTo>
                  <a:lnTo>
                    <a:pt x="467" y="142"/>
                  </a:lnTo>
                  <a:lnTo>
                    <a:pt x="467" y="102"/>
                  </a:lnTo>
                  <a:lnTo>
                    <a:pt x="456" y="102"/>
                  </a:lnTo>
                  <a:lnTo>
                    <a:pt x="456" y="142"/>
                  </a:lnTo>
                  <a:lnTo>
                    <a:pt x="432" y="142"/>
                  </a:lnTo>
                  <a:lnTo>
                    <a:pt x="432" y="112"/>
                  </a:lnTo>
                  <a:lnTo>
                    <a:pt x="432" y="84"/>
                  </a:lnTo>
                  <a:lnTo>
                    <a:pt x="432" y="56"/>
                  </a:lnTo>
                  <a:lnTo>
                    <a:pt x="456" y="56"/>
                  </a:lnTo>
                  <a:lnTo>
                    <a:pt x="456" y="94"/>
                  </a:lnTo>
                  <a:lnTo>
                    <a:pt x="467" y="94"/>
                  </a:lnTo>
                  <a:lnTo>
                    <a:pt x="467" y="56"/>
                  </a:lnTo>
                  <a:lnTo>
                    <a:pt x="491" y="56"/>
                  </a:lnTo>
                  <a:lnTo>
                    <a:pt x="491" y="12"/>
                  </a:lnTo>
                  <a:lnTo>
                    <a:pt x="432" y="12"/>
                  </a:lnTo>
                  <a:lnTo>
                    <a:pt x="432" y="310"/>
                  </a:lnTo>
                  <a:lnTo>
                    <a:pt x="394" y="310"/>
                  </a:lnTo>
                  <a:lnTo>
                    <a:pt x="377" y="248"/>
                  </a:lnTo>
                  <a:lnTo>
                    <a:pt x="363" y="310"/>
                  </a:lnTo>
                  <a:lnTo>
                    <a:pt x="325" y="310"/>
                  </a:lnTo>
                  <a:lnTo>
                    <a:pt x="349" y="234"/>
                  </a:lnTo>
                  <a:lnTo>
                    <a:pt x="325" y="164"/>
                  </a:lnTo>
                  <a:lnTo>
                    <a:pt x="363" y="164"/>
                  </a:lnTo>
                  <a:lnTo>
                    <a:pt x="377" y="222"/>
                  </a:lnTo>
                  <a:lnTo>
                    <a:pt x="388" y="164"/>
                  </a:lnTo>
                  <a:lnTo>
                    <a:pt x="426" y="164"/>
                  </a:lnTo>
                  <a:lnTo>
                    <a:pt x="404" y="234"/>
                  </a:lnTo>
                  <a:lnTo>
                    <a:pt x="432" y="310"/>
                  </a:lnTo>
                  <a:lnTo>
                    <a:pt x="432" y="12"/>
                  </a:lnTo>
                  <a:lnTo>
                    <a:pt x="415" y="12"/>
                  </a:lnTo>
                  <a:lnTo>
                    <a:pt x="415" y="64"/>
                  </a:lnTo>
                  <a:lnTo>
                    <a:pt x="415" y="84"/>
                  </a:lnTo>
                  <a:lnTo>
                    <a:pt x="391" y="84"/>
                  </a:lnTo>
                  <a:lnTo>
                    <a:pt x="391" y="66"/>
                  </a:lnTo>
                  <a:lnTo>
                    <a:pt x="388" y="66"/>
                  </a:lnTo>
                  <a:lnTo>
                    <a:pt x="387" y="64"/>
                  </a:lnTo>
                  <a:lnTo>
                    <a:pt x="384" y="64"/>
                  </a:lnTo>
                  <a:lnTo>
                    <a:pt x="383" y="66"/>
                  </a:lnTo>
                  <a:lnTo>
                    <a:pt x="380" y="66"/>
                  </a:lnTo>
                  <a:lnTo>
                    <a:pt x="380" y="132"/>
                  </a:lnTo>
                  <a:lnTo>
                    <a:pt x="381" y="134"/>
                  </a:lnTo>
                  <a:lnTo>
                    <a:pt x="390" y="134"/>
                  </a:lnTo>
                  <a:lnTo>
                    <a:pt x="391" y="132"/>
                  </a:lnTo>
                  <a:lnTo>
                    <a:pt x="391" y="112"/>
                  </a:lnTo>
                  <a:lnTo>
                    <a:pt x="415" y="112"/>
                  </a:lnTo>
                  <a:lnTo>
                    <a:pt x="415" y="134"/>
                  </a:lnTo>
                  <a:lnTo>
                    <a:pt x="415" y="136"/>
                  </a:lnTo>
                  <a:lnTo>
                    <a:pt x="410" y="140"/>
                  </a:lnTo>
                  <a:lnTo>
                    <a:pt x="403" y="142"/>
                  </a:lnTo>
                  <a:lnTo>
                    <a:pt x="366" y="142"/>
                  </a:lnTo>
                  <a:lnTo>
                    <a:pt x="359" y="138"/>
                  </a:lnTo>
                  <a:lnTo>
                    <a:pt x="356" y="136"/>
                  </a:lnTo>
                  <a:lnTo>
                    <a:pt x="356" y="66"/>
                  </a:lnTo>
                  <a:lnTo>
                    <a:pt x="357" y="62"/>
                  </a:lnTo>
                  <a:lnTo>
                    <a:pt x="362" y="58"/>
                  </a:lnTo>
                  <a:lnTo>
                    <a:pt x="368" y="56"/>
                  </a:lnTo>
                  <a:lnTo>
                    <a:pt x="402" y="56"/>
                  </a:lnTo>
                  <a:lnTo>
                    <a:pt x="407" y="58"/>
                  </a:lnTo>
                  <a:lnTo>
                    <a:pt x="414" y="62"/>
                  </a:lnTo>
                  <a:lnTo>
                    <a:pt x="415" y="64"/>
                  </a:lnTo>
                  <a:lnTo>
                    <a:pt x="415" y="12"/>
                  </a:lnTo>
                  <a:lnTo>
                    <a:pt x="341" y="12"/>
                  </a:lnTo>
                  <a:lnTo>
                    <a:pt x="341" y="142"/>
                  </a:lnTo>
                  <a:lnTo>
                    <a:pt x="317" y="142"/>
                  </a:lnTo>
                  <a:lnTo>
                    <a:pt x="314" y="118"/>
                  </a:lnTo>
                  <a:lnTo>
                    <a:pt x="303" y="118"/>
                  </a:lnTo>
                  <a:lnTo>
                    <a:pt x="303" y="164"/>
                  </a:lnTo>
                  <a:lnTo>
                    <a:pt x="303" y="310"/>
                  </a:lnTo>
                  <a:lnTo>
                    <a:pt x="267" y="310"/>
                  </a:lnTo>
                  <a:lnTo>
                    <a:pt x="267" y="164"/>
                  </a:lnTo>
                  <a:lnTo>
                    <a:pt x="303" y="164"/>
                  </a:lnTo>
                  <a:lnTo>
                    <a:pt x="303" y="118"/>
                  </a:lnTo>
                  <a:lnTo>
                    <a:pt x="297" y="118"/>
                  </a:lnTo>
                  <a:lnTo>
                    <a:pt x="293" y="142"/>
                  </a:lnTo>
                  <a:lnTo>
                    <a:pt x="270" y="142"/>
                  </a:lnTo>
                  <a:lnTo>
                    <a:pt x="287" y="56"/>
                  </a:lnTo>
                  <a:lnTo>
                    <a:pt x="323" y="56"/>
                  </a:lnTo>
                  <a:lnTo>
                    <a:pt x="341" y="142"/>
                  </a:lnTo>
                  <a:lnTo>
                    <a:pt x="341" y="12"/>
                  </a:lnTo>
                  <a:lnTo>
                    <a:pt x="255" y="12"/>
                  </a:lnTo>
                  <a:lnTo>
                    <a:pt x="255" y="56"/>
                  </a:lnTo>
                  <a:lnTo>
                    <a:pt x="255" y="142"/>
                  </a:lnTo>
                  <a:lnTo>
                    <a:pt x="251" y="142"/>
                  </a:lnTo>
                  <a:lnTo>
                    <a:pt x="251" y="232"/>
                  </a:lnTo>
                  <a:lnTo>
                    <a:pt x="251" y="294"/>
                  </a:lnTo>
                  <a:lnTo>
                    <a:pt x="250" y="298"/>
                  </a:lnTo>
                  <a:lnTo>
                    <a:pt x="242" y="306"/>
                  </a:lnTo>
                  <a:lnTo>
                    <a:pt x="232" y="310"/>
                  </a:lnTo>
                  <a:lnTo>
                    <a:pt x="162" y="310"/>
                  </a:lnTo>
                  <a:lnTo>
                    <a:pt x="162" y="164"/>
                  </a:lnTo>
                  <a:lnTo>
                    <a:pt x="198" y="164"/>
                  </a:lnTo>
                  <a:lnTo>
                    <a:pt x="198" y="218"/>
                  </a:lnTo>
                  <a:lnTo>
                    <a:pt x="232" y="218"/>
                  </a:lnTo>
                  <a:lnTo>
                    <a:pt x="242" y="222"/>
                  </a:lnTo>
                  <a:lnTo>
                    <a:pt x="247" y="226"/>
                  </a:lnTo>
                  <a:lnTo>
                    <a:pt x="250" y="228"/>
                  </a:lnTo>
                  <a:lnTo>
                    <a:pt x="251" y="232"/>
                  </a:lnTo>
                  <a:lnTo>
                    <a:pt x="251" y="142"/>
                  </a:lnTo>
                  <a:lnTo>
                    <a:pt x="231" y="142"/>
                  </a:lnTo>
                  <a:lnTo>
                    <a:pt x="231" y="66"/>
                  </a:lnTo>
                  <a:lnTo>
                    <a:pt x="220" y="66"/>
                  </a:lnTo>
                  <a:lnTo>
                    <a:pt x="220" y="142"/>
                  </a:lnTo>
                  <a:lnTo>
                    <a:pt x="196" y="142"/>
                  </a:lnTo>
                  <a:lnTo>
                    <a:pt x="196" y="56"/>
                  </a:lnTo>
                  <a:lnTo>
                    <a:pt x="255" y="56"/>
                  </a:lnTo>
                  <a:lnTo>
                    <a:pt x="255" y="12"/>
                  </a:lnTo>
                  <a:lnTo>
                    <a:pt x="180" y="12"/>
                  </a:lnTo>
                  <a:lnTo>
                    <a:pt x="180" y="142"/>
                  </a:lnTo>
                  <a:lnTo>
                    <a:pt x="157" y="142"/>
                  </a:lnTo>
                  <a:lnTo>
                    <a:pt x="153" y="118"/>
                  </a:lnTo>
                  <a:lnTo>
                    <a:pt x="137" y="118"/>
                  </a:lnTo>
                  <a:lnTo>
                    <a:pt x="133" y="142"/>
                  </a:lnTo>
                  <a:lnTo>
                    <a:pt x="131" y="142"/>
                  </a:lnTo>
                  <a:lnTo>
                    <a:pt x="131" y="176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3" y="230"/>
                  </a:lnTo>
                  <a:lnTo>
                    <a:pt x="115" y="232"/>
                  </a:lnTo>
                  <a:lnTo>
                    <a:pt x="105" y="232"/>
                  </a:lnTo>
                  <a:lnTo>
                    <a:pt x="105" y="234"/>
                  </a:lnTo>
                  <a:lnTo>
                    <a:pt x="119" y="234"/>
                  </a:lnTo>
                  <a:lnTo>
                    <a:pt x="128" y="240"/>
                  </a:lnTo>
                  <a:lnTo>
                    <a:pt x="131" y="244"/>
                  </a:lnTo>
                  <a:lnTo>
                    <a:pt x="131" y="294"/>
                  </a:lnTo>
                  <a:lnTo>
                    <a:pt x="129" y="298"/>
                  </a:lnTo>
                  <a:lnTo>
                    <a:pt x="126" y="302"/>
                  </a:lnTo>
                  <a:lnTo>
                    <a:pt x="120" y="306"/>
                  </a:lnTo>
                  <a:lnTo>
                    <a:pt x="110" y="310"/>
                  </a:lnTo>
                  <a:lnTo>
                    <a:pt x="42" y="310"/>
                  </a:lnTo>
                  <a:lnTo>
                    <a:pt x="42" y="164"/>
                  </a:lnTo>
                  <a:lnTo>
                    <a:pt x="117" y="164"/>
                  </a:lnTo>
                  <a:lnTo>
                    <a:pt x="128" y="172"/>
                  </a:lnTo>
                  <a:lnTo>
                    <a:pt x="131" y="176"/>
                  </a:lnTo>
                  <a:lnTo>
                    <a:pt x="131" y="142"/>
                  </a:lnTo>
                  <a:lnTo>
                    <a:pt x="110" y="142"/>
                  </a:lnTo>
                  <a:lnTo>
                    <a:pt x="127" y="56"/>
                  </a:lnTo>
                  <a:lnTo>
                    <a:pt x="163" y="56"/>
                  </a:lnTo>
                  <a:lnTo>
                    <a:pt x="180" y="142"/>
                  </a:lnTo>
                  <a:lnTo>
                    <a:pt x="180" y="12"/>
                  </a:lnTo>
                  <a:lnTo>
                    <a:pt x="94" y="12"/>
                  </a:lnTo>
                  <a:lnTo>
                    <a:pt x="94" y="66"/>
                  </a:lnTo>
                  <a:lnTo>
                    <a:pt x="94" y="92"/>
                  </a:lnTo>
                  <a:lnTo>
                    <a:pt x="93" y="94"/>
                  </a:lnTo>
                  <a:lnTo>
                    <a:pt x="86" y="96"/>
                  </a:lnTo>
                  <a:lnTo>
                    <a:pt x="82" y="98"/>
                  </a:lnTo>
                  <a:lnTo>
                    <a:pt x="84" y="98"/>
                  </a:lnTo>
                  <a:lnTo>
                    <a:pt x="89" y="100"/>
                  </a:lnTo>
                  <a:lnTo>
                    <a:pt x="93" y="104"/>
                  </a:lnTo>
                  <a:lnTo>
                    <a:pt x="94" y="106"/>
                  </a:lnTo>
                  <a:lnTo>
                    <a:pt x="94" y="136"/>
                  </a:lnTo>
                  <a:lnTo>
                    <a:pt x="92" y="138"/>
                  </a:lnTo>
                  <a:lnTo>
                    <a:pt x="84" y="142"/>
                  </a:lnTo>
                  <a:lnTo>
                    <a:pt x="47" y="142"/>
                  </a:lnTo>
                  <a:lnTo>
                    <a:pt x="41" y="140"/>
                  </a:lnTo>
                  <a:lnTo>
                    <a:pt x="38" y="138"/>
                  </a:lnTo>
                  <a:lnTo>
                    <a:pt x="36" y="136"/>
                  </a:lnTo>
                  <a:lnTo>
                    <a:pt x="35" y="132"/>
                  </a:lnTo>
                  <a:lnTo>
                    <a:pt x="35" y="112"/>
                  </a:lnTo>
                  <a:lnTo>
                    <a:pt x="59" y="112"/>
                  </a:lnTo>
                  <a:lnTo>
                    <a:pt x="59" y="132"/>
                  </a:lnTo>
                  <a:lnTo>
                    <a:pt x="60" y="134"/>
                  </a:lnTo>
                  <a:lnTo>
                    <a:pt x="70" y="134"/>
                  </a:lnTo>
                  <a:lnTo>
                    <a:pt x="70" y="132"/>
                  </a:lnTo>
                  <a:lnTo>
                    <a:pt x="70" y="112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66" y="102"/>
                  </a:lnTo>
                  <a:lnTo>
                    <a:pt x="48" y="102"/>
                  </a:lnTo>
                  <a:lnTo>
                    <a:pt x="48" y="94"/>
                  </a:lnTo>
                  <a:lnTo>
                    <a:pt x="65" y="94"/>
                  </a:lnTo>
                  <a:lnTo>
                    <a:pt x="69" y="92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0" y="66"/>
                  </a:lnTo>
                  <a:lnTo>
                    <a:pt x="67" y="64"/>
                  </a:lnTo>
                  <a:lnTo>
                    <a:pt x="64" y="64"/>
                  </a:lnTo>
                  <a:lnTo>
                    <a:pt x="62" y="66"/>
                  </a:lnTo>
                  <a:lnTo>
                    <a:pt x="59" y="66"/>
                  </a:lnTo>
                  <a:lnTo>
                    <a:pt x="59" y="84"/>
                  </a:lnTo>
                  <a:lnTo>
                    <a:pt x="35" y="84"/>
                  </a:lnTo>
                  <a:lnTo>
                    <a:pt x="35" y="66"/>
                  </a:lnTo>
                  <a:lnTo>
                    <a:pt x="36" y="64"/>
                  </a:lnTo>
                  <a:lnTo>
                    <a:pt x="42" y="58"/>
                  </a:lnTo>
                  <a:lnTo>
                    <a:pt x="48" y="56"/>
                  </a:lnTo>
                  <a:lnTo>
                    <a:pt x="80" y="56"/>
                  </a:lnTo>
                  <a:lnTo>
                    <a:pt x="87" y="58"/>
                  </a:lnTo>
                  <a:lnTo>
                    <a:pt x="93" y="64"/>
                  </a:lnTo>
                  <a:lnTo>
                    <a:pt x="94" y="66"/>
                  </a:lnTo>
                  <a:lnTo>
                    <a:pt x="94" y="12"/>
                  </a:lnTo>
                  <a:lnTo>
                    <a:pt x="0" y="12"/>
                  </a:lnTo>
                  <a:lnTo>
                    <a:pt x="0" y="356"/>
                  </a:lnTo>
                  <a:lnTo>
                    <a:pt x="708" y="356"/>
                  </a:lnTo>
                  <a:lnTo>
                    <a:pt x="708" y="334"/>
                  </a:lnTo>
                  <a:lnTo>
                    <a:pt x="708" y="164"/>
                  </a:lnTo>
                  <a:lnTo>
                    <a:pt x="708" y="142"/>
                  </a:lnTo>
                  <a:lnTo>
                    <a:pt x="708" y="56"/>
                  </a:lnTo>
                  <a:lnTo>
                    <a:pt x="708" y="52"/>
                  </a:lnTo>
                  <a:lnTo>
                    <a:pt x="708" y="42"/>
                  </a:lnTo>
                  <a:lnTo>
                    <a:pt x="708" y="12"/>
                  </a:lnTo>
                  <a:moveTo>
                    <a:pt x="1146" y="230"/>
                  </a:moveTo>
                  <a:lnTo>
                    <a:pt x="1142" y="228"/>
                  </a:lnTo>
                  <a:lnTo>
                    <a:pt x="1129" y="228"/>
                  </a:lnTo>
                  <a:lnTo>
                    <a:pt x="1129" y="284"/>
                  </a:lnTo>
                  <a:lnTo>
                    <a:pt x="1142" y="284"/>
                  </a:lnTo>
                  <a:lnTo>
                    <a:pt x="1146" y="280"/>
                  </a:lnTo>
                  <a:lnTo>
                    <a:pt x="1146" y="230"/>
                  </a:lnTo>
                  <a:moveTo>
                    <a:pt x="1146" y="170"/>
                  </a:moveTo>
                  <a:lnTo>
                    <a:pt x="1145" y="168"/>
                  </a:lnTo>
                  <a:lnTo>
                    <a:pt x="1140" y="166"/>
                  </a:lnTo>
                  <a:lnTo>
                    <a:pt x="1129" y="166"/>
                  </a:lnTo>
                  <a:lnTo>
                    <a:pt x="1129" y="214"/>
                  </a:lnTo>
                  <a:lnTo>
                    <a:pt x="1142" y="214"/>
                  </a:lnTo>
                  <a:lnTo>
                    <a:pt x="1146" y="212"/>
                  </a:lnTo>
                  <a:lnTo>
                    <a:pt x="1146" y="170"/>
                  </a:lnTo>
                  <a:moveTo>
                    <a:pt x="1203" y="98"/>
                  </a:moveTo>
                  <a:lnTo>
                    <a:pt x="1197" y="56"/>
                  </a:lnTo>
                  <a:lnTo>
                    <a:pt x="1196" y="56"/>
                  </a:lnTo>
                  <a:lnTo>
                    <a:pt x="1189" y="98"/>
                  </a:lnTo>
                  <a:lnTo>
                    <a:pt x="1203" y="98"/>
                  </a:lnTo>
                  <a:moveTo>
                    <a:pt x="1266" y="226"/>
                  </a:moveTo>
                  <a:lnTo>
                    <a:pt x="1266" y="224"/>
                  </a:lnTo>
                  <a:lnTo>
                    <a:pt x="1264" y="222"/>
                  </a:lnTo>
                  <a:lnTo>
                    <a:pt x="1261" y="220"/>
                  </a:lnTo>
                  <a:lnTo>
                    <a:pt x="1249" y="220"/>
                  </a:lnTo>
                  <a:lnTo>
                    <a:pt x="1249" y="284"/>
                  </a:lnTo>
                  <a:lnTo>
                    <a:pt x="1263" y="284"/>
                  </a:lnTo>
                  <a:lnTo>
                    <a:pt x="1266" y="280"/>
                  </a:lnTo>
                  <a:lnTo>
                    <a:pt x="1266" y="226"/>
                  </a:lnTo>
                  <a:moveTo>
                    <a:pt x="1364" y="98"/>
                  </a:moveTo>
                  <a:lnTo>
                    <a:pt x="1357" y="56"/>
                  </a:lnTo>
                  <a:lnTo>
                    <a:pt x="1356" y="56"/>
                  </a:lnTo>
                  <a:lnTo>
                    <a:pt x="1350" y="98"/>
                  </a:lnTo>
                  <a:lnTo>
                    <a:pt x="1364" y="98"/>
                  </a:lnTo>
                  <a:moveTo>
                    <a:pt x="1558" y="168"/>
                  </a:moveTo>
                  <a:lnTo>
                    <a:pt x="1557" y="168"/>
                  </a:lnTo>
                  <a:lnTo>
                    <a:pt x="1554" y="166"/>
                  </a:lnTo>
                  <a:lnTo>
                    <a:pt x="1552" y="164"/>
                  </a:lnTo>
                  <a:lnTo>
                    <a:pt x="1547" y="164"/>
                  </a:lnTo>
                  <a:lnTo>
                    <a:pt x="1545" y="166"/>
                  </a:lnTo>
                  <a:lnTo>
                    <a:pt x="1542" y="168"/>
                  </a:lnTo>
                  <a:lnTo>
                    <a:pt x="1541" y="168"/>
                  </a:lnTo>
                  <a:lnTo>
                    <a:pt x="1541" y="280"/>
                  </a:lnTo>
                  <a:lnTo>
                    <a:pt x="1542" y="282"/>
                  </a:lnTo>
                  <a:lnTo>
                    <a:pt x="1546" y="284"/>
                  </a:lnTo>
                  <a:lnTo>
                    <a:pt x="1555" y="284"/>
                  </a:lnTo>
                  <a:lnTo>
                    <a:pt x="1558" y="282"/>
                  </a:lnTo>
                  <a:lnTo>
                    <a:pt x="1558" y="168"/>
                  </a:lnTo>
                  <a:moveTo>
                    <a:pt x="1597" y="90"/>
                  </a:moveTo>
                  <a:lnTo>
                    <a:pt x="1597" y="88"/>
                  </a:lnTo>
                  <a:lnTo>
                    <a:pt x="1595" y="86"/>
                  </a:lnTo>
                  <a:lnTo>
                    <a:pt x="1586" y="86"/>
                  </a:lnTo>
                  <a:lnTo>
                    <a:pt x="1586" y="122"/>
                  </a:lnTo>
                  <a:lnTo>
                    <a:pt x="1595" y="122"/>
                  </a:lnTo>
                  <a:lnTo>
                    <a:pt x="1597" y="120"/>
                  </a:lnTo>
                  <a:lnTo>
                    <a:pt x="1597" y="90"/>
                  </a:lnTo>
                  <a:moveTo>
                    <a:pt x="1692" y="166"/>
                  </a:moveTo>
                  <a:lnTo>
                    <a:pt x="1676" y="166"/>
                  </a:lnTo>
                  <a:lnTo>
                    <a:pt x="1676" y="274"/>
                  </a:lnTo>
                  <a:lnTo>
                    <a:pt x="1675" y="278"/>
                  </a:lnTo>
                  <a:lnTo>
                    <a:pt x="1672" y="280"/>
                  </a:lnTo>
                  <a:lnTo>
                    <a:pt x="1670" y="282"/>
                  </a:lnTo>
                  <a:lnTo>
                    <a:pt x="1668" y="284"/>
                  </a:lnTo>
                  <a:lnTo>
                    <a:pt x="1692" y="284"/>
                  </a:lnTo>
                  <a:lnTo>
                    <a:pt x="1692" y="166"/>
                  </a:lnTo>
                  <a:moveTo>
                    <a:pt x="1759" y="0"/>
                  </a:moveTo>
                  <a:lnTo>
                    <a:pt x="1738" y="0"/>
                  </a:lnTo>
                  <a:lnTo>
                    <a:pt x="1738" y="284"/>
                  </a:lnTo>
                  <a:lnTo>
                    <a:pt x="1738" y="322"/>
                  </a:lnTo>
                  <a:lnTo>
                    <a:pt x="1701" y="322"/>
                  </a:lnTo>
                  <a:lnTo>
                    <a:pt x="1701" y="298"/>
                  </a:lnTo>
                  <a:lnTo>
                    <a:pt x="1655" y="298"/>
                  </a:lnTo>
                  <a:lnTo>
                    <a:pt x="1655" y="322"/>
                  </a:lnTo>
                  <a:lnTo>
                    <a:pt x="1619" y="322"/>
                  </a:lnTo>
                  <a:lnTo>
                    <a:pt x="1619" y="298"/>
                  </a:lnTo>
                  <a:lnTo>
                    <a:pt x="1619" y="284"/>
                  </a:lnTo>
                  <a:lnTo>
                    <a:pt x="1629" y="284"/>
                  </a:lnTo>
                  <a:lnTo>
                    <a:pt x="1634" y="282"/>
                  </a:lnTo>
                  <a:lnTo>
                    <a:pt x="1638" y="278"/>
                  </a:lnTo>
                  <a:lnTo>
                    <a:pt x="1639" y="274"/>
                  </a:lnTo>
                  <a:lnTo>
                    <a:pt x="1639" y="152"/>
                  </a:lnTo>
                  <a:lnTo>
                    <a:pt x="1729" y="152"/>
                  </a:lnTo>
                  <a:lnTo>
                    <a:pt x="1729" y="284"/>
                  </a:lnTo>
                  <a:lnTo>
                    <a:pt x="1738" y="284"/>
                  </a:lnTo>
                  <a:lnTo>
                    <a:pt x="1738" y="0"/>
                  </a:lnTo>
                  <a:lnTo>
                    <a:pt x="1736" y="0"/>
                  </a:lnTo>
                  <a:lnTo>
                    <a:pt x="1736" y="44"/>
                  </a:lnTo>
                  <a:lnTo>
                    <a:pt x="1736" y="130"/>
                  </a:lnTo>
                  <a:lnTo>
                    <a:pt x="1712" y="130"/>
                  </a:lnTo>
                  <a:lnTo>
                    <a:pt x="1712" y="82"/>
                  </a:lnTo>
                  <a:lnTo>
                    <a:pt x="1699" y="130"/>
                  </a:lnTo>
                  <a:lnTo>
                    <a:pt x="1675" y="130"/>
                  </a:lnTo>
                  <a:lnTo>
                    <a:pt x="1675" y="44"/>
                  </a:lnTo>
                  <a:lnTo>
                    <a:pt x="1699" y="44"/>
                  </a:lnTo>
                  <a:lnTo>
                    <a:pt x="1699" y="94"/>
                  </a:lnTo>
                  <a:lnTo>
                    <a:pt x="1712" y="44"/>
                  </a:lnTo>
                  <a:lnTo>
                    <a:pt x="1736" y="44"/>
                  </a:lnTo>
                  <a:lnTo>
                    <a:pt x="1736" y="0"/>
                  </a:lnTo>
                  <a:lnTo>
                    <a:pt x="1729" y="0"/>
                  </a:lnTo>
                  <a:lnTo>
                    <a:pt x="1729" y="30"/>
                  </a:lnTo>
                  <a:lnTo>
                    <a:pt x="1729" y="36"/>
                  </a:lnTo>
                  <a:lnTo>
                    <a:pt x="1728" y="38"/>
                  </a:lnTo>
                  <a:lnTo>
                    <a:pt x="1722" y="40"/>
                  </a:lnTo>
                  <a:lnTo>
                    <a:pt x="1690" y="40"/>
                  </a:lnTo>
                  <a:lnTo>
                    <a:pt x="1684" y="38"/>
                  </a:lnTo>
                  <a:lnTo>
                    <a:pt x="1683" y="36"/>
                  </a:lnTo>
                  <a:lnTo>
                    <a:pt x="1683" y="30"/>
                  </a:lnTo>
                  <a:lnTo>
                    <a:pt x="1700" y="30"/>
                  </a:lnTo>
                  <a:lnTo>
                    <a:pt x="1700" y="36"/>
                  </a:lnTo>
                  <a:lnTo>
                    <a:pt x="1709" y="36"/>
                  </a:lnTo>
                  <a:lnTo>
                    <a:pt x="1711" y="34"/>
                  </a:lnTo>
                  <a:lnTo>
                    <a:pt x="1712" y="34"/>
                  </a:lnTo>
                  <a:lnTo>
                    <a:pt x="1712" y="30"/>
                  </a:lnTo>
                  <a:lnTo>
                    <a:pt x="1729" y="30"/>
                  </a:lnTo>
                  <a:lnTo>
                    <a:pt x="1729" y="0"/>
                  </a:lnTo>
                  <a:lnTo>
                    <a:pt x="1655" y="0"/>
                  </a:lnTo>
                  <a:lnTo>
                    <a:pt x="1655" y="44"/>
                  </a:lnTo>
                  <a:lnTo>
                    <a:pt x="1655" y="130"/>
                  </a:lnTo>
                  <a:lnTo>
                    <a:pt x="1631" y="130"/>
                  </a:lnTo>
                  <a:lnTo>
                    <a:pt x="1631" y="44"/>
                  </a:lnTo>
                  <a:lnTo>
                    <a:pt x="1655" y="44"/>
                  </a:lnTo>
                  <a:lnTo>
                    <a:pt x="1655" y="0"/>
                  </a:lnTo>
                  <a:lnTo>
                    <a:pt x="1621" y="0"/>
                  </a:lnTo>
                  <a:lnTo>
                    <a:pt x="1621" y="86"/>
                  </a:lnTo>
                  <a:lnTo>
                    <a:pt x="1621" y="122"/>
                  </a:lnTo>
                  <a:lnTo>
                    <a:pt x="1620" y="124"/>
                  </a:lnTo>
                  <a:lnTo>
                    <a:pt x="1615" y="128"/>
                  </a:lnTo>
                  <a:lnTo>
                    <a:pt x="1608" y="130"/>
                  </a:lnTo>
                  <a:lnTo>
                    <a:pt x="1594" y="130"/>
                  </a:lnTo>
                  <a:lnTo>
                    <a:pt x="1594" y="168"/>
                  </a:lnTo>
                  <a:lnTo>
                    <a:pt x="1594" y="280"/>
                  </a:lnTo>
                  <a:lnTo>
                    <a:pt x="1593" y="286"/>
                  </a:lnTo>
                  <a:lnTo>
                    <a:pt x="1590" y="288"/>
                  </a:lnTo>
                  <a:lnTo>
                    <a:pt x="1585" y="294"/>
                  </a:lnTo>
                  <a:lnTo>
                    <a:pt x="1576" y="298"/>
                  </a:lnTo>
                  <a:lnTo>
                    <a:pt x="1524" y="298"/>
                  </a:lnTo>
                  <a:lnTo>
                    <a:pt x="1515" y="294"/>
                  </a:lnTo>
                  <a:lnTo>
                    <a:pt x="1510" y="288"/>
                  </a:lnTo>
                  <a:lnTo>
                    <a:pt x="1506" y="284"/>
                  </a:lnTo>
                  <a:lnTo>
                    <a:pt x="1505" y="280"/>
                  </a:lnTo>
                  <a:lnTo>
                    <a:pt x="1505" y="168"/>
                  </a:lnTo>
                  <a:lnTo>
                    <a:pt x="1506" y="164"/>
                  </a:lnTo>
                  <a:lnTo>
                    <a:pt x="1509" y="160"/>
                  </a:lnTo>
                  <a:lnTo>
                    <a:pt x="1514" y="154"/>
                  </a:lnTo>
                  <a:lnTo>
                    <a:pt x="1523" y="152"/>
                  </a:lnTo>
                  <a:lnTo>
                    <a:pt x="1575" y="152"/>
                  </a:lnTo>
                  <a:lnTo>
                    <a:pt x="1584" y="154"/>
                  </a:lnTo>
                  <a:lnTo>
                    <a:pt x="1590" y="160"/>
                  </a:lnTo>
                  <a:lnTo>
                    <a:pt x="1593" y="164"/>
                  </a:lnTo>
                  <a:lnTo>
                    <a:pt x="1594" y="168"/>
                  </a:lnTo>
                  <a:lnTo>
                    <a:pt x="1594" y="130"/>
                  </a:lnTo>
                  <a:lnTo>
                    <a:pt x="1562" y="130"/>
                  </a:lnTo>
                  <a:lnTo>
                    <a:pt x="1562" y="44"/>
                  </a:lnTo>
                  <a:lnTo>
                    <a:pt x="1586" y="44"/>
                  </a:lnTo>
                  <a:lnTo>
                    <a:pt x="1586" y="78"/>
                  </a:lnTo>
                  <a:lnTo>
                    <a:pt x="1615" y="78"/>
                  </a:lnTo>
                  <a:lnTo>
                    <a:pt x="1620" y="84"/>
                  </a:lnTo>
                  <a:lnTo>
                    <a:pt x="1621" y="86"/>
                  </a:lnTo>
                  <a:lnTo>
                    <a:pt x="1621" y="0"/>
                  </a:lnTo>
                  <a:lnTo>
                    <a:pt x="1542" y="0"/>
                  </a:lnTo>
                  <a:lnTo>
                    <a:pt x="1542" y="44"/>
                  </a:lnTo>
                  <a:lnTo>
                    <a:pt x="1542" y="130"/>
                  </a:lnTo>
                  <a:lnTo>
                    <a:pt x="1518" y="130"/>
                  </a:lnTo>
                  <a:lnTo>
                    <a:pt x="1518" y="90"/>
                  </a:lnTo>
                  <a:lnTo>
                    <a:pt x="1507" y="90"/>
                  </a:lnTo>
                  <a:lnTo>
                    <a:pt x="1507" y="130"/>
                  </a:lnTo>
                  <a:lnTo>
                    <a:pt x="1484" y="130"/>
                  </a:lnTo>
                  <a:lnTo>
                    <a:pt x="1484" y="100"/>
                  </a:lnTo>
                  <a:lnTo>
                    <a:pt x="1484" y="72"/>
                  </a:lnTo>
                  <a:lnTo>
                    <a:pt x="1484" y="44"/>
                  </a:lnTo>
                  <a:lnTo>
                    <a:pt x="1507" y="44"/>
                  </a:lnTo>
                  <a:lnTo>
                    <a:pt x="1507" y="82"/>
                  </a:lnTo>
                  <a:lnTo>
                    <a:pt x="1518" y="82"/>
                  </a:lnTo>
                  <a:lnTo>
                    <a:pt x="1518" y="44"/>
                  </a:lnTo>
                  <a:lnTo>
                    <a:pt x="1542" y="44"/>
                  </a:lnTo>
                  <a:lnTo>
                    <a:pt x="1542" y="0"/>
                  </a:lnTo>
                  <a:lnTo>
                    <a:pt x="1483" y="0"/>
                  </a:lnTo>
                  <a:lnTo>
                    <a:pt x="1483" y="298"/>
                  </a:lnTo>
                  <a:lnTo>
                    <a:pt x="1445" y="298"/>
                  </a:lnTo>
                  <a:lnTo>
                    <a:pt x="1428" y="236"/>
                  </a:lnTo>
                  <a:lnTo>
                    <a:pt x="1415" y="298"/>
                  </a:lnTo>
                  <a:lnTo>
                    <a:pt x="1376" y="298"/>
                  </a:lnTo>
                  <a:lnTo>
                    <a:pt x="1401" y="222"/>
                  </a:lnTo>
                  <a:lnTo>
                    <a:pt x="1376" y="152"/>
                  </a:lnTo>
                  <a:lnTo>
                    <a:pt x="1415" y="152"/>
                  </a:lnTo>
                  <a:lnTo>
                    <a:pt x="1428" y="210"/>
                  </a:lnTo>
                  <a:lnTo>
                    <a:pt x="1439" y="152"/>
                  </a:lnTo>
                  <a:lnTo>
                    <a:pt x="1478" y="152"/>
                  </a:lnTo>
                  <a:lnTo>
                    <a:pt x="1455" y="222"/>
                  </a:lnTo>
                  <a:lnTo>
                    <a:pt x="1483" y="298"/>
                  </a:lnTo>
                  <a:lnTo>
                    <a:pt x="1483" y="0"/>
                  </a:lnTo>
                  <a:lnTo>
                    <a:pt x="1467" y="0"/>
                  </a:lnTo>
                  <a:lnTo>
                    <a:pt x="1467" y="52"/>
                  </a:lnTo>
                  <a:lnTo>
                    <a:pt x="1467" y="72"/>
                  </a:lnTo>
                  <a:lnTo>
                    <a:pt x="1443" y="72"/>
                  </a:lnTo>
                  <a:lnTo>
                    <a:pt x="1443" y="54"/>
                  </a:lnTo>
                  <a:lnTo>
                    <a:pt x="1440" y="54"/>
                  </a:lnTo>
                  <a:lnTo>
                    <a:pt x="1438" y="52"/>
                  </a:lnTo>
                  <a:lnTo>
                    <a:pt x="1436" y="52"/>
                  </a:lnTo>
                  <a:lnTo>
                    <a:pt x="1435" y="54"/>
                  </a:lnTo>
                  <a:lnTo>
                    <a:pt x="1431" y="54"/>
                  </a:lnTo>
                  <a:lnTo>
                    <a:pt x="1431" y="120"/>
                  </a:lnTo>
                  <a:lnTo>
                    <a:pt x="1432" y="122"/>
                  </a:lnTo>
                  <a:lnTo>
                    <a:pt x="1442" y="122"/>
                  </a:lnTo>
                  <a:lnTo>
                    <a:pt x="1442" y="120"/>
                  </a:lnTo>
                  <a:lnTo>
                    <a:pt x="1443" y="120"/>
                  </a:lnTo>
                  <a:lnTo>
                    <a:pt x="1443" y="100"/>
                  </a:lnTo>
                  <a:lnTo>
                    <a:pt x="1467" y="100"/>
                  </a:lnTo>
                  <a:lnTo>
                    <a:pt x="1467" y="122"/>
                  </a:lnTo>
                  <a:lnTo>
                    <a:pt x="1466" y="124"/>
                  </a:lnTo>
                  <a:lnTo>
                    <a:pt x="1461" y="128"/>
                  </a:lnTo>
                  <a:lnTo>
                    <a:pt x="1455" y="130"/>
                  </a:lnTo>
                  <a:lnTo>
                    <a:pt x="1417" y="130"/>
                  </a:lnTo>
                  <a:lnTo>
                    <a:pt x="1410" y="126"/>
                  </a:lnTo>
                  <a:lnTo>
                    <a:pt x="1407" y="124"/>
                  </a:lnTo>
                  <a:lnTo>
                    <a:pt x="1407" y="54"/>
                  </a:lnTo>
                  <a:lnTo>
                    <a:pt x="1408" y="50"/>
                  </a:lnTo>
                  <a:lnTo>
                    <a:pt x="1413" y="46"/>
                  </a:lnTo>
                  <a:lnTo>
                    <a:pt x="1419" y="44"/>
                  </a:lnTo>
                  <a:lnTo>
                    <a:pt x="1453" y="44"/>
                  </a:lnTo>
                  <a:lnTo>
                    <a:pt x="1458" y="46"/>
                  </a:lnTo>
                  <a:lnTo>
                    <a:pt x="1465" y="50"/>
                  </a:lnTo>
                  <a:lnTo>
                    <a:pt x="1467" y="52"/>
                  </a:lnTo>
                  <a:lnTo>
                    <a:pt x="1467" y="0"/>
                  </a:lnTo>
                  <a:lnTo>
                    <a:pt x="1392" y="0"/>
                  </a:lnTo>
                  <a:lnTo>
                    <a:pt x="1392" y="130"/>
                  </a:lnTo>
                  <a:lnTo>
                    <a:pt x="1369" y="130"/>
                  </a:lnTo>
                  <a:lnTo>
                    <a:pt x="1365" y="106"/>
                  </a:lnTo>
                  <a:lnTo>
                    <a:pt x="1355" y="106"/>
                  </a:lnTo>
                  <a:lnTo>
                    <a:pt x="1355" y="152"/>
                  </a:lnTo>
                  <a:lnTo>
                    <a:pt x="1355" y="298"/>
                  </a:lnTo>
                  <a:lnTo>
                    <a:pt x="1318" y="298"/>
                  </a:lnTo>
                  <a:lnTo>
                    <a:pt x="1318" y="152"/>
                  </a:lnTo>
                  <a:lnTo>
                    <a:pt x="1355" y="152"/>
                  </a:lnTo>
                  <a:lnTo>
                    <a:pt x="1355" y="106"/>
                  </a:lnTo>
                  <a:lnTo>
                    <a:pt x="1348" y="106"/>
                  </a:lnTo>
                  <a:lnTo>
                    <a:pt x="1345" y="130"/>
                  </a:lnTo>
                  <a:lnTo>
                    <a:pt x="1321" y="130"/>
                  </a:lnTo>
                  <a:lnTo>
                    <a:pt x="1339" y="44"/>
                  </a:lnTo>
                  <a:lnTo>
                    <a:pt x="1375" y="44"/>
                  </a:lnTo>
                  <a:lnTo>
                    <a:pt x="1392" y="130"/>
                  </a:lnTo>
                  <a:lnTo>
                    <a:pt x="1392" y="0"/>
                  </a:lnTo>
                  <a:lnTo>
                    <a:pt x="1306" y="0"/>
                  </a:lnTo>
                  <a:lnTo>
                    <a:pt x="1306" y="44"/>
                  </a:lnTo>
                  <a:lnTo>
                    <a:pt x="1306" y="130"/>
                  </a:lnTo>
                  <a:lnTo>
                    <a:pt x="1303" y="130"/>
                  </a:lnTo>
                  <a:lnTo>
                    <a:pt x="1303" y="220"/>
                  </a:lnTo>
                  <a:lnTo>
                    <a:pt x="1303" y="282"/>
                  </a:lnTo>
                  <a:lnTo>
                    <a:pt x="1301" y="286"/>
                  </a:lnTo>
                  <a:lnTo>
                    <a:pt x="1293" y="294"/>
                  </a:lnTo>
                  <a:lnTo>
                    <a:pt x="1283" y="298"/>
                  </a:lnTo>
                  <a:lnTo>
                    <a:pt x="1213" y="298"/>
                  </a:lnTo>
                  <a:lnTo>
                    <a:pt x="1213" y="152"/>
                  </a:lnTo>
                  <a:lnTo>
                    <a:pt x="1249" y="152"/>
                  </a:lnTo>
                  <a:lnTo>
                    <a:pt x="1249" y="206"/>
                  </a:lnTo>
                  <a:lnTo>
                    <a:pt x="1283" y="206"/>
                  </a:lnTo>
                  <a:lnTo>
                    <a:pt x="1293" y="210"/>
                  </a:lnTo>
                  <a:lnTo>
                    <a:pt x="1298" y="214"/>
                  </a:lnTo>
                  <a:lnTo>
                    <a:pt x="1301" y="216"/>
                  </a:lnTo>
                  <a:lnTo>
                    <a:pt x="1303" y="220"/>
                  </a:lnTo>
                  <a:lnTo>
                    <a:pt x="1303" y="130"/>
                  </a:lnTo>
                  <a:lnTo>
                    <a:pt x="1282" y="130"/>
                  </a:lnTo>
                  <a:lnTo>
                    <a:pt x="1282" y="54"/>
                  </a:lnTo>
                  <a:lnTo>
                    <a:pt x="1271" y="54"/>
                  </a:lnTo>
                  <a:lnTo>
                    <a:pt x="1271" y="130"/>
                  </a:lnTo>
                  <a:lnTo>
                    <a:pt x="1247" y="130"/>
                  </a:lnTo>
                  <a:lnTo>
                    <a:pt x="1247" y="44"/>
                  </a:lnTo>
                  <a:lnTo>
                    <a:pt x="1306" y="44"/>
                  </a:lnTo>
                  <a:lnTo>
                    <a:pt x="1306" y="0"/>
                  </a:lnTo>
                  <a:lnTo>
                    <a:pt x="1232" y="0"/>
                  </a:lnTo>
                  <a:lnTo>
                    <a:pt x="1232" y="130"/>
                  </a:lnTo>
                  <a:lnTo>
                    <a:pt x="1208" y="130"/>
                  </a:lnTo>
                  <a:lnTo>
                    <a:pt x="1205" y="106"/>
                  </a:lnTo>
                  <a:lnTo>
                    <a:pt x="1188" y="106"/>
                  </a:lnTo>
                  <a:lnTo>
                    <a:pt x="1184" y="130"/>
                  </a:lnTo>
                  <a:lnTo>
                    <a:pt x="1182" y="130"/>
                  </a:lnTo>
                  <a:lnTo>
                    <a:pt x="1182" y="164"/>
                  </a:lnTo>
                  <a:lnTo>
                    <a:pt x="1182" y="206"/>
                  </a:lnTo>
                  <a:lnTo>
                    <a:pt x="1181" y="210"/>
                  </a:lnTo>
                  <a:lnTo>
                    <a:pt x="1174" y="218"/>
                  </a:lnTo>
                  <a:lnTo>
                    <a:pt x="1167" y="220"/>
                  </a:lnTo>
                  <a:lnTo>
                    <a:pt x="1156" y="220"/>
                  </a:lnTo>
                  <a:lnTo>
                    <a:pt x="1156" y="222"/>
                  </a:lnTo>
                  <a:lnTo>
                    <a:pt x="1170" y="222"/>
                  </a:lnTo>
                  <a:lnTo>
                    <a:pt x="1180" y="228"/>
                  </a:lnTo>
                  <a:lnTo>
                    <a:pt x="1182" y="232"/>
                  </a:lnTo>
                  <a:lnTo>
                    <a:pt x="1182" y="282"/>
                  </a:lnTo>
                  <a:lnTo>
                    <a:pt x="1180" y="286"/>
                  </a:lnTo>
                  <a:lnTo>
                    <a:pt x="1177" y="290"/>
                  </a:lnTo>
                  <a:lnTo>
                    <a:pt x="1171" y="294"/>
                  </a:lnTo>
                  <a:lnTo>
                    <a:pt x="1161" y="298"/>
                  </a:lnTo>
                  <a:lnTo>
                    <a:pt x="1093" y="298"/>
                  </a:lnTo>
                  <a:lnTo>
                    <a:pt x="1093" y="152"/>
                  </a:lnTo>
                  <a:lnTo>
                    <a:pt x="1168" y="152"/>
                  </a:lnTo>
                  <a:lnTo>
                    <a:pt x="1179" y="160"/>
                  </a:lnTo>
                  <a:lnTo>
                    <a:pt x="1182" y="164"/>
                  </a:lnTo>
                  <a:lnTo>
                    <a:pt x="1182" y="130"/>
                  </a:lnTo>
                  <a:lnTo>
                    <a:pt x="1161" y="130"/>
                  </a:lnTo>
                  <a:lnTo>
                    <a:pt x="1178" y="44"/>
                  </a:lnTo>
                  <a:lnTo>
                    <a:pt x="1214" y="44"/>
                  </a:lnTo>
                  <a:lnTo>
                    <a:pt x="1232" y="130"/>
                  </a:lnTo>
                  <a:lnTo>
                    <a:pt x="1232" y="0"/>
                  </a:lnTo>
                  <a:lnTo>
                    <a:pt x="1145" y="0"/>
                  </a:lnTo>
                  <a:lnTo>
                    <a:pt x="1145" y="54"/>
                  </a:lnTo>
                  <a:lnTo>
                    <a:pt x="1145" y="80"/>
                  </a:lnTo>
                  <a:lnTo>
                    <a:pt x="1144" y="82"/>
                  </a:lnTo>
                  <a:lnTo>
                    <a:pt x="1138" y="84"/>
                  </a:lnTo>
                  <a:lnTo>
                    <a:pt x="1133" y="86"/>
                  </a:lnTo>
                  <a:lnTo>
                    <a:pt x="1135" y="86"/>
                  </a:lnTo>
                  <a:lnTo>
                    <a:pt x="1140" y="88"/>
                  </a:lnTo>
                  <a:lnTo>
                    <a:pt x="1145" y="92"/>
                  </a:lnTo>
                  <a:lnTo>
                    <a:pt x="1145" y="94"/>
                  </a:lnTo>
                  <a:lnTo>
                    <a:pt x="1145" y="124"/>
                  </a:lnTo>
                  <a:lnTo>
                    <a:pt x="1143" y="126"/>
                  </a:lnTo>
                  <a:lnTo>
                    <a:pt x="1135" y="130"/>
                  </a:lnTo>
                  <a:lnTo>
                    <a:pt x="1099" y="130"/>
                  </a:lnTo>
                  <a:lnTo>
                    <a:pt x="1092" y="128"/>
                  </a:lnTo>
                  <a:lnTo>
                    <a:pt x="1089" y="126"/>
                  </a:lnTo>
                  <a:lnTo>
                    <a:pt x="1087" y="124"/>
                  </a:lnTo>
                  <a:lnTo>
                    <a:pt x="1086" y="120"/>
                  </a:lnTo>
                  <a:lnTo>
                    <a:pt x="1086" y="100"/>
                  </a:lnTo>
                  <a:lnTo>
                    <a:pt x="1110" y="100"/>
                  </a:lnTo>
                  <a:lnTo>
                    <a:pt x="1110" y="120"/>
                  </a:lnTo>
                  <a:lnTo>
                    <a:pt x="1111" y="122"/>
                  </a:lnTo>
                  <a:lnTo>
                    <a:pt x="1121" y="122"/>
                  </a:lnTo>
                  <a:lnTo>
                    <a:pt x="1122" y="120"/>
                  </a:lnTo>
                  <a:lnTo>
                    <a:pt x="1122" y="100"/>
                  </a:lnTo>
                  <a:lnTo>
                    <a:pt x="1122" y="94"/>
                  </a:lnTo>
                  <a:lnTo>
                    <a:pt x="1121" y="92"/>
                  </a:lnTo>
                  <a:lnTo>
                    <a:pt x="1118" y="90"/>
                  </a:lnTo>
                  <a:lnTo>
                    <a:pt x="1100" y="90"/>
                  </a:lnTo>
                  <a:lnTo>
                    <a:pt x="1100" y="82"/>
                  </a:lnTo>
                  <a:lnTo>
                    <a:pt x="1116" y="82"/>
                  </a:lnTo>
                  <a:lnTo>
                    <a:pt x="1120" y="80"/>
                  </a:lnTo>
                  <a:lnTo>
                    <a:pt x="1122" y="78"/>
                  </a:lnTo>
                  <a:lnTo>
                    <a:pt x="1122" y="72"/>
                  </a:lnTo>
                  <a:lnTo>
                    <a:pt x="1122" y="54"/>
                  </a:lnTo>
                  <a:lnTo>
                    <a:pt x="1121" y="54"/>
                  </a:lnTo>
                  <a:lnTo>
                    <a:pt x="1119" y="52"/>
                  </a:lnTo>
                  <a:lnTo>
                    <a:pt x="1115" y="52"/>
                  </a:lnTo>
                  <a:lnTo>
                    <a:pt x="1114" y="54"/>
                  </a:lnTo>
                  <a:lnTo>
                    <a:pt x="1110" y="54"/>
                  </a:lnTo>
                  <a:lnTo>
                    <a:pt x="1110" y="72"/>
                  </a:lnTo>
                  <a:lnTo>
                    <a:pt x="1086" y="72"/>
                  </a:lnTo>
                  <a:lnTo>
                    <a:pt x="1086" y="54"/>
                  </a:lnTo>
                  <a:lnTo>
                    <a:pt x="1087" y="52"/>
                  </a:lnTo>
                  <a:lnTo>
                    <a:pt x="1093" y="46"/>
                  </a:lnTo>
                  <a:lnTo>
                    <a:pt x="1100" y="44"/>
                  </a:lnTo>
                  <a:lnTo>
                    <a:pt x="1132" y="44"/>
                  </a:lnTo>
                  <a:lnTo>
                    <a:pt x="1139" y="46"/>
                  </a:lnTo>
                  <a:lnTo>
                    <a:pt x="1144" y="52"/>
                  </a:lnTo>
                  <a:lnTo>
                    <a:pt x="1145" y="54"/>
                  </a:lnTo>
                  <a:lnTo>
                    <a:pt x="1145" y="0"/>
                  </a:lnTo>
                  <a:lnTo>
                    <a:pt x="1051" y="0"/>
                  </a:lnTo>
                  <a:lnTo>
                    <a:pt x="1051" y="344"/>
                  </a:lnTo>
                  <a:lnTo>
                    <a:pt x="1759" y="344"/>
                  </a:lnTo>
                  <a:lnTo>
                    <a:pt x="1759" y="322"/>
                  </a:lnTo>
                  <a:lnTo>
                    <a:pt x="1759" y="152"/>
                  </a:lnTo>
                  <a:lnTo>
                    <a:pt x="1759" y="130"/>
                  </a:lnTo>
                  <a:lnTo>
                    <a:pt x="1759" y="44"/>
                  </a:lnTo>
                  <a:lnTo>
                    <a:pt x="1759" y="40"/>
                  </a:lnTo>
                  <a:lnTo>
                    <a:pt x="1759" y="30"/>
                  </a:lnTo>
                  <a:lnTo>
                    <a:pt x="1759" y="0"/>
                  </a:lnTo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6" name="AutoShape 1751"/>
            <p:cNvSpPr>
              <a:spLocks/>
            </p:cNvSpPr>
            <p:nvPr/>
          </p:nvSpPr>
          <p:spPr bwMode="auto">
            <a:xfrm>
              <a:off x="11274" y="14653"/>
              <a:ext cx="1164" cy="1328"/>
            </a:xfrm>
            <a:custGeom>
              <a:avLst/>
              <a:gdLst>
                <a:gd name="T0" fmla="+- 0 11387 11275"/>
                <a:gd name="T1" fmla="*/ T0 w 1164"/>
                <a:gd name="T2" fmla="+- 0 16425 14653"/>
                <a:gd name="T3" fmla="*/ 16425 h 1328"/>
                <a:gd name="T4" fmla="+- 0 11387 11275"/>
                <a:gd name="T5" fmla="*/ T4 w 1164"/>
                <a:gd name="T6" fmla="+- 0 15235 14653"/>
                <a:gd name="T7" fmla="*/ 15235 h 1328"/>
                <a:gd name="T8" fmla="+- 0 10322 11275"/>
                <a:gd name="T9" fmla="*/ T8 w 1164"/>
                <a:gd name="T10" fmla="+- 0 16428 14653"/>
                <a:gd name="T11" fmla="*/ 16428 h 1328"/>
                <a:gd name="T12" fmla="+- 0 10322 11275"/>
                <a:gd name="T13" fmla="*/ T12 w 1164"/>
                <a:gd name="T14" fmla="+- 0 15213 14653"/>
                <a:gd name="T15" fmla="*/ 15213 h 132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164" h="1328">
                  <a:moveTo>
                    <a:pt x="112" y="1772"/>
                  </a:moveTo>
                  <a:lnTo>
                    <a:pt x="112" y="582"/>
                  </a:lnTo>
                  <a:moveTo>
                    <a:pt x="-953" y="1775"/>
                  </a:moveTo>
                  <a:lnTo>
                    <a:pt x="-953" y="56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7" name="AutoShape 1750"/>
            <p:cNvSpPr>
              <a:spLocks/>
            </p:cNvSpPr>
            <p:nvPr/>
          </p:nvSpPr>
          <p:spPr bwMode="auto">
            <a:xfrm>
              <a:off x="7441" y="13212"/>
              <a:ext cx="5767" cy="700"/>
            </a:xfrm>
            <a:custGeom>
              <a:avLst/>
              <a:gdLst>
                <a:gd name="T0" fmla="+- 0 12177 7442"/>
                <a:gd name="T1" fmla="*/ T0 w 5767"/>
                <a:gd name="T2" fmla="+- 0 13213 13213"/>
                <a:gd name="T3" fmla="*/ 13213 h 700"/>
                <a:gd name="T4" fmla="+- 0 13209 7442"/>
                <a:gd name="T5" fmla="*/ T4 w 5767"/>
                <a:gd name="T6" fmla="+- 0 13213 13213"/>
                <a:gd name="T7" fmla="*/ 13213 h 700"/>
                <a:gd name="T8" fmla="+- 0 9090 7442"/>
                <a:gd name="T9" fmla="*/ T8 w 5767"/>
                <a:gd name="T10" fmla="+- 0 13213 13213"/>
                <a:gd name="T11" fmla="*/ 13213 h 700"/>
                <a:gd name="T12" fmla="+- 0 11582 7442"/>
                <a:gd name="T13" fmla="*/ T12 w 5767"/>
                <a:gd name="T14" fmla="+- 0 13213 13213"/>
                <a:gd name="T15" fmla="*/ 13213 h 700"/>
                <a:gd name="T16" fmla="+- 0 7785 7442"/>
                <a:gd name="T17" fmla="*/ T16 w 5767"/>
                <a:gd name="T18" fmla="+- 0 13213 13213"/>
                <a:gd name="T19" fmla="*/ 13213 h 700"/>
                <a:gd name="T20" fmla="+- 0 8496 7442"/>
                <a:gd name="T21" fmla="*/ T20 w 5767"/>
                <a:gd name="T22" fmla="+- 0 13213 13213"/>
                <a:gd name="T23" fmla="*/ 13213 h 700"/>
                <a:gd name="T24" fmla="+- 0 11937 7442"/>
                <a:gd name="T25" fmla="*/ T24 w 5767"/>
                <a:gd name="T26" fmla="+- 0 13369 13213"/>
                <a:gd name="T27" fmla="*/ 13369 h 700"/>
                <a:gd name="T28" fmla="+- 0 11937 7442"/>
                <a:gd name="T29" fmla="*/ T28 w 5767"/>
                <a:gd name="T30" fmla="+- 0 13584 13213"/>
                <a:gd name="T31" fmla="*/ 13584 h 700"/>
                <a:gd name="T32" fmla="+- 0 10956 7442"/>
                <a:gd name="T33" fmla="*/ T32 w 5767"/>
                <a:gd name="T34" fmla="+- 0 13230 13213"/>
                <a:gd name="T35" fmla="*/ 13230 h 700"/>
                <a:gd name="T36" fmla="+- 0 10956 7442"/>
                <a:gd name="T37" fmla="*/ T36 w 5767"/>
                <a:gd name="T38" fmla="+- 0 13584 13213"/>
                <a:gd name="T39" fmla="*/ 13584 h 700"/>
                <a:gd name="T40" fmla="+- 0 10201 7442"/>
                <a:gd name="T41" fmla="*/ T40 w 5767"/>
                <a:gd name="T42" fmla="+- 0 13233 13213"/>
                <a:gd name="T43" fmla="*/ 13233 h 700"/>
                <a:gd name="T44" fmla="+- 0 10201 7442"/>
                <a:gd name="T45" fmla="*/ T44 w 5767"/>
                <a:gd name="T46" fmla="+- 0 13602 13213"/>
                <a:gd name="T47" fmla="*/ 13602 h 700"/>
                <a:gd name="T48" fmla="+- 0 8741 7442"/>
                <a:gd name="T49" fmla="*/ T48 w 5767"/>
                <a:gd name="T50" fmla="+- 0 13912 13213"/>
                <a:gd name="T51" fmla="*/ 13912 h 700"/>
                <a:gd name="T52" fmla="+- 0 9496 7442"/>
                <a:gd name="T53" fmla="*/ T52 w 5767"/>
                <a:gd name="T54" fmla="+- 0 13912 13213"/>
                <a:gd name="T55" fmla="*/ 13912 h 700"/>
                <a:gd name="T56" fmla="+- 0 7442 7442"/>
                <a:gd name="T57" fmla="*/ T56 w 5767"/>
                <a:gd name="T58" fmla="+- 0 13912 13213"/>
                <a:gd name="T59" fmla="*/ 13912 h 700"/>
                <a:gd name="T60" fmla="+- 0 8146 7442"/>
                <a:gd name="T61" fmla="*/ T60 w 5767"/>
                <a:gd name="T62" fmla="+- 0 13912 13213"/>
                <a:gd name="T63" fmla="*/ 13912 h 70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5767" h="700">
                  <a:moveTo>
                    <a:pt x="4735" y="0"/>
                  </a:moveTo>
                  <a:lnTo>
                    <a:pt x="5767" y="0"/>
                  </a:lnTo>
                  <a:moveTo>
                    <a:pt x="1648" y="0"/>
                  </a:moveTo>
                  <a:lnTo>
                    <a:pt x="4140" y="0"/>
                  </a:lnTo>
                  <a:moveTo>
                    <a:pt x="343" y="0"/>
                  </a:moveTo>
                  <a:lnTo>
                    <a:pt x="1054" y="0"/>
                  </a:lnTo>
                  <a:moveTo>
                    <a:pt x="4495" y="156"/>
                  </a:moveTo>
                  <a:lnTo>
                    <a:pt x="4495" y="371"/>
                  </a:lnTo>
                  <a:moveTo>
                    <a:pt x="3514" y="17"/>
                  </a:moveTo>
                  <a:lnTo>
                    <a:pt x="3514" y="371"/>
                  </a:lnTo>
                  <a:moveTo>
                    <a:pt x="2759" y="20"/>
                  </a:moveTo>
                  <a:lnTo>
                    <a:pt x="2759" y="389"/>
                  </a:lnTo>
                  <a:moveTo>
                    <a:pt x="1299" y="699"/>
                  </a:moveTo>
                  <a:lnTo>
                    <a:pt x="2054" y="699"/>
                  </a:lnTo>
                  <a:moveTo>
                    <a:pt x="0" y="699"/>
                  </a:moveTo>
                  <a:lnTo>
                    <a:pt x="704" y="699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8" name="Line 1749"/>
            <p:cNvSpPr>
              <a:spLocks noChangeShapeType="1"/>
            </p:cNvSpPr>
            <p:nvPr/>
          </p:nvSpPr>
          <p:spPr bwMode="auto">
            <a:xfrm>
              <a:off x="9505" y="13954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9" name="AutoShape 1748"/>
            <p:cNvSpPr>
              <a:spLocks/>
            </p:cNvSpPr>
            <p:nvPr/>
          </p:nvSpPr>
          <p:spPr bwMode="auto">
            <a:xfrm>
              <a:off x="7437" y="13872"/>
              <a:ext cx="2" cy="1608"/>
            </a:xfrm>
            <a:custGeom>
              <a:avLst/>
              <a:gdLst>
                <a:gd name="T0" fmla="+- 0 13872 13872"/>
                <a:gd name="T1" fmla="*/ 13872 h 1608"/>
                <a:gd name="T2" fmla="+- 0 14197 13872"/>
                <a:gd name="T3" fmla="*/ 14197 h 1608"/>
                <a:gd name="T4" fmla="+- 0 14792 13872"/>
                <a:gd name="T5" fmla="*/ 14792 h 1608"/>
                <a:gd name="T6" fmla="+- 0 15479 13872"/>
                <a:gd name="T7" fmla="*/ 15479 h 1608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1608">
                  <a:moveTo>
                    <a:pt x="0" y="0"/>
                  </a:moveTo>
                  <a:lnTo>
                    <a:pt x="0" y="325"/>
                  </a:lnTo>
                  <a:moveTo>
                    <a:pt x="0" y="920"/>
                  </a:moveTo>
                  <a:lnTo>
                    <a:pt x="0" y="1607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0" name="Line 1747"/>
            <p:cNvSpPr>
              <a:spLocks noChangeShapeType="1"/>
            </p:cNvSpPr>
            <p:nvPr/>
          </p:nvSpPr>
          <p:spPr bwMode="auto">
            <a:xfrm>
              <a:off x="6067" y="15570"/>
              <a:ext cx="1412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1" name="AutoShape 1746"/>
            <p:cNvSpPr>
              <a:spLocks/>
            </p:cNvSpPr>
            <p:nvPr/>
          </p:nvSpPr>
          <p:spPr bwMode="auto">
            <a:xfrm>
              <a:off x="5660" y="15202"/>
              <a:ext cx="367" cy="752"/>
            </a:xfrm>
            <a:custGeom>
              <a:avLst/>
              <a:gdLst>
                <a:gd name="T0" fmla="+- 0 5716 5661"/>
                <a:gd name="T1" fmla="*/ T0 w 367"/>
                <a:gd name="T2" fmla="+- 0 15917 15203"/>
                <a:gd name="T3" fmla="*/ 15917 h 752"/>
                <a:gd name="T4" fmla="+- 0 5821 5661"/>
                <a:gd name="T5" fmla="*/ T4 w 367"/>
                <a:gd name="T6" fmla="+- 0 15855 15203"/>
                <a:gd name="T7" fmla="*/ 15855 h 752"/>
                <a:gd name="T8" fmla="+- 0 5821 5661"/>
                <a:gd name="T9" fmla="*/ T8 w 367"/>
                <a:gd name="T10" fmla="+- 0 15763 15203"/>
                <a:gd name="T11" fmla="*/ 15763 h 752"/>
                <a:gd name="T12" fmla="+- 0 5821 5661"/>
                <a:gd name="T13" fmla="*/ T12 w 367"/>
                <a:gd name="T14" fmla="+- 0 15669 15203"/>
                <a:gd name="T15" fmla="*/ 15669 h 752"/>
                <a:gd name="T16" fmla="+- 0 5717 5661"/>
                <a:gd name="T17" fmla="*/ T16 w 367"/>
                <a:gd name="T18" fmla="+- 0 15577 15203"/>
                <a:gd name="T19" fmla="*/ 15577 h 752"/>
                <a:gd name="T20" fmla="+- 0 5716 5661"/>
                <a:gd name="T21" fmla="*/ T20 w 367"/>
                <a:gd name="T22" fmla="+- 0 15513 15203"/>
                <a:gd name="T23" fmla="*/ 15513 h 752"/>
                <a:gd name="T24" fmla="+- 0 5708 5661"/>
                <a:gd name="T25" fmla="*/ T24 w 367"/>
                <a:gd name="T26" fmla="+- 0 15495 15203"/>
                <a:gd name="T27" fmla="*/ 15495 h 752"/>
                <a:gd name="T28" fmla="+- 0 5821 5661"/>
                <a:gd name="T29" fmla="*/ T28 w 367"/>
                <a:gd name="T30" fmla="+- 0 15413 15203"/>
                <a:gd name="T31" fmla="*/ 15413 h 752"/>
                <a:gd name="T32" fmla="+- 0 5751 5661"/>
                <a:gd name="T33" fmla="*/ T32 w 367"/>
                <a:gd name="T34" fmla="+- 0 15349 15203"/>
                <a:gd name="T35" fmla="*/ 15349 h 752"/>
                <a:gd name="T36" fmla="+- 0 5821 5661"/>
                <a:gd name="T37" fmla="*/ T36 w 367"/>
                <a:gd name="T38" fmla="+- 0 15293 15203"/>
                <a:gd name="T39" fmla="*/ 15293 h 752"/>
                <a:gd name="T40" fmla="+- 0 5699 5661"/>
                <a:gd name="T41" fmla="*/ T40 w 367"/>
                <a:gd name="T42" fmla="+- 0 15257 15203"/>
                <a:gd name="T43" fmla="*/ 15257 h 752"/>
                <a:gd name="T44" fmla="+- 0 5961 5661"/>
                <a:gd name="T45" fmla="*/ T44 w 367"/>
                <a:gd name="T46" fmla="+- 0 15227 15203"/>
                <a:gd name="T47" fmla="*/ 15227 h 752"/>
                <a:gd name="T48" fmla="+- 0 5716 5661"/>
                <a:gd name="T49" fmla="*/ T48 w 367"/>
                <a:gd name="T50" fmla="+- 0 15889 15203"/>
                <a:gd name="T51" fmla="*/ 15889 h 752"/>
                <a:gd name="T52" fmla="+- 0 5747 5661"/>
                <a:gd name="T53" fmla="*/ T52 w 367"/>
                <a:gd name="T54" fmla="+- 0 15905 15203"/>
                <a:gd name="T55" fmla="*/ 15905 h 752"/>
                <a:gd name="T56" fmla="+- 0 5795 5661"/>
                <a:gd name="T57" fmla="*/ T56 w 367"/>
                <a:gd name="T58" fmla="+- 0 15859 15203"/>
                <a:gd name="T59" fmla="*/ 15859 h 752"/>
                <a:gd name="T60" fmla="+- 0 5789 5661"/>
                <a:gd name="T61" fmla="*/ T60 w 367"/>
                <a:gd name="T62" fmla="+- 0 15919 15203"/>
                <a:gd name="T63" fmla="*/ 15919 h 752"/>
                <a:gd name="T64" fmla="+- 0 5965 5661"/>
                <a:gd name="T65" fmla="*/ T64 w 367"/>
                <a:gd name="T66" fmla="+- 0 15819 15203"/>
                <a:gd name="T67" fmla="*/ 15819 h 752"/>
                <a:gd name="T68" fmla="+- 0 5789 5661"/>
                <a:gd name="T69" fmla="*/ T68 w 367"/>
                <a:gd name="T70" fmla="+- 0 15881 15203"/>
                <a:gd name="T71" fmla="*/ 15881 h 752"/>
                <a:gd name="T72" fmla="+- 0 5789 5661"/>
                <a:gd name="T73" fmla="*/ T72 w 367"/>
                <a:gd name="T74" fmla="+- 0 15893 15203"/>
                <a:gd name="T75" fmla="*/ 15893 h 752"/>
                <a:gd name="T76" fmla="+- 0 5744 5661"/>
                <a:gd name="T77" fmla="*/ T76 w 367"/>
                <a:gd name="T78" fmla="+- 0 15855 15203"/>
                <a:gd name="T79" fmla="*/ 15855 h 752"/>
                <a:gd name="T80" fmla="+- 0 5753 5661"/>
                <a:gd name="T81" fmla="*/ T80 w 367"/>
                <a:gd name="T82" fmla="+- 0 15861 15203"/>
                <a:gd name="T83" fmla="*/ 15861 h 752"/>
                <a:gd name="T84" fmla="+- 0 5836 5661"/>
                <a:gd name="T85" fmla="*/ T84 w 367"/>
                <a:gd name="T86" fmla="+- 0 15865 15203"/>
                <a:gd name="T87" fmla="*/ 15865 h 752"/>
                <a:gd name="T88" fmla="+- 0 5902 5661"/>
                <a:gd name="T89" fmla="*/ T88 w 367"/>
                <a:gd name="T90" fmla="+- 0 15859 15203"/>
                <a:gd name="T91" fmla="*/ 15859 h 752"/>
                <a:gd name="T92" fmla="+- 0 5884 5661"/>
                <a:gd name="T93" fmla="*/ T92 w 367"/>
                <a:gd name="T94" fmla="+- 0 15819 15203"/>
                <a:gd name="T95" fmla="*/ 15819 h 752"/>
                <a:gd name="T96" fmla="+- 0 5897 5661"/>
                <a:gd name="T97" fmla="*/ T96 w 367"/>
                <a:gd name="T98" fmla="+- 0 15829 15203"/>
                <a:gd name="T99" fmla="*/ 15829 h 752"/>
                <a:gd name="T100" fmla="+- 0 5774 5661"/>
                <a:gd name="T101" fmla="*/ T100 w 367"/>
                <a:gd name="T102" fmla="+- 0 15811 15203"/>
                <a:gd name="T103" fmla="*/ 15811 h 752"/>
                <a:gd name="T104" fmla="+- 0 6027 5661"/>
                <a:gd name="T105" fmla="*/ T104 w 367"/>
                <a:gd name="T106" fmla="+- 0 15817 15203"/>
                <a:gd name="T107" fmla="*/ 15817 h 752"/>
                <a:gd name="T108" fmla="+- 0 5765 5661"/>
                <a:gd name="T109" fmla="*/ T108 w 367"/>
                <a:gd name="T110" fmla="+- 0 15809 15203"/>
                <a:gd name="T111" fmla="*/ 15809 h 752"/>
                <a:gd name="T112" fmla="+- 0 6027 5661"/>
                <a:gd name="T113" fmla="*/ T112 w 367"/>
                <a:gd name="T114" fmla="+- 0 15783 15203"/>
                <a:gd name="T115" fmla="*/ 15783 h 752"/>
                <a:gd name="T116" fmla="+- 0 5799 5661"/>
                <a:gd name="T117" fmla="*/ T116 w 367"/>
                <a:gd name="T118" fmla="+- 0 15723 15203"/>
                <a:gd name="T119" fmla="*/ 15723 h 752"/>
                <a:gd name="T120" fmla="+- 0 5888 5661"/>
                <a:gd name="T121" fmla="*/ T120 w 367"/>
                <a:gd name="T122" fmla="+- 0 15693 15203"/>
                <a:gd name="T123" fmla="*/ 15693 h 752"/>
                <a:gd name="T124" fmla="+- 0 5895 5661"/>
                <a:gd name="T125" fmla="*/ T124 w 367"/>
                <a:gd name="T126" fmla="+- 0 15733 15203"/>
                <a:gd name="T127" fmla="*/ 15733 h 752"/>
                <a:gd name="T128" fmla="+- 0 5976 5661"/>
                <a:gd name="T129" fmla="*/ T128 w 367"/>
                <a:gd name="T130" fmla="+- 0 15671 15203"/>
                <a:gd name="T131" fmla="*/ 15671 h 752"/>
                <a:gd name="T132" fmla="+- 0 5774 5661"/>
                <a:gd name="T133" fmla="*/ T132 w 367"/>
                <a:gd name="T134" fmla="+- 0 15639 15203"/>
                <a:gd name="T135" fmla="*/ 15639 h 752"/>
                <a:gd name="T136" fmla="+- 0 5821 5661"/>
                <a:gd name="T137" fmla="*/ T136 w 367"/>
                <a:gd name="T138" fmla="+- 0 15609 15203"/>
                <a:gd name="T139" fmla="*/ 15609 h 752"/>
                <a:gd name="T140" fmla="+- 0 5821 5661"/>
                <a:gd name="T141" fmla="*/ T140 w 367"/>
                <a:gd name="T142" fmla="+- 0 15609 15203"/>
                <a:gd name="T143" fmla="*/ 15609 h 752"/>
                <a:gd name="T144" fmla="+- 0 5976 5661"/>
                <a:gd name="T145" fmla="*/ T144 w 367"/>
                <a:gd name="T146" fmla="+- 0 15569 15203"/>
                <a:gd name="T147" fmla="*/ 15569 h 752"/>
                <a:gd name="T148" fmla="+- 0 5794 5661"/>
                <a:gd name="T149" fmla="*/ T148 w 367"/>
                <a:gd name="T150" fmla="+- 0 15517 15203"/>
                <a:gd name="T151" fmla="*/ 15517 h 752"/>
                <a:gd name="T152" fmla="+- 0 5821 5661"/>
                <a:gd name="T153" fmla="*/ T152 w 367"/>
                <a:gd name="T154" fmla="+- 0 15577 15203"/>
                <a:gd name="T155" fmla="*/ 15577 h 752"/>
                <a:gd name="T156" fmla="+- 0 5717 5661"/>
                <a:gd name="T157" fmla="*/ T156 w 367"/>
                <a:gd name="T158" fmla="+- 0 15543 15203"/>
                <a:gd name="T159" fmla="*/ 15543 h 752"/>
                <a:gd name="T160" fmla="+- 0 5791 5661"/>
                <a:gd name="T161" fmla="*/ T160 w 367"/>
                <a:gd name="T162" fmla="+- 0 15547 15203"/>
                <a:gd name="T163" fmla="*/ 15547 h 752"/>
                <a:gd name="T164" fmla="+- 0 5737 5661"/>
                <a:gd name="T165" fmla="*/ T164 w 367"/>
                <a:gd name="T166" fmla="+- 0 15539 15203"/>
                <a:gd name="T167" fmla="*/ 15539 h 752"/>
                <a:gd name="T168" fmla="+- 0 5821 5661"/>
                <a:gd name="T169" fmla="*/ T168 w 367"/>
                <a:gd name="T170" fmla="+- 0 15433 15203"/>
                <a:gd name="T171" fmla="*/ 15433 h 752"/>
                <a:gd name="T172" fmla="+- 0 6027 5661"/>
                <a:gd name="T173" fmla="*/ T172 w 367"/>
                <a:gd name="T174" fmla="+- 0 15495 15203"/>
                <a:gd name="T175" fmla="*/ 15495 h 752"/>
                <a:gd name="T176" fmla="+- 0 5821 5661"/>
                <a:gd name="T177" fmla="*/ T176 w 367"/>
                <a:gd name="T178" fmla="+- 0 15433 15203"/>
                <a:gd name="T179" fmla="*/ 15433 h 752"/>
                <a:gd name="T180" fmla="+- 0 5976 5661"/>
                <a:gd name="T181" fmla="*/ T180 w 367"/>
                <a:gd name="T182" fmla="+- 0 15453 15203"/>
                <a:gd name="T183" fmla="*/ 15453 h 752"/>
                <a:gd name="T184" fmla="+- 0 5960 5661"/>
                <a:gd name="T185" fmla="*/ T184 w 367"/>
                <a:gd name="T186" fmla="+- 0 15417 15203"/>
                <a:gd name="T187" fmla="*/ 15417 h 752"/>
                <a:gd name="T188" fmla="+- 0 5839 5661"/>
                <a:gd name="T189" fmla="*/ T188 w 367"/>
                <a:gd name="T190" fmla="+- 0 15435 15203"/>
                <a:gd name="T191" fmla="*/ 15435 h 752"/>
                <a:gd name="T192" fmla="+- 0 5961 5661"/>
                <a:gd name="T193" fmla="*/ T192 w 367"/>
                <a:gd name="T194" fmla="+- 0 15349 15203"/>
                <a:gd name="T195" fmla="*/ 15349 h 752"/>
                <a:gd name="T196" fmla="+- 0 5821 5661"/>
                <a:gd name="T197" fmla="*/ T196 w 367"/>
                <a:gd name="T198" fmla="+- 0 15399 15203"/>
                <a:gd name="T199" fmla="*/ 15399 h 752"/>
                <a:gd name="T200" fmla="+- 0 5961 5661"/>
                <a:gd name="T201" fmla="*/ T200 w 367"/>
                <a:gd name="T202" fmla="+- 0 15351 15203"/>
                <a:gd name="T203" fmla="*/ 15351 h 752"/>
                <a:gd name="T204" fmla="+- 0 5790 5661"/>
                <a:gd name="T205" fmla="*/ T204 w 367"/>
                <a:gd name="T206" fmla="+- 0 15387 15203"/>
                <a:gd name="T207" fmla="*/ 15387 h 752"/>
                <a:gd name="T208" fmla="+- 0 5976 5661"/>
                <a:gd name="T209" fmla="*/ T208 w 367"/>
                <a:gd name="T210" fmla="+- 0 15313 15203"/>
                <a:gd name="T211" fmla="*/ 15313 h 752"/>
                <a:gd name="T212" fmla="+- 0 5799 5661"/>
                <a:gd name="T213" fmla="*/ T212 w 367"/>
                <a:gd name="T214" fmla="+- 0 15339 15203"/>
                <a:gd name="T215" fmla="*/ 15339 h 752"/>
                <a:gd name="T216" fmla="+- 0 5961 5661"/>
                <a:gd name="T217" fmla="*/ T216 w 367"/>
                <a:gd name="T218" fmla="+- 0 15273 15203"/>
                <a:gd name="T219" fmla="*/ 15273 h 752"/>
                <a:gd name="T220" fmla="+- 0 5961 5661"/>
                <a:gd name="T221" fmla="*/ T220 w 367"/>
                <a:gd name="T222" fmla="+- 0 15273 15203"/>
                <a:gd name="T223" fmla="*/ 15273 h 752"/>
                <a:gd name="T224" fmla="+- 0 5821 5661"/>
                <a:gd name="T225" fmla="*/ T224 w 367"/>
                <a:gd name="T226" fmla="+- 0 15293 15203"/>
                <a:gd name="T227" fmla="*/ 15293 h 752"/>
                <a:gd name="T228" fmla="+- 0 5703 5661"/>
                <a:gd name="T229" fmla="*/ T228 w 367"/>
                <a:gd name="T230" fmla="+- 0 15241 15203"/>
                <a:gd name="T231" fmla="*/ 15241 h 752"/>
                <a:gd name="T232" fmla="+- 0 5761 5661"/>
                <a:gd name="T233" fmla="*/ T232 w 367"/>
                <a:gd name="T234" fmla="+- 0 15267 15203"/>
                <a:gd name="T235" fmla="*/ 15267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" h="752">
                  <a:moveTo>
                    <a:pt x="366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6" y="752"/>
                  </a:lnTo>
                  <a:lnTo>
                    <a:pt x="366" y="716"/>
                  </a:lnTo>
                  <a:lnTo>
                    <a:pt x="58" y="716"/>
                  </a:lnTo>
                  <a:lnTo>
                    <a:pt x="55" y="714"/>
                  </a:lnTo>
                  <a:lnTo>
                    <a:pt x="49" y="708"/>
                  </a:lnTo>
                  <a:lnTo>
                    <a:pt x="47" y="702"/>
                  </a:lnTo>
                  <a:lnTo>
                    <a:pt x="47" y="668"/>
                  </a:lnTo>
                  <a:lnTo>
                    <a:pt x="49" y="660"/>
                  </a:lnTo>
                  <a:lnTo>
                    <a:pt x="54" y="654"/>
                  </a:lnTo>
                  <a:lnTo>
                    <a:pt x="57" y="652"/>
                  </a:lnTo>
                  <a:lnTo>
                    <a:pt x="160" y="652"/>
                  </a:lnTo>
                  <a:lnTo>
                    <a:pt x="160" y="638"/>
                  </a:lnTo>
                  <a:lnTo>
                    <a:pt x="160" y="636"/>
                  </a:lnTo>
                  <a:lnTo>
                    <a:pt x="138" y="636"/>
                  </a:lnTo>
                  <a:lnTo>
                    <a:pt x="47" y="618"/>
                  </a:lnTo>
                  <a:lnTo>
                    <a:pt x="47" y="580"/>
                  </a:lnTo>
                  <a:lnTo>
                    <a:pt x="138" y="560"/>
                  </a:lnTo>
                  <a:lnTo>
                    <a:pt x="160" y="560"/>
                  </a:lnTo>
                  <a:lnTo>
                    <a:pt x="160" y="544"/>
                  </a:lnTo>
                  <a:lnTo>
                    <a:pt x="47" y="544"/>
                  </a:lnTo>
                  <a:lnTo>
                    <a:pt x="47" y="482"/>
                  </a:lnTo>
                  <a:lnTo>
                    <a:pt x="366" y="482"/>
                  </a:lnTo>
                  <a:lnTo>
                    <a:pt x="366" y="468"/>
                  </a:lnTo>
                  <a:lnTo>
                    <a:pt x="160" y="468"/>
                  </a:lnTo>
                  <a:lnTo>
                    <a:pt x="160" y="466"/>
                  </a:lnTo>
                  <a:lnTo>
                    <a:pt x="138" y="466"/>
                  </a:lnTo>
                  <a:lnTo>
                    <a:pt x="47" y="446"/>
                  </a:lnTo>
                  <a:lnTo>
                    <a:pt x="47" y="408"/>
                  </a:lnTo>
                  <a:lnTo>
                    <a:pt x="138" y="390"/>
                  </a:lnTo>
                  <a:lnTo>
                    <a:pt x="160" y="390"/>
                  </a:lnTo>
                  <a:lnTo>
                    <a:pt x="160" y="374"/>
                  </a:lnTo>
                  <a:lnTo>
                    <a:pt x="56" y="374"/>
                  </a:lnTo>
                  <a:lnTo>
                    <a:pt x="53" y="372"/>
                  </a:lnTo>
                  <a:lnTo>
                    <a:pt x="49" y="368"/>
                  </a:lnTo>
                  <a:lnTo>
                    <a:pt x="47" y="362"/>
                  </a:lnTo>
                  <a:lnTo>
                    <a:pt x="47" y="326"/>
                  </a:lnTo>
                  <a:lnTo>
                    <a:pt x="48" y="320"/>
                  </a:lnTo>
                  <a:lnTo>
                    <a:pt x="52" y="312"/>
                  </a:lnTo>
                  <a:lnTo>
                    <a:pt x="55" y="310"/>
                  </a:lnTo>
                  <a:lnTo>
                    <a:pt x="160" y="310"/>
                  </a:lnTo>
                  <a:lnTo>
                    <a:pt x="160" y="300"/>
                  </a:lnTo>
                  <a:lnTo>
                    <a:pt x="298" y="300"/>
                  </a:lnTo>
                  <a:lnTo>
                    <a:pt x="315" y="294"/>
                  </a:lnTo>
                  <a:lnTo>
                    <a:pt x="366" y="294"/>
                  </a:lnTo>
                  <a:lnTo>
                    <a:pt x="366" y="292"/>
                  </a:lnTo>
                  <a:lnTo>
                    <a:pt x="47" y="292"/>
                  </a:lnTo>
                  <a:lnTo>
                    <a:pt x="47" y="268"/>
                  </a:lnTo>
                  <a:lnTo>
                    <a:pt x="86" y="268"/>
                  </a:lnTo>
                  <a:lnTo>
                    <a:pt x="86" y="256"/>
                  </a:lnTo>
                  <a:lnTo>
                    <a:pt x="47" y="256"/>
                  </a:lnTo>
                  <a:lnTo>
                    <a:pt x="47" y="230"/>
                  </a:lnTo>
                  <a:lnTo>
                    <a:pt x="160" y="230"/>
                  </a:lnTo>
                  <a:lnTo>
                    <a:pt x="160" y="210"/>
                  </a:lnTo>
                  <a:lnTo>
                    <a:pt x="47" y="210"/>
                  </a:lnTo>
                  <a:lnTo>
                    <a:pt x="47" y="184"/>
                  </a:lnTo>
                  <a:lnTo>
                    <a:pt x="81" y="184"/>
                  </a:lnTo>
                  <a:lnTo>
                    <a:pt x="81" y="160"/>
                  </a:lnTo>
                  <a:lnTo>
                    <a:pt x="83" y="154"/>
                  </a:lnTo>
                  <a:lnTo>
                    <a:pt x="88" y="148"/>
                  </a:lnTo>
                  <a:lnTo>
                    <a:pt x="90" y="146"/>
                  </a:lnTo>
                  <a:lnTo>
                    <a:pt x="300" y="146"/>
                  </a:lnTo>
                  <a:lnTo>
                    <a:pt x="300" y="138"/>
                  </a:lnTo>
                  <a:lnTo>
                    <a:pt x="300" y="136"/>
                  </a:lnTo>
                  <a:lnTo>
                    <a:pt x="47" y="136"/>
                  </a:lnTo>
                  <a:lnTo>
                    <a:pt x="47" y="110"/>
                  </a:lnTo>
                  <a:lnTo>
                    <a:pt x="160" y="110"/>
                  </a:lnTo>
                  <a:lnTo>
                    <a:pt x="160" y="90"/>
                  </a:lnTo>
                  <a:lnTo>
                    <a:pt x="47" y="90"/>
                  </a:lnTo>
                  <a:lnTo>
                    <a:pt x="47" y="80"/>
                  </a:lnTo>
                  <a:lnTo>
                    <a:pt x="31" y="8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6" y="50"/>
                  </a:lnTo>
                  <a:lnTo>
                    <a:pt x="31" y="50"/>
                  </a:lnTo>
                  <a:lnTo>
                    <a:pt x="31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366" y="22"/>
                  </a:lnTo>
                  <a:lnTo>
                    <a:pt x="366" y="0"/>
                  </a:lnTo>
                  <a:close/>
                  <a:moveTo>
                    <a:pt x="82" y="678"/>
                  </a:moveTo>
                  <a:lnTo>
                    <a:pt x="56" y="678"/>
                  </a:lnTo>
                  <a:lnTo>
                    <a:pt x="56" y="682"/>
                  </a:lnTo>
                  <a:lnTo>
                    <a:pt x="55" y="686"/>
                  </a:lnTo>
                  <a:lnTo>
                    <a:pt x="56" y="686"/>
                  </a:lnTo>
                  <a:lnTo>
                    <a:pt x="57" y="690"/>
                  </a:lnTo>
                  <a:lnTo>
                    <a:pt x="76" y="690"/>
                  </a:lnTo>
                  <a:lnTo>
                    <a:pt x="76" y="716"/>
                  </a:lnTo>
                  <a:lnTo>
                    <a:pt x="106" y="716"/>
                  </a:lnTo>
                  <a:lnTo>
                    <a:pt x="106" y="702"/>
                  </a:lnTo>
                  <a:lnTo>
                    <a:pt x="86" y="702"/>
                  </a:lnTo>
                  <a:lnTo>
                    <a:pt x="86" y="688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82" y="678"/>
                  </a:lnTo>
                  <a:close/>
                  <a:moveTo>
                    <a:pt x="160" y="652"/>
                  </a:moveTo>
                  <a:lnTo>
                    <a:pt x="130" y="652"/>
                  </a:lnTo>
                  <a:lnTo>
                    <a:pt x="134" y="656"/>
                  </a:lnTo>
                  <a:lnTo>
                    <a:pt x="137" y="664"/>
                  </a:lnTo>
                  <a:lnTo>
                    <a:pt x="138" y="668"/>
                  </a:lnTo>
                  <a:lnTo>
                    <a:pt x="138" y="702"/>
                  </a:lnTo>
                  <a:lnTo>
                    <a:pt x="136" y="710"/>
                  </a:lnTo>
                  <a:lnTo>
                    <a:pt x="133" y="712"/>
                  </a:lnTo>
                  <a:lnTo>
                    <a:pt x="131" y="714"/>
                  </a:lnTo>
                  <a:lnTo>
                    <a:pt x="128" y="716"/>
                  </a:lnTo>
                  <a:lnTo>
                    <a:pt x="366" y="716"/>
                  </a:lnTo>
                  <a:lnTo>
                    <a:pt x="366" y="708"/>
                  </a:lnTo>
                  <a:lnTo>
                    <a:pt x="160" y="708"/>
                  </a:lnTo>
                  <a:lnTo>
                    <a:pt x="160" y="652"/>
                  </a:lnTo>
                  <a:close/>
                  <a:moveTo>
                    <a:pt x="366" y="614"/>
                  </a:moveTo>
                  <a:lnTo>
                    <a:pt x="300" y="614"/>
                  </a:lnTo>
                  <a:lnTo>
                    <a:pt x="304" y="616"/>
                  </a:lnTo>
                  <a:lnTo>
                    <a:pt x="307" y="620"/>
                  </a:lnTo>
                  <a:lnTo>
                    <a:pt x="313" y="626"/>
                  </a:lnTo>
                  <a:lnTo>
                    <a:pt x="315" y="636"/>
                  </a:lnTo>
                  <a:lnTo>
                    <a:pt x="315" y="708"/>
                  </a:lnTo>
                  <a:lnTo>
                    <a:pt x="366" y="708"/>
                  </a:lnTo>
                  <a:lnTo>
                    <a:pt x="366" y="614"/>
                  </a:lnTo>
                  <a:close/>
                  <a:moveTo>
                    <a:pt x="128" y="678"/>
                  </a:moveTo>
                  <a:lnTo>
                    <a:pt x="97" y="678"/>
                  </a:lnTo>
                  <a:lnTo>
                    <a:pt x="95" y="682"/>
                  </a:lnTo>
                  <a:lnTo>
                    <a:pt x="94" y="686"/>
                  </a:lnTo>
                  <a:lnTo>
                    <a:pt x="94" y="702"/>
                  </a:lnTo>
                  <a:lnTo>
                    <a:pt x="106" y="702"/>
                  </a:lnTo>
                  <a:lnTo>
                    <a:pt x="106" y="690"/>
                  </a:lnTo>
                  <a:lnTo>
                    <a:pt x="128" y="690"/>
                  </a:lnTo>
                  <a:lnTo>
                    <a:pt x="129" y="686"/>
                  </a:lnTo>
                  <a:lnTo>
                    <a:pt x="130" y="686"/>
                  </a:lnTo>
                  <a:lnTo>
                    <a:pt x="130" y="682"/>
                  </a:lnTo>
                  <a:lnTo>
                    <a:pt x="129" y="682"/>
                  </a:lnTo>
                  <a:lnTo>
                    <a:pt x="128" y="678"/>
                  </a:lnTo>
                  <a:close/>
                  <a:moveTo>
                    <a:pt x="98" y="652"/>
                  </a:moveTo>
                  <a:lnTo>
                    <a:pt x="83" y="652"/>
                  </a:lnTo>
                  <a:lnTo>
                    <a:pt x="86" y="654"/>
                  </a:lnTo>
                  <a:lnTo>
                    <a:pt x="89" y="660"/>
                  </a:lnTo>
                  <a:lnTo>
                    <a:pt x="90" y="666"/>
                  </a:lnTo>
                  <a:lnTo>
                    <a:pt x="90" y="672"/>
                  </a:lnTo>
                  <a:lnTo>
                    <a:pt x="91" y="672"/>
                  </a:lnTo>
                  <a:lnTo>
                    <a:pt x="91" y="664"/>
                  </a:lnTo>
                  <a:lnTo>
                    <a:pt x="92" y="658"/>
                  </a:lnTo>
                  <a:lnTo>
                    <a:pt x="96" y="654"/>
                  </a:lnTo>
                  <a:lnTo>
                    <a:pt x="98" y="652"/>
                  </a:lnTo>
                  <a:close/>
                  <a:moveTo>
                    <a:pt x="225" y="652"/>
                  </a:moveTo>
                  <a:lnTo>
                    <a:pt x="181" y="652"/>
                  </a:lnTo>
                  <a:lnTo>
                    <a:pt x="179" y="654"/>
                  </a:lnTo>
                  <a:lnTo>
                    <a:pt x="176" y="658"/>
                  </a:lnTo>
                  <a:lnTo>
                    <a:pt x="175" y="662"/>
                  </a:lnTo>
                  <a:lnTo>
                    <a:pt x="175" y="670"/>
                  </a:lnTo>
                  <a:lnTo>
                    <a:pt x="227" y="670"/>
                  </a:lnTo>
                  <a:lnTo>
                    <a:pt x="227" y="656"/>
                  </a:lnTo>
                  <a:lnTo>
                    <a:pt x="225" y="652"/>
                  </a:lnTo>
                  <a:close/>
                  <a:moveTo>
                    <a:pt x="298" y="652"/>
                  </a:moveTo>
                  <a:lnTo>
                    <a:pt x="244" y="652"/>
                  </a:lnTo>
                  <a:lnTo>
                    <a:pt x="241" y="656"/>
                  </a:lnTo>
                  <a:lnTo>
                    <a:pt x="241" y="670"/>
                  </a:lnTo>
                  <a:lnTo>
                    <a:pt x="300" y="670"/>
                  </a:lnTo>
                  <a:lnTo>
                    <a:pt x="300" y="656"/>
                  </a:lnTo>
                  <a:lnTo>
                    <a:pt x="298" y="652"/>
                  </a:lnTo>
                  <a:close/>
                  <a:moveTo>
                    <a:pt x="246" y="614"/>
                  </a:moveTo>
                  <a:lnTo>
                    <a:pt x="219" y="614"/>
                  </a:lnTo>
                  <a:lnTo>
                    <a:pt x="223" y="616"/>
                  </a:lnTo>
                  <a:lnTo>
                    <a:pt x="226" y="618"/>
                  </a:lnTo>
                  <a:lnTo>
                    <a:pt x="231" y="622"/>
                  </a:lnTo>
                  <a:lnTo>
                    <a:pt x="233" y="630"/>
                  </a:lnTo>
                  <a:lnTo>
                    <a:pt x="233" y="642"/>
                  </a:lnTo>
                  <a:lnTo>
                    <a:pt x="235" y="642"/>
                  </a:lnTo>
                  <a:lnTo>
                    <a:pt x="235" y="634"/>
                  </a:lnTo>
                  <a:lnTo>
                    <a:pt x="236" y="626"/>
                  </a:lnTo>
                  <a:lnTo>
                    <a:pt x="242" y="616"/>
                  </a:lnTo>
                  <a:lnTo>
                    <a:pt x="246" y="614"/>
                  </a:lnTo>
                  <a:close/>
                  <a:moveTo>
                    <a:pt x="160" y="560"/>
                  </a:moveTo>
                  <a:lnTo>
                    <a:pt x="138" y="560"/>
                  </a:lnTo>
                  <a:lnTo>
                    <a:pt x="138" y="586"/>
                  </a:lnTo>
                  <a:lnTo>
                    <a:pt x="113" y="590"/>
                  </a:lnTo>
                  <a:lnTo>
                    <a:pt x="113" y="608"/>
                  </a:lnTo>
                  <a:lnTo>
                    <a:pt x="138" y="612"/>
                  </a:lnTo>
                  <a:lnTo>
                    <a:pt x="138" y="636"/>
                  </a:lnTo>
                  <a:lnTo>
                    <a:pt x="160" y="636"/>
                  </a:lnTo>
                  <a:lnTo>
                    <a:pt x="162" y="628"/>
                  </a:lnTo>
                  <a:lnTo>
                    <a:pt x="168" y="616"/>
                  </a:lnTo>
                  <a:lnTo>
                    <a:pt x="174" y="614"/>
                  </a:lnTo>
                  <a:lnTo>
                    <a:pt x="366" y="614"/>
                  </a:lnTo>
                  <a:lnTo>
                    <a:pt x="366" y="580"/>
                  </a:lnTo>
                  <a:lnTo>
                    <a:pt x="160" y="580"/>
                  </a:lnTo>
                  <a:lnTo>
                    <a:pt x="160" y="560"/>
                  </a:lnTo>
                  <a:close/>
                  <a:moveTo>
                    <a:pt x="104" y="590"/>
                  </a:moveTo>
                  <a:lnTo>
                    <a:pt x="58" y="598"/>
                  </a:lnTo>
                  <a:lnTo>
                    <a:pt x="58" y="600"/>
                  </a:lnTo>
                  <a:lnTo>
                    <a:pt x="104" y="606"/>
                  </a:lnTo>
                  <a:lnTo>
                    <a:pt x="104" y="590"/>
                  </a:lnTo>
                  <a:close/>
                  <a:moveTo>
                    <a:pt x="366" y="486"/>
                  </a:moveTo>
                  <a:lnTo>
                    <a:pt x="304" y="486"/>
                  </a:lnTo>
                  <a:lnTo>
                    <a:pt x="313" y="496"/>
                  </a:lnTo>
                  <a:lnTo>
                    <a:pt x="315" y="506"/>
                  </a:lnTo>
                  <a:lnTo>
                    <a:pt x="315" y="580"/>
                  </a:lnTo>
                  <a:lnTo>
                    <a:pt x="366" y="580"/>
                  </a:lnTo>
                  <a:lnTo>
                    <a:pt x="366" y="486"/>
                  </a:lnTo>
                  <a:close/>
                  <a:moveTo>
                    <a:pt x="366" y="482"/>
                  </a:moveTo>
                  <a:lnTo>
                    <a:pt x="138" y="482"/>
                  </a:lnTo>
                  <a:lnTo>
                    <a:pt x="138" y="508"/>
                  </a:lnTo>
                  <a:lnTo>
                    <a:pt x="56" y="508"/>
                  </a:lnTo>
                  <a:lnTo>
                    <a:pt x="56" y="520"/>
                  </a:lnTo>
                  <a:lnTo>
                    <a:pt x="138" y="520"/>
                  </a:lnTo>
                  <a:lnTo>
                    <a:pt x="138" y="544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219" y="542"/>
                  </a:lnTo>
                  <a:lnTo>
                    <a:pt x="219" y="506"/>
                  </a:lnTo>
                  <a:lnTo>
                    <a:pt x="222" y="496"/>
                  </a:lnTo>
                  <a:lnTo>
                    <a:pt x="227" y="490"/>
                  </a:lnTo>
                  <a:lnTo>
                    <a:pt x="230" y="486"/>
                  </a:lnTo>
                  <a:lnTo>
                    <a:pt x="366" y="486"/>
                  </a:lnTo>
                  <a:lnTo>
                    <a:pt x="366" y="482"/>
                  </a:lnTo>
                  <a:close/>
                  <a:moveTo>
                    <a:pt x="298" y="524"/>
                  </a:moveTo>
                  <a:lnTo>
                    <a:pt x="238" y="524"/>
                  </a:lnTo>
                  <a:lnTo>
                    <a:pt x="235" y="526"/>
                  </a:lnTo>
                  <a:lnTo>
                    <a:pt x="234" y="530"/>
                  </a:lnTo>
                  <a:lnTo>
                    <a:pt x="234" y="542"/>
                  </a:lnTo>
                  <a:lnTo>
                    <a:pt x="300" y="542"/>
                  </a:lnTo>
                  <a:lnTo>
                    <a:pt x="300" y="528"/>
                  </a:lnTo>
                  <a:lnTo>
                    <a:pt x="298" y="524"/>
                  </a:lnTo>
                  <a:close/>
                  <a:moveTo>
                    <a:pt x="366" y="430"/>
                  </a:moveTo>
                  <a:lnTo>
                    <a:pt x="315" y="430"/>
                  </a:lnTo>
                  <a:lnTo>
                    <a:pt x="315" y="468"/>
                  </a:lnTo>
                  <a:lnTo>
                    <a:pt x="366" y="468"/>
                  </a:lnTo>
                  <a:lnTo>
                    <a:pt x="366" y="430"/>
                  </a:lnTo>
                  <a:close/>
                  <a:moveTo>
                    <a:pt x="160" y="390"/>
                  </a:moveTo>
                  <a:lnTo>
                    <a:pt x="138" y="390"/>
                  </a:lnTo>
                  <a:lnTo>
                    <a:pt x="138" y="416"/>
                  </a:lnTo>
                  <a:lnTo>
                    <a:pt x="113" y="418"/>
                  </a:lnTo>
                  <a:lnTo>
                    <a:pt x="113" y="436"/>
                  </a:lnTo>
                  <a:lnTo>
                    <a:pt x="138" y="440"/>
                  </a:lnTo>
                  <a:lnTo>
                    <a:pt x="138" y="466"/>
                  </a:lnTo>
                  <a:lnTo>
                    <a:pt x="160" y="466"/>
                  </a:lnTo>
                  <a:lnTo>
                    <a:pt x="160" y="430"/>
                  </a:lnTo>
                  <a:lnTo>
                    <a:pt x="366" y="430"/>
                  </a:lnTo>
                  <a:lnTo>
                    <a:pt x="366" y="406"/>
                  </a:lnTo>
                  <a:lnTo>
                    <a:pt x="160" y="406"/>
                  </a:lnTo>
                  <a:lnTo>
                    <a:pt x="160" y="390"/>
                  </a:lnTo>
                  <a:close/>
                  <a:moveTo>
                    <a:pt x="104" y="420"/>
                  </a:moveTo>
                  <a:lnTo>
                    <a:pt x="58" y="428"/>
                  </a:lnTo>
                  <a:lnTo>
                    <a:pt x="104" y="436"/>
                  </a:lnTo>
                  <a:lnTo>
                    <a:pt x="104" y="420"/>
                  </a:lnTo>
                  <a:close/>
                  <a:moveTo>
                    <a:pt x="236" y="380"/>
                  </a:moveTo>
                  <a:lnTo>
                    <a:pt x="160" y="406"/>
                  </a:lnTo>
                  <a:lnTo>
                    <a:pt x="315" y="406"/>
                  </a:lnTo>
                  <a:lnTo>
                    <a:pt x="236" y="380"/>
                  </a:lnTo>
                  <a:close/>
                  <a:moveTo>
                    <a:pt x="366" y="294"/>
                  </a:moveTo>
                  <a:lnTo>
                    <a:pt x="315" y="294"/>
                  </a:lnTo>
                  <a:lnTo>
                    <a:pt x="315" y="334"/>
                  </a:lnTo>
                  <a:lnTo>
                    <a:pt x="251" y="352"/>
                  </a:lnTo>
                  <a:lnTo>
                    <a:pt x="315" y="366"/>
                  </a:lnTo>
                  <a:lnTo>
                    <a:pt x="315" y="406"/>
                  </a:lnTo>
                  <a:lnTo>
                    <a:pt x="366" y="406"/>
                  </a:lnTo>
                  <a:lnTo>
                    <a:pt x="366" y="294"/>
                  </a:lnTo>
                  <a:close/>
                  <a:moveTo>
                    <a:pt x="160" y="310"/>
                  </a:moveTo>
                  <a:lnTo>
                    <a:pt x="128" y="310"/>
                  </a:lnTo>
                  <a:lnTo>
                    <a:pt x="131" y="312"/>
                  </a:lnTo>
                  <a:lnTo>
                    <a:pt x="133" y="314"/>
                  </a:lnTo>
                  <a:lnTo>
                    <a:pt x="136" y="316"/>
                  </a:lnTo>
                  <a:lnTo>
                    <a:pt x="138" y="324"/>
                  </a:lnTo>
                  <a:lnTo>
                    <a:pt x="138" y="358"/>
                  </a:lnTo>
                  <a:lnTo>
                    <a:pt x="137" y="364"/>
                  </a:lnTo>
                  <a:lnTo>
                    <a:pt x="134" y="372"/>
                  </a:lnTo>
                  <a:lnTo>
                    <a:pt x="130" y="374"/>
                  </a:lnTo>
                  <a:lnTo>
                    <a:pt x="160" y="374"/>
                  </a:lnTo>
                  <a:lnTo>
                    <a:pt x="160" y="366"/>
                  </a:lnTo>
                  <a:lnTo>
                    <a:pt x="222" y="352"/>
                  </a:lnTo>
                  <a:lnTo>
                    <a:pt x="160" y="340"/>
                  </a:lnTo>
                  <a:lnTo>
                    <a:pt x="160" y="310"/>
                  </a:lnTo>
                  <a:close/>
                  <a:moveTo>
                    <a:pt x="128" y="336"/>
                  </a:moveTo>
                  <a:lnTo>
                    <a:pt x="57" y="336"/>
                  </a:lnTo>
                  <a:lnTo>
                    <a:pt x="56" y="340"/>
                  </a:lnTo>
                  <a:lnTo>
                    <a:pt x="55" y="342"/>
                  </a:lnTo>
                  <a:lnTo>
                    <a:pt x="55" y="344"/>
                  </a:lnTo>
                  <a:lnTo>
                    <a:pt x="56" y="344"/>
                  </a:lnTo>
                  <a:lnTo>
                    <a:pt x="57" y="348"/>
                  </a:lnTo>
                  <a:lnTo>
                    <a:pt x="128" y="348"/>
                  </a:lnTo>
                  <a:lnTo>
                    <a:pt x="129" y="346"/>
                  </a:lnTo>
                  <a:lnTo>
                    <a:pt x="130" y="344"/>
                  </a:lnTo>
                  <a:lnTo>
                    <a:pt x="130" y="340"/>
                  </a:lnTo>
                  <a:lnTo>
                    <a:pt x="129" y="338"/>
                  </a:lnTo>
                  <a:lnTo>
                    <a:pt x="128" y="338"/>
                  </a:lnTo>
                  <a:lnTo>
                    <a:pt x="128" y="336"/>
                  </a:lnTo>
                  <a:close/>
                  <a:moveTo>
                    <a:pt x="106" y="310"/>
                  </a:moveTo>
                  <a:lnTo>
                    <a:pt x="76" y="310"/>
                  </a:lnTo>
                  <a:lnTo>
                    <a:pt x="76" y="336"/>
                  </a:lnTo>
                  <a:lnTo>
                    <a:pt x="106" y="336"/>
                  </a:lnTo>
                  <a:lnTo>
                    <a:pt x="106" y="310"/>
                  </a:lnTo>
                  <a:close/>
                  <a:moveTo>
                    <a:pt x="298" y="300"/>
                  </a:moveTo>
                  <a:lnTo>
                    <a:pt x="160" y="300"/>
                  </a:lnTo>
                  <a:lnTo>
                    <a:pt x="236" y="322"/>
                  </a:lnTo>
                  <a:lnTo>
                    <a:pt x="298" y="300"/>
                  </a:lnTo>
                  <a:close/>
                  <a:moveTo>
                    <a:pt x="160" y="230"/>
                  </a:moveTo>
                  <a:lnTo>
                    <a:pt x="138" y="230"/>
                  </a:lnTo>
                  <a:lnTo>
                    <a:pt x="138" y="256"/>
                  </a:lnTo>
                  <a:lnTo>
                    <a:pt x="94" y="256"/>
                  </a:lnTo>
                  <a:lnTo>
                    <a:pt x="94" y="268"/>
                  </a:lnTo>
                  <a:lnTo>
                    <a:pt x="138" y="268"/>
                  </a:lnTo>
                  <a:lnTo>
                    <a:pt x="138" y="292"/>
                  </a:lnTo>
                  <a:lnTo>
                    <a:pt x="366" y="292"/>
                  </a:lnTo>
                  <a:lnTo>
                    <a:pt x="366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3" y="260"/>
                  </a:lnTo>
                  <a:lnTo>
                    <a:pt x="160" y="250"/>
                  </a:lnTo>
                  <a:lnTo>
                    <a:pt x="160" y="230"/>
                  </a:lnTo>
                  <a:close/>
                  <a:moveTo>
                    <a:pt x="366" y="174"/>
                  </a:moveTo>
                  <a:lnTo>
                    <a:pt x="297" y="174"/>
                  </a:lnTo>
                  <a:lnTo>
                    <a:pt x="303" y="176"/>
                  </a:lnTo>
                  <a:lnTo>
                    <a:pt x="306" y="180"/>
                  </a:lnTo>
                  <a:lnTo>
                    <a:pt x="312" y="184"/>
                  </a:lnTo>
                  <a:lnTo>
                    <a:pt x="315" y="194"/>
                  </a:lnTo>
                  <a:lnTo>
                    <a:pt x="315" y="250"/>
                  </a:lnTo>
                  <a:lnTo>
                    <a:pt x="312" y="260"/>
                  </a:lnTo>
                  <a:lnTo>
                    <a:pt x="306" y="266"/>
                  </a:lnTo>
                  <a:lnTo>
                    <a:pt x="302" y="268"/>
                  </a:lnTo>
                  <a:lnTo>
                    <a:pt x="297" y="270"/>
                  </a:lnTo>
                  <a:lnTo>
                    <a:pt x="366" y="270"/>
                  </a:lnTo>
                  <a:lnTo>
                    <a:pt x="366" y="174"/>
                  </a:lnTo>
                  <a:close/>
                  <a:moveTo>
                    <a:pt x="299" y="214"/>
                  </a:moveTo>
                  <a:lnTo>
                    <a:pt x="177" y="214"/>
                  </a:lnTo>
                  <a:lnTo>
                    <a:pt x="175" y="218"/>
                  </a:lnTo>
                  <a:lnTo>
                    <a:pt x="174" y="220"/>
                  </a:lnTo>
                  <a:lnTo>
                    <a:pt x="174" y="226"/>
                  </a:lnTo>
                  <a:lnTo>
                    <a:pt x="175" y="228"/>
                  </a:lnTo>
                  <a:lnTo>
                    <a:pt x="177" y="230"/>
                  </a:lnTo>
                  <a:lnTo>
                    <a:pt x="178" y="232"/>
                  </a:lnTo>
                  <a:lnTo>
                    <a:pt x="298" y="232"/>
                  </a:lnTo>
                  <a:lnTo>
                    <a:pt x="299" y="230"/>
                  </a:lnTo>
                  <a:lnTo>
                    <a:pt x="301" y="226"/>
                  </a:lnTo>
                  <a:lnTo>
                    <a:pt x="301" y="224"/>
                  </a:lnTo>
                  <a:lnTo>
                    <a:pt x="301" y="216"/>
                  </a:lnTo>
                  <a:lnTo>
                    <a:pt x="299" y="214"/>
                  </a:lnTo>
                  <a:close/>
                  <a:moveTo>
                    <a:pt x="300" y="146"/>
                  </a:moveTo>
                  <a:lnTo>
                    <a:pt x="129" y="146"/>
                  </a:lnTo>
                  <a:lnTo>
                    <a:pt x="131" y="148"/>
                  </a:lnTo>
                  <a:lnTo>
                    <a:pt x="136" y="154"/>
                  </a:lnTo>
                  <a:lnTo>
                    <a:pt x="138" y="160"/>
                  </a:lnTo>
                  <a:lnTo>
                    <a:pt x="138" y="210"/>
                  </a:lnTo>
                  <a:lnTo>
                    <a:pt x="160" y="210"/>
                  </a:lnTo>
                  <a:lnTo>
                    <a:pt x="160" y="196"/>
                  </a:lnTo>
                  <a:lnTo>
                    <a:pt x="163" y="186"/>
                  </a:lnTo>
                  <a:lnTo>
                    <a:pt x="169" y="180"/>
                  </a:lnTo>
                  <a:lnTo>
                    <a:pt x="173" y="176"/>
                  </a:lnTo>
                  <a:lnTo>
                    <a:pt x="178" y="174"/>
                  </a:lnTo>
                  <a:lnTo>
                    <a:pt x="366" y="174"/>
                  </a:lnTo>
                  <a:lnTo>
                    <a:pt x="366" y="148"/>
                  </a:lnTo>
                  <a:lnTo>
                    <a:pt x="300" y="148"/>
                  </a:lnTo>
                  <a:lnTo>
                    <a:pt x="300" y="146"/>
                  </a:lnTo>
                  <a:close/>
                  <a:moveTo>
                    <a:pt x="128" y="172"/>
                  </a:moveTo>
                  <a:lnTo>
                    <a:pt x="93" y="172"/>
                  </a:lnTo>
                  <a:lnTo>
                    <a:pt x="91" y="174"/>
                  </a:lnTo>
                  <a:lnTo>
                    <a:pt x="90" y="176"/>
                  </a:lnTo>
                  <a:lnTo>
                    <a:pt x="90" y="184"/>
                  </a:lnTo>
                  <a:lnTo>
                    <a:pt x="129" y="184"/>
                  </a:lnTo>
                  <a:lnTo>
                    <a:pt x="129" y="174"/>
                  </a:lnTo>
                  <a:lnTo>
                    <a:pt x="128" y="172"/>
                  </a:lnTo>
                  <a:close/>
                  <a:moveTo>
                    <a:pt x="366" y="22"/>
                  </a:moveTo>
                  <a:lnTo>
                    <a:pt x="341" y="22"/>
                  </a:lnTo>
                  <a:lnTo>
                    <a:pt x="341" y="60"/>
                  </a:lnTo>
                  <a:lnTo>
                    <a:pt x="315" y="60"/>
                  </a:lnTo>
                  <a:lnTo>
                    <a:pt x="315" y="110"/>
                  </a:lnTo>
                  <a:lnTo>
                    <a:pt x="341" y="110"/>
                  </a:lnTo>
                  <a:lnTo>
                    <a:pt x="341" y="148"/>
                  </a:lnTo>
                  <a:lnTo>
                    <a:pt x="366" y="148"/>
                  </a:lnTo>
                  <a:lnTo>
                    <a:pt x="366" y="22"/>
                  </a:lnTo>
                  <a:close/>
                  <a:moveTo>
                    <a:pt x="160" y="110"/>
                  </a:moveTo>
                  <a:lnTo>
                    <a:pt x="138" y="110"/>
                  </a:lnTo>
                  <a:lnTo>
                    <a:pt x="138" y="136"/>
                  </a:lnTo>
                  <a:lnTo>
                    <a:pt x="300" y="136"/>
                  </a:lnTo>
                  <a:lnTo>
                    <a:pt x="299" y="132"/>
                  </a:lnTo>
                  <a:lnTo>
                    <a:pt x="295" y="128"/>
                  </a:lnTo>
                  <a:lnTo>
                    <a:pt x="292" y="126"/>
                  </a:lnTo>
                  <a:lnTo>
                    <a:pt x="160" y="126"/>
                  </a:lnTo>
                  <a:lnTo>
                    <a:pt x="160" y="110"/>
                  </a:lnTo>
                  <a:close/>
                  <a:moveTo>
                    <a:pt x="300" y="70"/>
                  </a:moveTo>
                  <a:lnTo>
                    <a:pt x="175" y="70"/>
                  </a:lnTo>
                  <a:lnTo>
                    <a:pt x="175" y="88"/>
                  </a:lnTo>
                  <a:lnTo>
                    <a:pt x="294" y="88"/>
                  </a:lnTo>
                  <a:lnTo>
                    <a:pt x="298" y="92"/>
                  </a:lnTo>
                  <a:lnTo>
                    <a:pt x="300" y="94"/>
                  </a:lnTo>
                  <a:lnTo>
                    <a:pt x="300" y="96"/>
                  </a:lnTo>
                  <a:lnTo>
                    <a:pt x="300" y="70"/>
                  </a:lnTo>
                  <a:close/>
                  <a:moveTo>
                    <a:pt x="300" y="24"/>
                  </a:moveTo>
                  <a:lnTo>
                    <a:pt x="138" y="24"/>
                  </a:lnTo>
                  <a:lnTo>
                    <a:pt x="138" y="50"/>
                  </a:lnTo>
                  <a:lnTo>
                    <a:pt x="87" y="50"/>
                  </a:lnTo>
                  <a:lnTo>
                    <a:pt x="138" y="64"/>
                  </a:lnTo>
                  <a:lnTo>
                    <a:pt x="138" y="90"/>
                  </a:lnTo>
                  <a:lnTo>
                    <a:pt x="160" y="90"/>
                  </a:lnTo>
                  <a:lnTo>
                    <a:pt x="160" y="32"/>
                  </a:lnTo>
                  <a:lnTo>
                    <a:pt x="300" y="32"/>
                  </a:lnTo>
                  <a:lnTo>
                    <a:pt x="300" y="24"/>
                  </a:lnTo>
                  <a:close/>
                  <a:moveTo>
                    <a:pt x="47" y="30"/>
                  </a:moveTo>
                  <a:lnTo>
                    <a:pt x="37" y="30"/>
                  </a:lnTo>
                  <a:lnTo>
                    <a:pt x="39" y="32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68"/>
                  </a:lnTo>
                  <a:lnTo>
                    <a:pt x="42" y="74"/>
                  </a:lnTo>
                  <a:lnTo>
                    <a:pt x="39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100" y="64"/>
                  </a:lnTo>
                  <a:lnTo>
                    <a:pt x="47" y="5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2" name="AutoShape 1745"/>
            <p:cNvSpPr>
              <a:spLocks/>
            </p:cNvSpPr>
            <p:nvPr/>
          </p:nvSpPr>
          <p:spPr bwMode="auto">
            <a:xfrm>
              <a:off x="7396" y="12294"/>
              <a:ext cx="663" cy="3171"/>
            </a:xfrm>
            <a:custGeom>
              <a:avLst/>
              <a:gdLst>
                <a:gd name="T0" fmla="+- 0 7396 7396"/>
                <a:gd name="T1" fmla="*/ T0 w 663"/>
                <a:gd name="T2" fmla="+- 0 15466 12295"/>
                <a:gd name="T3" fmla="*/ 15466 h 3171"/>
                <a:gd name="T4" fmla="+- 0 8058 7396"/>
                <a:gd name="T5" fmla="*/ T4 w 663"/>
                <a:gd name="T6" fmla="+- 0 15466 12295"/>
                <a:gd name="T7" fmla="*/ 15466 h 3171"/>
                <a:gd name="T8" fmla="+- 0 7785 7396"/>
                <a:gd name="T9" fmla="*/ T8 w 663"/>
                <a:gd name="T10" fmla="+- 0 12295 12295"/>
                <a:gd name="T11" fmla="*/ 12295 h 3171"/>
                <a:gd name="T12" fmla="+- 0 7785 7396"/>
                <a:gd name="T13" fmla="*/ T12 w 663"/>
                <a:gd name="T14" fmla="+- 0 12407 12295"/>
                <a:gd name="T15" fmla="*/ 12407 h 3171"/>
                <a:gd name="T16" fmla="+- 0 7785 7396"/>
                <a:gd name="T17" fmla="*/ T16 w 663"/>
                <a:gd name="T18" fmla="+- 0 13002 12295"/>
                <a:gd name="T19" fmla="*/ 13002 h 3171"/>
                <a:gd name="T20" fmla="+- 0 7785 7396"/>
                <a:gd name="T21" fmla="*/ T20 w 663"/>
                <a:gd name="T22" fmla="+- 0 13250 12295"/>
                <a:gd name="T23" fmla="*/ 13250 h 317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663" h="3171">
                  <a:moveTo>
                    <a:pt x="0" y="3171"/>
                  </a:moveTo>
                  <a:lnTo>
                    <a:pt x="662" y="3171"/>
                  </a:lnTo>
                  <a:moveTo>
                    <a:pt x="389" y="0"/>
                  </a:moveTo>
                  <a:lnTo>
                    <a:pt x="389" y="112"/>
                  </a:lnTo>
                  <a:moveTo>
                    <a:pt x="389" y="707"/>
                  </a:moveTo>
                  <a:lnTo>
                    <a:pt x="389" y="955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3" name="AutoShape 1744"/>
            <p:cNvSpPr>
              <a:spLocks/>
            </p:cNvSpPr>
            <p:nvPr/>
          </p:nvSpPr>
          <p:spPr bwMode="auto">
            <a:xfrm>
              <a:off x="6776" y="11773"/>
              <a:ext cx="378" cy="1599"/>
            </a:xfrm>
            <a:custGeom>
              <a:avLst/>
              <a:gdLst>
                <a:gd name="T0" fmla="+- 0 7142 6777"/>
                <a:gd name="T1" fmla="*/ T0 w 378"/>
                <a:gd name="T2" fmla="+- 0 13086 11774"/>
                <a:gd name="T3" fmla="*/ 13086 h 1599"/>
                <a:gd name="T4" fmla="+- 0 6777 6777"/>
                <a:gd name="T5" fmla="*/ T4 w 378"/>
                <a:gd name="T6" fmla="+- 0 13086 11774"/>
                <a:gd name="T7" fmla="*/ 13086 h 1599"/>
                <a:gd name="T8" fmla="+- 0 6777 6777"/>
                <a:gd name="T9" fmla="*/ T8 w 378"/>
                <a:gd name="T10" fmla="+- 0 13372 11774"/>
                <a:gd name="T11" fmla="*/ 13372 h 1599"/>
                <a:gd name="T12" fmla="+- 0 7142 6777"/>
                <a:gd name="T13" fmla="*/ T12 w 378"/>
                <a:gd name="T14" fmla="+- 0 13372 11774"/>
                <a:gd name="T15" fmla="*/ 13372 h 1599"/>
                <a:gd name="T16" fmla="+- 0 7142 6777"/>
                <a:gd name="T17" fmla="*/ T16 w 378"/>
                <a:gd name="T18" fmla="+- 0 13086 11774"/>
                <a:gd name="T19" fmla="*/ 13086 h 1599"/>
                <a:gd name="T20" fmla="+- 0 7155 6777"/>
                <a:gd name="T21" fmla="*/ T20 w 378"/>
                <a:gd name="T22" fmla="+- 0 11774 11774"/>
                <a:gd name="T23" fmla="*/ 11774 h 1599"/>
                <a:gd name="T24" fmla="+- 0 6790 6777"/>
                <a:gd name="T25" fmla="*/ T24 w 378"/>
                <a:gd name="T26" fmla="+- 0 11774 11774"/>
                <a:gd name="T27" fmla="*/ 11774 h 1599"/>
                <a:gd name="T28" fmla="+- 0 6790 6777"/>
                <a:gd name="T29" fmla="*/ T28 w 378"/>
                <a:gd name="T30" fmla="+- 0 12060 11774"/>
                <a:gd name="T31" fmla="*/ 12060 h 1599"/>
                <a:gd name="T32" fmla="+- 0 7155 6777"/>
                <a:gd name="T33" fmla="*/ T32 w 378"/>
                <a:gd name="T34" fmla="+- 0 12060 11774"/>
                <a:gd name="T35" fmla="*/ 12060 h 1599"/>
                <a:gd name="T36" fmla="+- 0 7155 6777"/>
                <a:gd name="T37" fmla="*/ T36 w 378"/>
                <a:gd name="T38" fmla="+- 0 11774 11774"/>
                <a:gd name="T39" fmla="*/ 11774 h 15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78" h="1599">
                  <a:moveTo>
                    <a:pt x="365" y="1312"/>
                  </a:moveTo>
                  <a:lnTo>
                    <a:pt x="0" y="1312"/>
                  </a:lnTo>
                  <a:lnTo>
                    <a:pt x="0" y="1598"/>
                  </a:lnTo>
                  <a:lnTo>
                    <a:pt x="365" y="1598"/>
                  </a:lnTo>
                  <a:lnTo>
                    <a:pt x="365" y="1312"/>
                  </a:lnTo>
                  <a:moveTo>
                    <a:pt x="378" y="0"/>
                  </a:moveTo>
                  <a:lnTo>
                    <a:pt x="13" y="0"/>
                  </a:lnTo>
                  <a:lnTo>
                    <a:pt x="13" y="286"/>
                  </a:lnTo>
                  <a:lnTo>
                    <a:pt x="378" y="286"/>
                  </a:lnTo>
                  <a:lnTo>
                    <a:pt x="3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4" name="AutoShape 1743"/>
            <p:cNvSpPr>
              <a:spLocks/>
            </p:cNvSpPr>
            <p:nvPr/>
          </p:nvSpPr>
          <p:spPr bwMode="auto">
            <a:xfrm>
              <a:off x="5712" y="11557"/>
              <a:ext cx="384" cy="2047"/>
            </a:xfrm>
            <a:custGeom>
              <a:avLst/>
              <a:gdLst>
                <a:gd name="T0" fmla="+- 0 5788 5713"/>
                <a:gd name="T1" fmla="*/ T0 w 384"/>
                <a:gd name="T2" fmla="+- 0 12157 11557"/>
                <a:gd name="T3" fmla="*/ 12157 h 2047"/>
                <a:gd name="T4" fmla="+- 0 5803 5713"/>
                <a:gd name="T5" fmla="*/ T4 w 384"/>
                <a:gd name="T6" fmla="+- 0 13036 11557"/>
                <a:gd name="T7" fmla="*/ 13036 h 2047"/>
                <a:gd name="T8" fmla="+- 0 5938 5713"/>
                <a:gd name="T9" fmla="*/ T8 w 384"/>
                <a:gd name="T10" fmla="+- 0 13504 11557"/>
                <a:gd name="T11" fmla="*/ 13504 h 2047"/>
                <a:gd name="T12" fmla="+- 0 5906 5713"/>
                <a:gd name="T13" fmla="*/ T12 w 384"/>
                <a:gd name="T14" fmla="+- 0 12215 11557"/>
                <a:gd name="T15" fmla="*/ 12215 h 2047"/>
                <a:gd name="T16" fmla="+- 0 6014 5713"/>
                <a:gd name="T17" fmla="*/ T16 w 384"/>
                <a:gd name="T18" fmla="+- 0 13380 11557"/>
                <a:gd name="T19" fmla="*/ 13380 h 2047"/>
                <a:gd name="T20" fmla="+- 0 6011 5713"/>
                <a:gd name="T21" fmla="*/ T20 w 384"/>
                <a:gd name="T22" fmla="+- 0 12944 11557"/>
                <a:gd name="T23" fmla="*/ 12944 h 2047"/>
                <a:gd name="T24" fmla="+- 0 5891 5713"/>
                <a:gd name="T25" fmla="*/ T24 w 384"/>
                <a:gd name="T26" fmla="+- 0 13084 11557"/>
                <a:gd name="T27" fmla="*/ 13084 h 2047"/>
                <a:gd name="T28" fmla="+- 0 6031 5713"/>
                <a:gd name="T29" fmla="*/ T28 w 384"/>
                <a:gd name="T30" fmla="+- 0 12213 11557"/>
                <a:gd name="T31" fmla="*/ 12213 h 2047"/>
                <a:gd name="T32" fmla="+- 0 6025 5713"/>
                <a:gd name="T33" fmla="*/ T32 w 384"/>
                <a:gd name="T34" fmla="+- 0 11645 11557"/>
                <a:gd name="T35" fmla="*/ 11645 h 2047"/>
                <a:gd name="T36" fmla="+- 0 5907 5713"/>
                <a:gd name="T37" fmla="*/ T36 w 384"/>
                <a:gd name="T38" fmla="+- 0 11787 11557"/>
                <a:gd name="T39" fmla="*/ 11787 h 2047"/>
                <a:gd name="T40" fmla="+- 0 6028 5713"/>
                <a:gd name="T41" fmla="*/ T40 w 384"/>
                <a:gd name="T42" fmla="+- 0 12962 11557"/>
                <a:gd name="T43" fmla="*/ 12962 h 2047"/>
                <a:gd name="T44" fmla="+- 0 6028 5713"/>
                <a:gd name="T45" fmla="*/ T44 w 384"/>
                <a:gd name="T46" fmla="+- 0 13320 11557"/>
                <a:gd name="T47" fmla="*/ 13320 h 2047"/>
                <a:gd name="T48" fmla="+- 0 5933 5713"/>
                <a:gd name="T49" fmla="*/ T48 w 384"/>
                <a:gd name="T50" fmla="+- 0 13466 11557"/>
                <a:gd name="T51" fmla="*/ 13466 h 2047"/>
                <a:gd name="T52" fmla="+- 0 6017 5713"/>
                <a:gd name="T53" fmla="*/ T52 w 384"/>
                <a:gd name="T54" fmla="+- 0 13468 11557"/>
                <a:gd name="T55" fmla="*/ 13468 h 2047"/>
                <a:gd name="T56" fmla="+- 0 5940 5713"/>
                <a:gd name="T57" fmla="*/ T56 w 384"/>
                <a:gd name="T58" fmla="+- 0 13342 11557"/>
                <a:gd name="T59" fmla="*/ 13342 h 2047"/>
                <a:gd name="T60" fmla="+- 0 5873 5713"/>
                <a:gd name="T61" fmla="*/ T60 w 384"/>
                <a:gd name="T62" fmla="+- 0 13258 11557"/>
                <a:gd name="T63" fmla="*/ 13258 h 2047"/>
                <a:gd name="T64" fmla="+- 0 6025 5713"/>
                <a:gd name="T65" fmla="*/ T64 w 384"/>
                <a:gd name="T66" fmla="+- 0 13112 11557"/>
                <a:gd name="T67" fmla="*/ 13112 h 2047"/>
                <a:gd name="T68" fmla="+- 0 5876 5713"/>
                <a:gd name="T69" fmla="*/ T68 w 384"/>
                <a:gd name="T70" fmla="+- 0 13038 11557"/>
                <a:gd name="T71" fmla="*/ 13038 h 2047"/>
                <a:gd name="T72" fmla="+- 0 6014 5713"/>
                <a:gd name="T73" fmla="*/ T72 w 384"/>
                <a:gd name="T74" fmla="+- 0 12990 11557"/>
                <a:gd name="T75" fmla="*/ 12990 h 2047"/>
                <a:gd name="T76" fmla="+- 0 6054 5713"/>
                <a:gd name="T77" fmla="*/ T76 w 384"/>
                <a:gd name="T78" fmla="+- 0 12874 11557"/>
                <a:gd name="T79" fmla="*/ 12874 h 2047"/>
                <a:gd name="T80" fmla="+- 0 5851 5713"/>
                <a:gd name="T81" fmla="*/ T80 w 384"/>
                <a:gd name="T82" fmla="+- 0 13082 11557"/>
                <a:gd name="T83" fmla="*/ 13082 h 2047"/>
                <a:gd name="T84" fmla="+- 0 5851 5713"/>
                <a:gd name="T85" fmla="*/ T84 w 384"/>
                <a:gd name="T86" fmla="+- 0 13292 11557"/>
                <a:gd name="T87" fmla="*/ 13292 h 2047"/>
                <a:gd name="T88" fmla="+- 0 5851 5713"/>
                <a:gd name="T89" fmla="*/ T88 w 384"/>
                <a:gd name="T90" fmla="+- 0 13464 11557"/>
                <a:gd name="T91" fmla="*/ 13464 h 2047"/>
                <a:gd name="T92" fmla="+- 0 5843 5713"/>
                <a:gd name="T93" fmla="*/ T92 w 384"/>
                <a:gd name="T94" fmla="+- 0 13538 11557"/>
                <a:gd name="T95" fmla="*/ 13538 h 2047"/>
                <a:gd name="T96" fmla="+- 0 5795 5713"/>
                <a:gd name="T97" fmla="*/ T96 w 384"/>
                <a:gd name="T98" fmla="+- 0 13530 11557"/>
                <a:gd name="T99" fmla="*/ 13530 h 2047"/>
                <a:gd name="T100" fmla="+- 0 5760 5713"/>
                <a:gd name="T101" fmla="*/ T100 w 384"/>
                <a:gd name="T102" fmla="+- 0 13520 11557"/>
                <a:gd name="T103" fmla="*/ 13520 h 2047"/>
                <a:gd name="T104" fmla="+- 0 5809 5713"/>
                <a:gd name="T105" fmla="*/ T104 w 384"/>
                <a:gd name="T106" fmla="+- 0 13506 11557"/>
                <a:gd name="T107" fmla="*/ 13506 h 2047"/>
                <a:gd name="T108" fmla="+- 0 5760 5713"/>
                <a:gd name="T109" fmla="*/ T108 w 384"/>
                <a:gd name="T110" fmla="+- 0 13396 11557"/>
                <a:gd name="T111" fmla="*/ 13396 h 2047"/>
                <a:gd name="T112" fmla="+- 0 5766 5713"/>
                <a:gd name="T113" fmla="*/ T112 w 384"/>
                <a:gd name="T114" fmla="+- 0 13224 11557"/>
                <a:gd name="T115" fmla="*/ 13224 h 2047"/>
                <a:gd name="T116" fmla="+- 0 5768 5713"/>
                <a:gd name="T117" fmla="*/ T116 w 384"/>
                <a:gd name="T118" fmla="+- 0 13196 11557"/>
                <a:gd name="T119" fmla="*/ 13196 h 2047"/>
                <a:gd name="T120" fmla="+- 0 5841 5713"/>
                <a:gd name="T121" fmla="*/ T120 w 384"/>
                <a:gd name="T122" fmla="+- 0 13162 11557"/>
                <a:gd name="T123" fmla="*/ 13162 h 2047"/>
                <a:gd name="T124" fmla="+- 0 5851 5713"/>
                <a:gd name="T125" fmla="*/ T124 w 384"/>
                <a:gd name="T126" fmla="+- 0 13082 11557"/>
                <a:gd name="T127" fmla="*/ 13082 h 2047"/>
                <a:gd name="T128" fmla="+- 0 5851 5713"/>
                <a:gd name="T129" fmla="*/ T128 w 384"/>
                <a:gd name="T130" fmla="+- 0 13012 11557"/>
                <a:gd name="T131" fmla="*/ 13012 h 2047"/>
                <a:gd name="T132" fmla="+- 0 5760 5713"/>
                <a:gd name="T133" fmla="*/ T132 w 384"/>
                <a:gd name="T134" fmla="+- 0 12876 11557"/>
                <a:gd name="T135" fmla="*/ 12876 h 2047"/>
                <a:gd name="T136" fmla="+- 0 5751 5713"/>
                <a:gd name="T137" fmla="*/ T136 w 384"/>
                <a:gd name="T138" fmla="+- 0 12906 11557"/>
                <a:gd name="T139" fmla="*/ 12906 h 2047"/>
                <a:gd name="T140" fmla="+- 0 6079 5713"/>
                <a:gd name="T141" fmla="*/ T140 w 384"/>
                <a:gd name="T142" fmla="+- 0 13604 11557"/>
                <a:gd name="T143" fmla="*/ 13604 h 2047"/>
                <a:gd name="T144" fmla="+- 0 6079 5713"/>
                <a:gd name="T145" fmla="*/ T144 w 384"/>
                <a:gd name="T146" fmla="+- 0 13122 11557"/>
                <a:gd name="T147" fmla="*/ 13122 h 2047"/>
                <a:gd name="T148" fmla="+- 0 6072 5713"/>
                <a:gd name="T149" fmla="*/ T148 w 384"/>
                <a:gd name="T150" fmla="+- 0 11705 11557"/>
                <a:gd name="T151" fmla="*/ 11705 h 2047"/>
                <a:gd name="T152" fmla="+- 0 6046 5713"/>
                <a:gd name="T153" fmla="*/ T152 w 384"/>
                <a:gd name="T154" fmla="+- 0 12137 11557"/>
                <a:gd name="T155" fmla="*/ 12137 h 2047"/>
                <a:gd name="T156" fmla="+- 0 5961 5713"/>
                <a:gd name="T157" fmla="*/ T156 w 384"/>
                <a:gd name="T158" fmla="+- 0 12179 11557"/>
                <a:gd name="T159" fmla="*/ 12179 h 2047"/>
                <a:gd name="T160" fmla="+- 0 6046 5713"/>
                <a:gd name="T161" fmla="*/ T160 w 384"/>
                <a:gd name="T162" fmla="+- 0 12193 11557"/>
                <a:gd name="T163" fmla="*/ 12193 h 2047"/>
                <a:gd name="T164" fmla="+- 0 6043 5713"/>
                <a:gd name="T165" fmla="*/ T164 w 384"/>
                <a:gd name="T166" fmla="+- 0 12053 11557"/>
                <a:gd name="T167" fmla="*/ 12053 h 2047"/>
                <a:gd name="T168" fmla="+- 0 5891 5713"/>
                <a:gd name="T169" fmla="*/ T168 w 384"/>
                <a:gd name="T170" fmla="+- 0 11923 11557"/>
                <a:gd name="T171" fmla="*/ 11923 h 2047"/>
                <a:gd name="T172" fmla="+- 0 6028 5713"/>
                <a:gd name="T173" fmla="*/ T172 w 384"/>
                <a:gd name="T174" fmla="+- 0 11827 11557"/>
                <a:gd name="T175" fmla="*/ 11827 h 2047"/>
                <a:gd name="T176" fmla="+- 0 5909 5713"/>
                <a:gd name="T177" fmla="*/ T176 w 384"/>
                <a:gd name="T178" fmla="+- 0 11731 11557"/>
                <a:gd name="T179" fmla="*/ 11731 h 2047"/>
                <a:gd name="T180" fmla="+- 0 6025 5713"/>
                <a:gd name="T181" fmla="*/ T180 w 384"/>
                <a:gd name="T182" fmla="+- 0 11685 11557"/>
                <a:gd name="T183" fmla="*/ 11685 h 2047"/>
                <a:gd name="T184" fmla="+- 0 5868 5713"/>
                <a:gd name="T185" fmla="*/ T184 w 384"/>
                <a:gd name="T186" fmla="+- 0 11581 11557"/>
                <a:gd name="T187" fmla="*/ 11581 h 2047"/>
                <a:gd name="T188" fmla="+- 0 5825 5713"/>
                <a:gd name="T189" fmla="*/ T188 w 384"/>
                <a:gd name="T190" fmla="+- 0 11825 11557"/>
                <a:gd name="T191" fmla="*/ 11825 h 2047"/>
                <a:gd name="T192" fmla="+- 0 5868 5713"/>
                <a:gd name="T193" fmla="*/ T192 w 384"/>
                <a:gd name="T194" fmla="+- 0 12065 11557"/>
                <a:gd name="T195" fmla="*/ 12065 h 2047"/>
                <a:gd name="T196" fmla="+- 0 5867 5713"/>
                <a:gd name="T197" fmla="*/ T196 w 384"/>
                <a:gd name="T198" fmla="+- 0 12267 11557"/>
                <a:gd name="T199" fmla="*/ 12267 h 2047"/>
                <a:gd name="T200" fmla="+- 0 5859 5713"/>
                <a:gd name="T201" fmla="*/ T200 w 384"/>
                <a:gd name="T202" fmla="+- 0 12235 11557"/>
                <a:gd name="T203" fmla="*/ 12235 h 2047"/>
                <a:gd name="T204" fmla="+- 0 5786 5713"/>
                <a:gd name="T205" fmla="*/ T204 w 384"/>
                <a:gd name="T206" fmla="+- 0 12243 11557"/>
                <a:gd name="T207" fmla="*/ 12243 h 2047"/>
                <a:gd name="T208" fmla="+- 0 5788 5713"/>
                <a:gd name="T209" fmla="*/ T208 w 384"/>
                <a:gd name="T210" fmla="+- 0 12209 11557"/>
                <a:gd name="T211" fmla="*/ 12209 h 2047"/>
                <a:gd name="T212" fmla="+- 0 5865 5713"/>
                <a:gd name="T213" fmla="*/ T212 w 384"/>
                <a:gd name="T214" fmla="+- 0 12213 11557"/>
                <a:gd name="T215" fmla="*/ 12213 h 2047"/>
                <a:gd name="T216" fmla="+- 0 5868 5713"/>
                <a:gd name="T217" fmla="*/ T216 w 384"/>
                <a:gd name="T218" fmla="+- 0 12023 11557"/>
                <a:gd name="T219" fmla="*/ 12023 h 2047"/>
                <a:gd name="T220" fmla="+- 0 5778 5713"/>
                <a:gd name="T221" fmla="*/ T220 w 384"/>
                <a:gd name="T222" fmla="+- 0 11883 11557"/>
                <a:gd name="T223" fmla="*/ 11883 h 2047"/>
                <a:gd name="T224" fmla="+- 0 5859 5713"/>
                <a:gd name="T225" fmla="*/ T224 w 384"/>
                <a:gd name="T226" fmla="+- 0 11905 11557"/>
                <a:gd name="T227" fmla="*/ 11905 h 2047"/>
                <a:gd name="T228" fmla="+- 0 5868 5713"/>
                <a:gd name="T229" fmla="*/ T228 w 384"/>
                <a:gd name="T230" fmla="+- 0 11849 11557"/>
                <a:gd name="T231" fmla="*/ 11849 h 2047"/>
                <a:gd name="T232" fmla="+- 0 5812 5713"/>
                <a:gd name="T233" fmla="*/ T232 w 384"/>
                <a:gd name="T234" fmla="+- 0 11717 11557"/>
                <a:gd name="T235" fmla="*/ 11717 h 2047"/>
                <a:gd name="T236" fmla="+- 0 5868 5713"/>
                <a:gd name="T237" fmla="*/ T236 w 384"/>
                <a:gd name="T238" fmla="+- 0 11647 11557"/>
                <a:gd name="T239" fmla="*/ 11647 h 2047"/>
                <a:gd name="T240" fmla="+- 0 5773 5713"/>
                <a:gd name="T241" fmla="*/ T240 w 384"/>
                <a:gd name="T242" fmla="+- 0 11625 11557"/>
                <a:gd name="T243" fmla="*/ 11625 h 2047"/>
                <a:gd name="T244" fmla="+- 0 5768 5713"/>
                <a:gd name="T245" fmla="*/ T244 w 384"/>
                <a:gd name="T246" fmla="+- 0 11587 11557"/>
                <a:gd name="T247" fmla="*/ 11587 h 2047"/>
                <a:gd name="T248" fmla="+- 0 6097 5713"/>
                <a:gd name="T249" fmla="*/ T248 w 384"/>
                <a:gd name="T250" fmla="+- 0 12043 11557"/>
                <a:gd name="T251" fmla="*/ 12043 h 20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  <a:cxn ang="0">
                  <a:pos x="T249" y="T251"/>
                </a:cxn>
              </a:cxnLst>
              <a:rect l="0" t="0" r="r" b="b"/>
              <a:pathLst>
                <a:path w="384" h="2047">
                  <a:moveTo>
                    <a:pt x="104" y="1885"/>
                  </a:moveTo>
                  <a:lnTo>
                    <a:pt x="58" y="1893"/>
                  </a:lnTo>
                  <a:lnTo>
                    <a:pt x="58" y="1895"/>
                  </a:lnTo>
                  <a:lnTo>
                    <a:pt x="104" y="1901"/>
                  </a:lnTo>
                  <a:lnTo>
                    <a:pt x="104" y="1885"/>
                  </a:lnTo>
                  <a:moveTo>
                    <a:pt x="104" y="1715"/>
                  </a:moveTo>
                  <a:lnTo>
                    <a:pt x="58" y="1723"/>
                  </a:lnTo>
                  <a:lnTo>
                    <a:pt x="104" y="1731"/>
                  </a:lnTo>
                  <a:lnTo>
                    <a:pt x="104" y="1715"/>
                  </a:lnTo>
                  <a:moveTo>
                    <a:pt x="122" y="590"/>
                  </a:moveTo>
                  <a:lnTo>
                    <a:pt x="75" y="598"/>
                  </a:lnTo>
                  <a:lnTo>
                    <a:pt x="75" y="600"/>
                  </a:lnTo>
                  <a:lnTo>
                    <a:pt x="122" y="606"/>
                  </a:lnTo>
                  <a:lnTo>
                    <a:pt x="122" y="590"/>
                  </a:lnTo>
                  <a:moveTo>
                    <a:pt x="122" y="420"/>
                  </a:moveTo>
                  <a:lnTo>
                    <a:pt x="75" y="428"/>
                  </a:lnTo>
                  <a:lnTo>
                    <a:pt x="122" y="436"/>
                  </a:lnTo>
                  <a:lnTo>
                    <a:pt x="122" y="420"/>
                  </a:lnTo>
                  <a:moveTo>
                    <a:pt x="129" y="1469"/>
                  </a:moveTo>
                  <a:lnTo>
                    <a:pt x="128" y="1467"/>
                  </a:lnTo>
                  <a:lnTo>
                    <a:pt x="93" y="1467"/>
                  </a:lnTo>
                  <a:lnTo>
                    <a:pt x="91" y="1469"/>
                  </a:lnTo>
                  <a:lnTo>
                    <a:pt x="90" y="1471"/>
                  </a:lnTo>
                  <a:lnTo>
                    <a:pt x="90" y="1479"/>
                  </a:lnTo>
                  <a:lnTo>
                    <a:pt x="129" y="1479"/>
                  </a:lnTo>
                  <a:lnTo>
                    <a:pt x="129" y="1469"/>
                  </a:lnTo>
                  <a:moveTo>
                    <a:pt x="147" y="174"/>
                  </a:moveTo>
                  <a:lnTo>
                    <a:pt x="145" y="172"/>
                  </a:lnTo>
                  <a:lnTo>
                    <a:pt x="110" y="172"/>
                  </a:lnTo>
                  <a:lnTo>
                    <a:pt x="108" y="174"/>
                  </a:lnTo>
                  <a:lnTo>
                    <a:pt x="108" y="176"/>
                  </a:lnTo>
                  <a:lnTo>
                    <a:pt x="108" y="184"/>
                  </a:lnTo>
                  <a:lnTo>
                    <a:pt x="147" y="184"/>
                  </a:lnTo>
                  <a:lnTo>
                    <a:pt x="147" y="174"/>
                  </a:lnTo>
                  <a:moveTo>
                    <a:pt x="227" y="1951"/>
                  </a:moveTo>
                  <a:lnTo>
                    <a:pt x="225" y="1947"/>
                  </a:lnTo>
                  <a:lnTo>
                    <a:pt x="181" y="1947"/>
                  </a:lnTo>
                  <a:lnTo>
                    <a:pt x="179" y="1949"/>
                  </a:lnTo>
                  <a:lnTo>
                    <a:pt x="176" y="1953"/>
                  </a:lnTo>
                  <a:lnTo>
                    <a:pt x="175" y="1957"/>
                  </a:lnTo>
                  <a:lnTo>
                    <a:pt x="175" y="1965"/>
                  </a:lnTo>
                  <a:lnTo>
                    <a:pt x="227" y="1965"/>
                  </a:lnTo>
                  <a:lnTo>
                    <a:pt x="227" y="1951"/>
                  </a:lnTo>
                  <a:moveTo>
                    <a:pt x="244" y="656"/>
                  </a:moveTo>
                  <a:lnTo>
                    <a:pt x="242" y="652"/>
                  </a:lnTo>
                  <a:lnTo>
                    <a:pt x="198" y="652"/>
                  </a:lnTo>
                  <a:lnTo>
                    <a:pt x="196" y="654"/>
                  </a:lnTo>
                  <a:lnTo>
                    <a:pt x="193" y="658"/>
                  </a:lnTo>
                  <a:lnTo>
                    <a:pt x="193" y="662"/>
                  </a:lnTo>
                  <a:lnTo>
                    <a:pt x="193" y="670"/>
                  </a:lnTo>
                  <a:lnTo>
                    <a:pt x="244" y="670"/>
                  </a:lnTo>
                  <a:lnTo>
                    <a:pt x="244" y="656"/>
                  </a:lnTo>
                  <a:moveTo>
                    <a:pt x="301" y="1951"/>
                  </a:moveTo>
                  <a:lnTo>
                    <a:pt x="298" y="1947"/>
                  </a:lnTo>
                  <a:lnTo>
                    <a:pt x="244" y="1947"/>
                  </a:lnTo>
                  <a:lnTo>
                    <a:pt x="241" y="1951"/>
                  </a:lnTo>
                  <a:lnTo>
                    <a:pt x="241" y="1965"/>
                  </a:lnTo>
                  <a:lnTo>
                    <a:pt x="301" y="1965"/>
                  </a:lnTo>
                  <a:lnTo>
                    <a:pt x="301" y="1951"/>
                  </a:lnTo>
                  <a:moveTo>
                    <a:pt x="301" y="1823"/>
                  </a:moveTo>
                  <a:lnTo>
                    <a:pt x="298" y="1819"/>
                  </a:lnTo>
                  <a:lnTo>
                    <a:pt x="239" y="1819"/>
                  </a:lnTo>
                  <a:lnTo>
                    <a:pt x="235" y="1821"/>
                  </a:lnTo>
                  <a:lnTo>
                    <a:pt x="234" y="1825"/>
                  </a:lnTo>
                  <a:lnTo>
                    <a:pt x="234" y="1837"/>
                  </a:lnTo>
                  <a:lnTo>
                    <a:pt x="301" y="1837"/>
                  </a:lnTo>
                  <a:lnTo>
                    <a:pt x="301" y="1823"/>
                  </a:lnTo>
                  <a:moveTo>
                    <a:pt x="301" y="1365"/>
                  </a:moveTo>
                  <a:lnTo>
                    <a:pt x="175" y="1365"/>
                  </a:lnTo>
                  <a:lnTo>
                    <a:pt x="175" y="1383"/>
                  </a:lnTo>
                  <a:lnTo>
                    <a:pt x="294" y="1383"/>
                  </a:lnTo>
                  <a:lnTo>
                    <a:pt x="298" y="1387"/>
                  </a:lnTo>
                  <a:lnTo>
                    <a:pt x="300" y="1389"/>
                  </a:lnTo>
                  <a:lnTo>
                    <a:pt x="301" y="1391"/>
                  </a:lnTo>
                  <a:lnTo>
                    <a:pt x="301" y="1365"/>
                  </a:lnTo>
                  <a:moveTo>
                    <a:pt x="301" y="1511"/>
                  </a:moveTo>
                  <a:lnTo>
                    <a:pt x="299" y="1509"/>
                  </a:lnTo>
                  <a:lnTo>
                    <a:pt x="177" y="1509"/>
                  </a:lnTo>
                  <a:lnTo>
                    <a:pt x="175" y="1513"/>
                  </a:lnTo>
                  <a:lnTo>
                    <a:pt x="174" y="1515"/>
                  </a:lnTo>
                  <a:lnTo>
                    <a:pt x="174" y="1521"/>
                  </a:lnTo>
                  <a:lnTo>
                    <a:pt x="175" y="1523"/>
                  </a:lnTo>
                  <a:lnTo>
                    <a:pt x="177" y="1525"/>
                  </a:lnTo>
                  <a:lnTo>
                    <a:pt x="178" y="1527"/>
                  </a:lnTo>
                  <a:lnTo>
                    <a:pt x="298" y="1527"/>
                  </a:lnTo>
                  <a:lnTo>
                    <a:pt x="299" y="1525"/>
                  </a:lnTo>
                  <a:lnTo>
                    <a:pt x="301" y="1521"/>
                  </a:lnTo>
                  <a:lnTo>
                    <a:pt x="301" y="1519"/>
                  </a:lnTo>
                  <a:lnTo>
                    <a:pt x="301" y="1511"/>
                  </a:lnTo>
                  <a:moveTo>
                    <a:pt x="318" y="656"/>
                  </a:moveTo>
                  <a:lnTo>
                    <a:pt x="315" y="652"/>
                  </a:lnTo>
                  <a:lnTo>
                    <a:pt x="262" y="652"/>
                  </a:lnTo>
                  <a:lnTo>
                    <a:pt x="259" y="656"/>
                  </a:lnTo>
                  <a:lnTo>
                    <a:pt x="259" y="670"/>
                  </a:lnTo>
                  <a:lnTo>
                    <a:pt x="318" y="670"/>
                  </a:lnTo>
                  <a:lnTo>
                    <a:pt x="318" y="656"/>
                  </a:lnTo>
                  <a:moveTo>
                    <a:pt x="318" y="528"/>
                  </a:moveTo>
                  <a:lnTo>
                    <a:pt x="316" y="524"/>
                  </a:lnTo>
                  <a:lnTo>
                    <a:pt x="256" y="524"/>
                  </a:lnTo>
                  <a:lnTo>
                    <a:pt x="252" y="526"/>
                  </a:lnTo>
                  <a:lnTo>
                    <a:pt x="251" y="530"/>
                  </a:lnTo>
                  <a:lnTo>
                    <a:pt x="251" y="542"/>
                  </a:lnTo>
                  <a:lnTo>
                    <a:pt x="318" y="542"/>
                  </a:lnTo>
                  <a:lnTo>
                    <a:pt x="318" y="528"/>
                  </a:lnTo>
                  <a:moveTo>
                    <a:pt x="318" y="70"/>
                  </a:moveTo>
                  <a:lnTo>
                    <a:pt x="193" y="70"/>
                  </a:lnTo>
                  <a:lnTo>
                    <a:pt x="193" y="88"/>
                  </a:lnTo>
                  <a:lnTo>
                    <a:pt x="312" y="88"/>
                  </a:lnTo>
                  <a:lnTo>
                    <a:pt x="316" y="92"/>
                  </a:lnTo>
                  <a:lnTo>
                    <a:pt x="317" y="94"/>
                  </a:lnTo>
                  <a:lnTo>
                    <a:pt x="318" y="96"/>
                  </a:lnTo>
                  <a:lnTo>
                    <a:pt x="318" y="70"/>
                  </a:lnTo>
                  <a:moveTo>
                    <a:pt x="319" y="216"/>
                  </a:moveTo>
                  <a:lnTo>
                    <a:pt x="317" y="214"/>
                  </a:lnTo>
                  <a:lnTo>
                    <a:pt x="194" y="214"/>
                  </a:lnTo>
                  <a:lnTo>
                    <a:pt x="192" y="218"/>
                  </a:lnTo>
                  <a:lnTo>
                    <a:pt x="192" y="220"/>
                  </a:lnTo>
                  <a:lnTo>
                    <a:pt x="192" y="226"/>
                  </a:lnTo>
                  <a:lnTo>
                    <a:pt x="192" y="228"/>
                  </a:lnTo>
                  <a:lnTo>
                    <a:pt x="194" y="230"/>
                  </a:lnTo>
                  <a:lnTo>
                    <a:pt x="196" y="232"/>
                  </a:lnTo>
                  <a:lnTo>
                    <a:pt x="315" y="232"/>
                  </a:lnTo>
                  <a:lnTo>
                    <a:pt x="317" y="230"/>
                  </a:lnTo>
                  <a:lnTo>
                    <a:pt x="318" y="226"/>
                  </a:lnTo>
                  <a:lnTo>
                    <a:pt x="319" y="224"/>
                  </a:lnTo>
                  <a:lnTo>
                    <a:pt x="319" y="216"/>
                  </a:lnTo>
                  <a:moveTo>
                    <a:pt x="366" y="1295"/>
                  </a:moveTo>
                  <a:lnTo>
                    <a:pt x="341" y="1295"/>
                  </a:lnTo>
                  <a:lnTo>
                    <a:pt x="341" y="1317"/>
                  </a:lnTo>
                  <a:lnTo>
                    <a:pt x="341" y="1355"/>
                  </a:lnTo>
                  <a:lnTo>
                    <a:pt x="315" y="1355"/>
                  </a:lnTo>
                  <a:lnTo>
                    <a:pt x="315" y="1405"/>
                  </a:lnTo>
                  <a:lnTo>
                    <a:pt x="341" y="1405"/>
                  </a:lnTo>
                  <a:lnTo>
                    <a:pt x="341" y="1443"/>
                  </a:lnTo>
                  <a:lnTo>
                    <a:pt x="315" y="1443"/>
                  </a:lnTo>
                  <a:lnTo>
                    <a:pt x="315" y="1489"/>
                  </a:lnTo>
                  <a:lnTo>
                    <a:pt x="315" y="1545"/>
                  </a:lnTo>
                  <a:lnTo>
                    <a:pt x="315" y="1589"/>
                  </a:lnTo>
                  <a:lnTo>
                    <a:pt x="315" y="1629"/>
                  </a:lnTo>
                  <a:lnTo>
                    <a:pt x="251" y="1647"/>
                  </a:lnTo>
                  <a:lnTo>
                    <a:pt x="315" y="1661"/>
                  </a:lnTo>
                  <a:lnTo>
                    <a:pt x="315" y="1701"/>
                  </a:lnTo>
                  <a:lnTo>
                    <a:pt x="315" y="1725"/>
                  </a:lnTo>
                  <a:lnTo>
                    <a:pt x="315" y="1763"/>
                  </a:lnTo>
                  <a:lnTo>
                    <a:pt x="315" y="1801"/>
                  </a:lnTo>
                  <a:lnTo>
                    <a:pt x="315" y="1875"/>
                  </a:lnTo>
                  <a:lnTo>
                    <a:pt x="315" y="1931"/>
                  </a:lnTo>
                  <a:lnTo>
                    <a:pt x="315" y="2003"/>
                  </a:lnTo>
                  <a:lnTo>
                    <a:pt x="160" y="2003"/>
                  </a:lnTo>
                  <a:lnTo>
                    <a:pt x="160" y="1947"/>
                  </a:lnTo>
                  <a:lnTo>
                    <a:pt x="160" y="1933"/>
                  </a:lnTo>
                  <a:lnTo>
                    <a:pt x="161" y="1931"/>
                  </a:lnTo>
                  <a:lnTo>
                    <a:pt x="162" y="1923"/>
                  </a:lnTo>
                  <a:lnTo>
                    <a:pt x="169" y="1911"/>
                  </a:lnTo>
                  <a:lnTo>
                    <a:pt x="174" y="1909"/>
                  </a:lnTo>
                  <a:lnTo>
                    <a:pt x="220" y="1909"/>
                  </a:lnTo>
                  <a:lnTo>
                    <a:pt x="223" y="1911"/>
                  </a:lnTo>
                  <a:lnTo>
                    <a:pt x="226" y="1913"/>
                  </a:lnTo>
                  <a:lnTo>
                    <a:pt x="231" y="1917"/>
                  </a:lnTo>
                  <a:lnTo>
                    <a:pt x="233" y="1925"/>
                  </a:lnTo>
                  <a:lnTo>
                    <a:pt x="233" y="1937"/>
                  </a:lnTo>
                  <a:lnTo>
                    <a:pt x="235" y="1937"/>
                  </a:lnTo>
                  <a:lnTo>
                    <a:pt x="235" y="1929"/>
                  </a:lnTo>
                  <a:lnTo>
                    <a:pt x="236" y="1921"/>
                  </a:lnTo>
                  <a:lnTo>
                    <a:pt x="242" y="1911"/>
                  </a:lnTo>
                  <a:lnTo>
                    <a:pt x="246" y="1909"/>
                  </a:lnTo>
                  <a:lnTo>
                    <a:pt x="300" y="1909"/>
                  </a:lnTo>
                  <a:lnTo>
                    <a:pt x="304" y="1911"/>
                  </a:lnTo>
                  <a:lnTo>
                    <a:pt x="307" y="1915"/>
                  </a:lnTo>
                  <a:lnTo>
                    <a:pt x="313" y="1921"/>
                  </a:lnTo>
                  <a:lnTo>
                    <a:pt x="315" y="1931"/>
                  </a:lnTo>
                  <a:lnTo>
                    <a:pt x="315" y="1875"/>
                  </a:lnTo>
                  <a:lnTo>
                    <a:pt x="160" y="1875"/>
                  </a:lnTo>
                  <a:lnTo>
                    <a:pt x="160" y="1855"/>
                  </a:lnTo>
                  <a:lnTo>
                    <a:pt x="160" y="1839"/>
                  </a:lnTo>
                  <a:lnTo>
                    <a:pt x="160" y="1837"/>
                  </a:lnTo>
                  <a:lnTo>
                    <a:pt x="219" y="1837"/>
                  </a:lnTo>
                  <a:lnTo>
                    <a:pt x="219" y="1801"/>
                  </a:lnTo>
                  <a:lnTo>
                    <a:pt x="222" y="1791"/>
                  </a:lnTo>
                  <a:lnTo>
                    <a:pt x="227" y="1785"/>
                  </a:lnTo>
                  <a:lnTo>
                    <a:pt x="230" y="1781"/>
                  </a:lnTo>
                  <a:lnTo>
                    <a:pt x="304" y="1781"/>
                  </a:lnTo>
                  <a:lnTo>
                    <a:pt x="313" y="1791"/>
                  </a:lnTo>
                  <a:lnTo>
                    <a:pt x="315" y="1801"/>
                  </a:lnTo>
                  <a:lnTo>
                    <a:pt x="315" y="1763"/>
                  </a:lnTo>
                  <a:lnTo>
                    <a:pt x="160" y="1763"/>
                  </a:lnTo>
                  <a:lnTo>
                    <a:pt x="160" y="1761"/>
                  </a:lnTo>
                  <a:lnTo>
                    <a:pt x="160" y="1725"/>
                  </a:lnTo>
                  <a:lnTo>
                    <a:pt x="315" y="1725"/>
                  </a:lnTo>
                  <a:lnTo>
                    <a:pt x="315" y="1701"/>
                  </a:lnTo>
                  <a:lnTo>
                    <a:pt x="236" y="1675"/>
                  </a:lnTo>
                  <a:lnTo>
                    <a:pt x="160" y="1701"/>
                  </a:lnTo>
                  <a:lnTo>
                    <a:pt x="160" y="1685"/>
                  </a:lnTo>
                  <a:lnTo>
                    <a:pt x="160" y="1669"/>
                  </a:lnTo>
                  <a:lnTo>
                    <a:pt x="160" y="1661"/>
                  </a:lnTo>
                  <a:lnTo>
                    <a:pt x="222" y="1647"/>
                  </a:lnTo>
                  <a:lnTo>
                    <a:pt x="160" y="1635"/>
                  </a:lnTo>
                  <a:lnTo>
                    <a:pt x="160" y="1605"/>
                  </a:lnTo>
                  <a:lnTo>
                    <a:pt x="160" y="1595"/>
                  </a:lnTo>
                  <a:lnTo>
                    <a:pt x="236" y="1617"/>
                  </a:lnTo>
                  <a:lnTo>
                    <a:pt x="299" y="1595"/>
                  </a:lnTo>
                  <a:lnTo>
                    <a:pt x="315" y="1589"/>
                  </a:lnTo>
                  <a:lnTo>
                    <a:pt x="315" y="1545"/>
                  </a:lnTo>
                  <a:lnTo>
                    <a:pt x="312" y="1555"/>
                  </a:lnTo>
                  <a:lnTo>
                    <a:pt x="306" y="1561"/>
                  </a:lnTo>
                  <a:lnTo>
                    <a:pt x="303" y="1563"/>
                  </a:lnTo>
                  <a:lnTo>
                    <a:pt x="297" y="1565"/>
                  </a:lnTo>
                  <a:lnTo>
                    <a:pt x="178" y="1565"/>
                  </a:lnTo>
                  <a:lnTo>
                    <a:pt x="173" y="1563"/>
                  </a:lnTo>
                  <a:lnTo>
                    <a:pt x="169" y="1561"/>
                  </a:lnTo>
                  <a:lnTo>
                    <a:pt x="163" y="1555"/>
                  </a:lnTo>
                  <a:lnTo>
                    <a:pt x="160" y="1545"/>
                  </a:lnTo>
                  <a:lnTo>
                    <a:pt x="160" y="1525"/>
                  </a:lnTo>
                  <a:lnTo>
                    <a:pt x="160" y="1505"/>
                  </a:lnTo>
                  <a:lnTo>
                    <a:pt x="160" y="1491"/>
                  </a:lnTo>
                  <a:lnTo>
                    <a:pt x="163" y="1481"/>
                  </a:lnTo>
                  <a:lnTo>
                    <a:pt x="169" y="1475"/>
                  </a:lnTo>
                  <a:lnTo>
                    <a:pt x="173" y="1471"/>
                  </a:lnTo>
                  <a:lnTo>
                    <a:pt x="179" y="1469"/>
                  </a:lnTo>
                  <a:lnTo>
                    <a:pt x="298" y="1469"/>
                  </a:lnTo>
                  <a:lnTo>
                    <a:pt x="303" y="1471"/>
                  </a:lnTo>
                  <a:lnTo>
                    <a:pt x="306" y="1475"/>
                  </a:lnTo>
                  <a:lnTo>
                    <a:pt x="312" y="1479"/>
                  </a:lnTo>
                  <a:lnTo>
                    <a:pt x="315" y="1489"/>
                  </a:lnTo>
                  <a:lnTo>
                    <a:pt x="315" y="1443"/>
                  </a:lnTo>
                  <a:lnTo>
                    <a:pt x="301" y="1443"/>
                  </a:lnTo>
                  <a:lnTo>
                    <a:pt x="301" y="1441"/>
                  </a:lnTo>
                  <a:lnTo>
                    <a:pt x="301" y="1433"/>
                  </a:lnTo>
                  <a:lnTo>
                    <a:pt x="300" y="1431"/>
                  </a:lnTo>
                  <a:lnTo>
                    <a:pt x="299" y="1427"/>
                  </a:lnTo>
                  <a:lnTo>
                    <a:pt x="295" y="1423"/>
                  </a:lnTo>
                  <a:lnTo>
                    <a:pt x="292" y="1421"/>
                  </a:lnTo>
                  <a:lnTo>
                    <a:pt x="160" y="1421"/>
                  </a:lnTo>
                  <a:lnTo>
                    <a:pt x="160" y="1405"/>
                  </a:lnTo>
                  <a:lnTo>
                    <a:pt x="160" y="1385"/>
                  </a:lnTo>
                  <a:lnTo>
                    <a:pt x="160" y="1327"/>
                  </a:lnTo>
                  <a:lnTo>
                    <a:pt x="301" y="1327"/>
                  </a:lnTo>
                  <a:lnTo>
                    <a:pt x="301" y="1319"/>
                  </a:lnTo>
                  <a:lnTo>
                    <a:pt x="301" y="1317"/>
                  </a:lnTo>
                  <a:lnTo>
                    <a:pt x="341" y="1317"/>
                  </a:lnTo>
                  <a:lnTo>
                    <a:pt x="341" y="1295"/>
                  </a:lnTo>
                  <a:lnTo>
                    <a:pt x="138" y="1295"/>
                  </a:lnTo>
                  <a:lnTo>
                    <a:pt x="138" y="1319"/>
                  </a:lnTo>
                  <a:lnTo>
                    <a:pt x="138" y="1345"/>
                  </a:lnTo>
                  <a:lnTo>
                    <a:pt x="87" y="1345"/>
                  </a:lnTo>
                  <a:lnTo>
                    <a:pt x="138" y="1359"/>
                  </a:lnTo>
                  <a:lnTo>
                    <a:pt x="138" y="1385"/>
                  </a:lnTo>
                  <a:lnTo>
                    <a:pt x="138" y="1405"/>
                  </a:lnTo>
                  <a:lnTo>
                    <a:pt x="138" y="1431"/>
                  </a:lnTo>
                  <a:lnTo>
                    <a:pt x="138" y="1455"/>
                  </a:lnTo>
                  <a:lnTo>
                    <a:pt x="138" y="1505"/>
                  </a:lnTo>
                  <a:lnTo>
                    <a:pt x="138" y="1525"/>
                  </a:lnTo>
                  <a:lnTo>
                    <a:pt x="138" y="1551"/>
                  </a:lnTo>
                  <a:lnTo>
                    <a:pt x="94" y="1551"/>
                  </a:lnTo>
                  <a:lnTo>
                    <a:pt x="94" y="1563"/>
                  </a:lnTo>
                  <a:lnTo>
                    <a:pt x="138" y="1563"/>
                  </a:lnTo>
                  <a:lnTo>
                    <a:pt x="138" y="1587"/>
                  </a:lnTo>
                  <a:lnTo>
                    <a:pt x="138" y="1619"/>
                  </a:lnTo>
                  <a:lnTo>
                    <a:pt x="138" y="1653"/>
                  </a:lnTo>
                  <a:lnTo>
                    <a:pt x="138" y="1685"/>
                  </a:lnTo>
                  <a:lnTo>
                    <a:pt x="138" y="1711"/>
                  </a:lnTo>
                  <a:lnTo>
                    <a:pt x="113" y="1713"/>
                  </a:lnTo>
                  <a:lnTo>
                    <a:pt x="113" y="1731"/>
                  </a:lnTo>
                  <a:lnTo>
                    <a:pt x="138" y="1735"/>
                  </a:lnTo>
                  <a:lnTo>
                    <a:pt x="138" y="1761"/>
                  </a:lnTo>
                  <a:lnTo>
                    <a:pt x="138" y="1777"/>
                  </a:lnTo>
                  <a:lnTo>
                    <a:pt x="138" y="1803"/>
                  </a:lnTo>
                  <a:lnTo>
                    <a:pt x="56" y="1803"/>
                  </a:lnTo>
                  <a:lnTo>
                    <a:pt x="56" y="1815"/>
                  </a:lnTo>
                  <a:lnTo>
                    <a:pt x="138" y="1815"/>
                  </a:lnTo>
                  <a:lnTo>
                    <a:pt x="138" y="1839"/>
                  </a:lnTo>
                  <a:lnTo>
                    <a:pt x="138" y="1855"/>
                  </a:lnTo>
                  <a:lnTo>
                    <a:pt x="138" y="1881"/>
                  </a:lnTo>
                  <a:lnTo>
                    <a:pt x="113" y="1885"/>
                  </a:lnTo>
                  <a:lnTo>
                    <a:pt x="113" y="1903"/>
                  </a:lnTo>
                  <a:lnTo>
                    <a:pt x="138" y="1907"/>
                  </a:lnTo>
                  <a:lnTo>
                    <a:pt x="138" y="1931"/>
                  </a:lnTo>
                  <a:lnTo>
                    <a:pt x="138" y="1997"/>
                  </a:lnTo>
                  <a:lnTo>
                    <a:pt x="136" y="2005"/>
                  </a:lnTo>
                  <a:lnTo>
                    <a:pt x="133" y="2007"/>
                  </a:lnTo>
                  <a:lnTo>
                    <a:pt x="131" y="2009"/>
                  </a:lnTo>
                  <a:lnTo>
                    <a:pt x="128" y="2011"/>
                  </a:lnTo>
                  <a:lnTo>
                    <a:pt x="106" y="2011"/>
                  </a:lnTo>
                  <a:lnTo>
                    <a:pt x="106" y="1997"/>
                  </a:lnTo>
                  <a:lnTo>
                    <a:pt x="106" y="1985"/>
                  </a:lnTo>
                  <a:lnTo>
                    <a:pt x="128" y="1985"/>
                  </a:lnTo>
                  <a:lnTo>
                    <a:pt x="129" y="1981"/>
                  </a:lnTo>
                  <a:lnTo>
                    <a:pt x="130" y="1981"/>
                  </a:lnTo>
                  <a:lnTo>
                    <a:pt x="130" y="1977"/>
                  </a:lnTo>
                  <a:lnTo>
                    <a:pt x="129" y="1977"/>
                  </a:lnTo>
                  <a:lnTo>
                    <a:pt x="128" y="1973"/>
                  </a:lnTo>
                  <a:lnTo>
                    <a:pt x="98" y="1973"/>
                  </a:lnTo>
                  <a:lnTo>
                    <a:pt x="95" y="1977"/>
                  </a:lnTo>
                  <a:lnTo>
                    <a:pt x="95" y="1981"/>
                  </a:lnTo>
                  <a:lnTo>
                    <a:pt x="95" y="1997"/>
                  </a:lnTo>
                  <a:lnTo>
                    <a:pt x="86" y="1997"/>
                  </a:lnTo>
                  <a:lnTo>
                    <a:pt x="86" y="1983"/>
                  </a:lnTo>
                  <a:lnTo>
                    <a:pt x="86" y="1979"/>
                  </a:lnTo>
                  <a:lnTo>
                    <a:pt x="84" y="1975"/>
                  </a:lnTo>
                  <a:lnTo>
                    <a:pt x="82" y="1973"/>
                  </a:lnTo>
                  <a:lnTo>
                    <a:pt x="56" y="1973"/>
                  </a:lnTo>
                  <a:lnTo>
                    <a:pt x="56" y="1977"/>
                  </a:lnTo>
                  <a:lnTo>
                    <a:pt x="55" y="1981"/>
                  </a:lnTo>
                  <a:lnTo>
                    <a:pt x="56" y="1981"/>
                  </a:lnTo>
                  <a:lnTo>
                    <a:pt x="57" y="1985"/>
                  </a:lnTo>
                  <a:lnTo>
                    <a:pt x="76" y="1985"/>
                  </a:lnTo>
                  <a:lnTo>
                    <a:pt x="76" y="2011"/>
                  </a:lnTo>
                  <a:lnTo>
                    <a:pt x="58" y="2011"/>
                  </a:lnTo>
                  <a:lnTo>
                    <a:pt x="55" y="2009"/>
                  </a:lnTo>
                  <a:lnTo>
                    <a:pt x="49" y="2003"/>
                  </a:lnTo>
                  <a:lnTo>
                    <a:pt x="47" y="1997"/>
                  </a:lnTo>
                  <a:lnTo>
                    <a:pt x="47" y="1963"/>
                  </a:lnTo>
                  <a:lnTo>
                    <a:pt x="49" y="1955"/>
                  </a:lnTo>
                  <a:lnTo>
                    <a:pt x="54" y="1949"/>
                  </a:lnTo>
                  <a:lnTo>
                    <a:pt x="57" y="1947"/>
                  </a:lnTo>
                  <a:lnTo>
                    <a:pt x="84" y="1947"/>
                  </a:lnTo>
                  <a:lnTo>
                    <a:pt x="86" y="1949"/>
                  </a:lnTo>
                  <a:lnTo>
                    <a:pt x="89" y="1955"/>
                  </a:lnTo>
                  <a:lnTo>
                    <a:pt x="90" y="1961"/>
                  </a:lnTo>
                  <a:lnTo>
                    <a:pt x="90" y="1967"/>
                  </a:lnTo>
                  <a:lnTo>
                    <a:pt x="91" y="1967"/>
                  </a:lnTo>
                  <a:lnTo>
                    <a:pt x="91" y="1959"/>
                  </a:lnTo>
                  <a:lnTo>
                    <a:pt x="92" y="1953"/>
                  </a:lnTo>
                  <a:lnTo>
                    <a:pt x="96" y="1949"/>
                  </a:lnTo>
                  <a:lnTo>
                    <a:pt x="98" y="1947"/>
                  </a:lnTo>
                  <a:lnTo>
                    <a:pt x="130" y="1947"/>
                  </a:lnTo>
                  <a:lnTo>
                    <a:pt x="134" y="1951"/>
                  </a:lnTo>
                  <a:lnTo>
                    <a:pt x="137" y="1959"/>
                  </a:lnTo>
                  <a:lnTo>
                    <a:pt x="138" y="1963"/>
                  </a:lnTo>
                  <a:lnTo>
                    <a:pt x="138" y="1997"/>
                  </a:lnTo>
                  <a:lnTo>
                    <a:pt x="138" y="1931"/>
                  </a:lnTo>
                  <a:lnTo>
                    <a:pt x="47" y="1913"/>
                  </a:lnTo>
                  <a:lnTo>
                    <a:pt x="47" y="1875"/>
                  </a:lnTo>
                  <a:lnTo>
                    <a:pt x="138" y="1855"/>
                  </a:lnTo>
                  <a:lnTo>
                    <a:pt x="138" y="1839"/>
                  </a:lnTo>
                  <a:lnTo>
                    <a:pt x="47" y="1839"/>
                  </a:lnTo>
                  <a:lnTo>
                    <a:pt x="47" y="1777"/>
                  </a:lnTo>
                  <a:lnTo>
                    <a:pt x="138" y="1777"/>
                  </a:lnTo>
                  <a:lnTo>
                    <a:pt x="138" y="1761"/>
                  </a:lnTo>
                  <a:lnTo>
                    <a:pt x="47" y="1741"/>
                  </a:lnTo>
                  <a:lnTo>
                    <a:pt x="47" y="1703"/>
                  </a:lnTo>
                  <a:lnTo>
                    <a:pt x="138" y="1685"/>
                  </a:lnTo>
                  <a:lnTo>
                    <a:pt x="138" y="1653"/>
                  </a:lnTo>
                  <a:lnTo>
                    <a:pt x="137" y="1659"/>
                  </a:lnTo>
                  <a:lnTo>
                    <a:pt x="134" y="1667"/>
                  </a:lnTo>
                  <a:lnTo>
                    <a:pt x="130" y="1669"/>
                  </a:lnTo>
                  <a:lnTo>
                    <a:pt x="56" y="1669"/>
                  </a:lnTo>
                  <a:lnTo>
                    <a:pt x="53" y="1667"/>
                  </a:lnTo>
                  <a:lnTo>
                    <a:pt x="49" y="1663"/>
                  </a:lnTo>
                  <a:lnTo>
                    <a:pt x="47" y="1657"/>
                  </a:lnTo>
                  <a:lnTo>
                    <a:pt x="47" y="1621"/>
                  </a:lnTo>
                  <a:lnTo>
                    <a:pt x="48" y="1615"/>
                  </a:lnTo>
                  <a:lnTo>
                    <a:pt x="52" y="1607"/>
                  </a:lnTo>
                  <a:lnTo>
                    <a:pt x="55" y="1605"/>
                  </a:lnTo>
                  <a:lnTo>
                    <a:pt x="76" y="1605"/>
                  </a:lnTo>
                  <a:lnTo>
                    <a:pt x="76" y="1631"/>
                  </a:lnTo>
                  <a:lnTo>
                    <a:pt x="57" y="1631"/>
                  </a:lnTo>
                  <a:lnTo>
                    <a:pt x="56" y="1635"/>
                  </a:lnTo>
                  <a:lnTo>
                    <a:pt x="55" y="1637"/>
                  </a:lnTo>
                  <a:lnTo>
                    <a:pt x="55" y="1639"/>
                  </a:lnTo>
                  <a:lnTo>
                    <a:pt x="56" y="1639"/>
                  </a:lnTo>
                  <a:lnTo>
                    <a:pt x="57" y="1643"/>
                  </a:lnTo>
                  <a:lnTo>
                    <a:pt x="128" y="1643"/>
                  </a:lnTo>
                  <a:lnTo>
                    <a:pt x="129" y="1641"/>
                  </a:lnTo>
                  <a:lnTo>
                    <a:pt x="130" y="1639"/>
                  </a:lnTo>
                  <a:lnTo>
                    <a:pt x="130" y="1635"/>
                  </a:lnTo>
                  <a:lnTo>
                    <a:pt x="129" y="1633"/>
                  </a:lnTo>
                  <a:lnTo>
                    <a:pt x="128" y="1633"/>
                  </a:lnTo>
                  <a:lnTo>
                    <a:pt x="128" y="1631"/>
                  </a:lnTo>
                  <a:lnTo>
                    <a:pt x="106" y="1631"/>
                  </a:lnTo>
                  <a:lnTo>
                    <a:pt x="106" y="1605"/>
                  </a:lnTo>
                  <a:lnTo>
                    <a:pt x="128" y="1605"/>
                  </a:lnTo>
                  <a:lnTo>
                    <a:pt x="131" y="1607"/>
                  </a:lnTo>
                  <a:lnTo>
                    <a:pt x="133" y="1609"/>
                  </a:lnTo>
                  <a:lnTo>
                    <a:pt x="136" y="1611"/>
                  </a:lnTo>
                  <a:lnTo>
                    <a:pt x="138" y="1619"/>
                  </a:lnTo>
                  <a:lnTo>
                    <a:pt x="138" y="1587"/>
                  </a:lnTo>
                  <a:lnTo>
                    <a:pt x="47" y="1587"/>
                  </a:lnTo>
                  <a:lnTo>
                    <a:pt x="47" y="1563"/>
                  </a:lnTo>
                  <a:lnTo>
                    <a:pt x="86" y="1563"/>
                  </a:lnTo>
                  <a:lnTo>
                    <a:pt x="86" y="1551"/>
                  </a:lnTo>
                  <a:lnTo>
                    <a:pt x="47" y="1551"/>
                  </a:lnTo>
                  <a:lnTo>
                    <a:pt x="47" y="1525"/>
                  </a:lnTo>
                  <a:lnTo>
                    <a:pt x="138" y="1525"/>
                  </a:lnTo>
                  <a:lnTo>
                    <a:pt x="138" y="1505"/>
                  </a:lnTo>
                  <a:lnTo>
                    <a:pt x="47" y="1505"/>
                  </a:lnTo>
                  <a:lnTo>
                    <a:pt x="47" y="1479"/>
                  </a:lnTo>
                  <a:lnTo>
                    <a:pt x="82" y="1479"/>
                  </a:lnTo>
                  <a:lnTo>
                    <a:pt x="82" y="1455"/>
                  </a:lnTo>
                  <a:lnTo>
                    <a:pt x="83" y="1449"/>
                  </a:lnTo>
                  <a:lnTo>
                    <a:pt x="88" y="1443"/>
                  </a:lnTo>
                  <a:lnTo>
                    <a:pt x="91" y="1441"/>
                  </a:lnTo>
                  <a:lnTo>
                    <a:pt x="129" y="1441"/>
                  </a:lnTo>
                  <a:lnTo>
                    <a:pt x="131" y="1443"/>
                  </a:lnTo>
                  <a:lnTo>
                    <a:pt x="136" y="1449"/>
                  </a:lnTo>
                  <a:lnTo>
                    <a:pt x="138" y="1455"/>
                  </a:lnTo>
                  <a:lnTo>
                    <a:pt x="138" y="1431"/>
                  </a:lnTo>
                  <a:lnTo>
                    <a:pt x="47" y="1431"/>
                  </a:lnTo>
                  <a:lnTo>
                    <a:pt x="47" y="1405"/>
                  </a:lnTo>
                  <a:lnTo>
                    <a:pt x="138" y="1405"/>
                  </a:lnTo>
                  <a:lnTo>
                    <a:pt x="138" y="1385"/>
                  </a:lnTo>
                  <a:lnTo>
                    <a:pt x="47" y="1385"/>
                  </a:lnTo>
                  <a:lnTo>
                    <a:pt x="47" y="1375"/>
                  </a:lnTo>
                  <a:lnTo>
                    <a:pt x="47" y="1359"/>
                  </a:lnTo>
                  <a:lnTo>
                    <a:pt x="100" y="1359"/>
                  </a:lnTo>
                  <a:lnTo>
                    <a:pt x="47" y="1345"/>
                  </a:lnTo>
                  <a:lnTo>
                    <a:pt x="47" y="1325"/>
                  </a:lnTo>
                  <a:lnTo>
                    <a:pt x="47" y="1319"/>
                  </a:lnTo>
                  <a:lnTo>
                    <a:pt x="138" y="1319"/>
                  </a:lnTo>
                  <a:lnTo>
                    <a:pt x="138" y="1295"/>
                  </a:lnTo>
                  <a:lnTo>
                    <a:pt x="43" y="1295"/>
                  </a:lnTo>
                  <a:lnTo>
                    <a:pt x="43" y="1339"/>
                  </a:lnTo>
                  <a:lnTo>
                    <a:pt x="43" y="1363"/>
                  </a:lnTo>
                  <a:lnTo>
                    <a:pt x="42" y="1369"/>
                  </a:lnTo>
                  <a:lnTo>
                    <a:pt x="39" y="1375"/>
                  </a:lnTo>
                  <a:lnTo>
                    <a:pt x="31" y="1375"/>
                  </a:lnTo>
                  <a:lnTo>
                    <a:pt x="31" y="1357"/>
                  </a:lnTo>
                  <a:lnTo>
                    <a:pt x="37" y="1357"/>
                  </a:lnTo>
                  <a:lnTo>
                    <a:pt x="38" y="1355"/>
                  </a:lnTo>
                  <a:lnTo>
                    <a:pt x="38" y="1349"/>
                  </a:lnTo>
                  <a:lnTo>
                    <a:pt x="38" y="1347"/>
                  </a:lnTo>
                  <a:lnTo>
                    <a:pt x="36" y="1345"/>
                  </a:lnTo>
                  <a:lnTo>
                    <a:pt x="31" y="1345"/>
                  </a:lnTo>
                  <a:lnTo>
                    <a:pt x="31" y="1325"/>
                  </a:lnTo>
                  <a:lnTo>
                    <a:pt x="37" y="1325"/>
                  </a:lnTo>
                  <a:lnTo>
                    <a:pt x="39" y="1327"/>
                  </a:lnTo>
                  <a:lnTo>
                    <a:pt x="42" y="1333"/>
                  </a:lnTo>
                  <a:lnTo>
                    <a:pt x="43" y="1339"/>
                  </a:lnTo>
                  <a:lnTo>
                    <a:pt x="43" y="1295"/>
                  </a:lnTo>
                  <a:lnTo>
                    <a:pt x="0" y="1295"/>
                  </a:lnTo>
                  <a:lnTo>
                    <a:pt x="0" y="2047"/>
                  </a:lnTo>
                  <a:lnTo>
                    <a:pt x="366" y="2047"/>
                  </a:lnTo>
                  <a:lnTo>
                    <a:pt x="366" y="2011"/>
                  </a:lnTo>
                  <a:lnTo>
                    <a:pt x="366" y="2003"/>
                  </a:lnTo>
                  <a:lnTo>
                    <a:pt x="366" y="1909"/>
                  </a:lnTo>
                  <a:lnTo>
                    <a:pt x="366" y="1875"/>
                  </a:lnTo>
                  <a:lnTo>
                    <a:pt x="366" y="1781"/>
                  </a:lnTo>
                  <a:lnTo>
                    <a:pt x="366" y="1777"/>
                  </a:lnTo>
                  <a:lnTo>
                    <a:pt x="366" y="1763"/>
                  </a:lnTo>
                  <a:lnTo>
                    <a:pt x="366" y="1725"/>
                  </a:lnTo>
                  <a:lnTo>
                    <a:pt x="366" y="1701"/>
                  </a:lnTo>
                  <a:lnTo>
                    <a:pt x="366" y="1589"/>
                  </a:lnTo>
                  <a:lnTo>
                    <a:pt x="366" y="1587"/>
                  </a:lnTo>
                  <a:lnTo>
                    <a:pt x="366" y="1565"/>
                  </a:lnTo>
                  <a:lnTo>
                    <a:pt x="366" y="1469"/>
                  </a:lnTo>
                  <a:lnTo>
                    <a:pt x="366" y="1443"/>
                  </a:lnTo>
                  <a:lnTo>
                    <a:pt x="366" y="1317"/>
                  </a:lnTo>
                  <a:lnTo>
                    <a:pt x="366" y="1295"/>
                  </a:lnTo>
                  <a:moveTo>
                    <a:pt x="384" y="0"/>
                  </a:moveTo>
                  <a:lnTo>
                    <a:pt x="359" y="0"/>
                  </a:lnTo>
                  <a:lnTo>
                    <a:pt x="359" y="22"/>
                  </a:lnTo>
                  <a:lnTo>
                    <a:pt x="359" y="60"/>
                  </a:lnTo>
                  <a:lnTo>
                    <a:pt x="333" y="60"/>
                  </a:lnTo>
                  <a:lnTo>
                    <a:pt x="333" y="110"/>
                  </a:lnTo>
                  <a:lnTo>
                    <a:pt x="359" y="110"/>
                  </a:lnTo>
                  <a:lnTo>
                    <a:pt x="359" y="148"/>
                  </a:lnTo>
                  <a:lnTo>
                    <a:pt x="333" y="148"/>
                  </a:lnTo>
                  <a:lnTo>
                    <a:pt x="333" y="194"/>
                  </a:lnTo>
                  <a:lnTo>
                    <a:pt x="333" y="250"/>
                  </a:lnTo>
                  <a:lnTo>
                    <a:pt x="333" y="294"/>
                  </a:lnTo>
                  <a:lnTo>
                    <a:pt x="333" y="334"/>
                  </a:lnTo>
                  <a:lnTo>
                    <a:pt x="268" y="352"/>
                  </a:lnTo>
                  <a:lnTo>
                    <a:pt x="333" y="366"/>
                  </a:lnTo>
                  <a:lnTo>
                    <a:pt x="333" y="406"/>
                  </a:lnTo>
                  <a:lnTo>
                    <a:pt x="333" y="430"/>
                  </a:lnTo>
                  <a:lnTo>
                    <a:pt x="333" y="468"/>
                  </a:lnTo>
                  <a:lnTo>
                    <a:pt x="333" y="506"/>
                  </a:lnTo>
                  <a:lnTo>
                    <a:pt x="333" y="580"/>
                  </a:lnTo>
                  <a:lnTo>
                    <a:pt x="333" y="636"/>
                  </a:lnTo>
                  <a:lnTo>
                    <a:pt x="333" y="708"/>
                  </a:lnTo>
                  <a:lnTo>
                    <a:pt x="178" y="708"/>
                  </a:lnTo>
                  <a:lnTo>
                    <a:pt x="178" y="652"/>
                  </a:lnTo>
                  <a:lnTo>
                    <a:pt x="178" y="638"/>
                  </a:lnTo>
                  <a:lnTo>
                    <a:pt x="178" y="636"/>
                  </a:lnTo>
                  <a:lnTo>
                    <a:pt x="179" y="628"/>
                  </a:lnTo>
                  <a:lnTo>
                    <a:pt x="186" y="616"/>
                  </a:lnTo>
                  <a:lnTo>
                    <a:pt x="192" y="614"/>
                  </a:lnTo>
                  <a:lnTo>
                    <a:pt x="237" y="614"/>
                  </a:lnTo>
                  <a:lnTo>
                    <a:pt x="240" y="616"/>
                  </a:lnTo>
                  <a:lnTo>
                    <a:pt x="248" y="622"/>
                  </a:lnTo>
                  <a:lnTo>
                    <a:pt x="251" y="630"/>
                  </a:lnTo>
                  <a:lnTo>
                    <a:pt x="251" y="642"/>
                  </a:lnTo>
                  <a:lnTo>
                    <a:pt x="252" y="642"/>
                  </a:lnTo>
                  <a:lnTo>
                    <a:pt x="252" y="634"/>
                  </a:lnTo>
                  <a:lnTo>
                    <a:pt x="254" y="626"/>
                  </a:lnTo>
                  <a:lnTo>
                    <a:pt x="260" y="616"/>
                  </a:lnTo>
                  <a:lnTo>
                    <a:pt x="264" y="614"/>
                  </a:lnTo>
                  <a:lnTo>
                    <a:pt x="317" y="614"/>
                  </a:lnTo>
                  <a:lnTo>
                    <a:pt x="322" y="616"/>
                  </a:lnTo>
                  <a:lnTo>
                    <a:pt x="325" y="620"/>
                  </a:lnTo>
                  <a:lnTo>
                    <a:pt x="330" y="626"/>
                  </a:lnTo>
                  <a:lnTo>
                    <a:pt x="333" y="636"/>
                  </a:lnTo>
                  <a:lnTo>
                    <a:pt x="333" y="580"/>
                  </a:lnTo>
                  <a:lnTo>
                    <a:pt x="178" y="580"/>
                  </a:lnTo>
                  <a:lnTo>
                    <a:pt x="178" y="560"/>
                  </a:lnTo>
                  <a:lnTo>
                    <a:pt x="178" y="544"/>
                  </a:lnTo>
                  <a:lnTo>
                    <a:pt x="178" y="542"/>
                  </a:lnTo>
                  <a:lnTo>
                    <a:pt x="236" y="542"/>
                  </a:lnTo>
                  <a:lnTo>
                    <a:pt x="236" y="506"/>
                  </a:lnTo>
                  <a:lnTo>
                    <a:pt x="239" y="496"/>
                  </a:lnTo>
                  <a:lnTo>
                    <a:pt x="245" y="490"/>
                  </a:lnTo>
                  <a:lnTo>
                    <a:pt x="247" y="486"/>
                  </a:lnTo>
                  <a:lnTo>
                    <a:pt x="321" y="486"/>
                  </a:lnTo>
                  <a:lnTo>
                    <a:pt x="330" y="496"/>
                  </a:lnTo>
                  <a:lnTo>
                    <a:pt x="333" y="506"/>
                  </a:lnTo>
                  <a:lnTo>
                    <a:pt x="333" y="468"/>
                  </a:lnTo>
                  <a:lnTo>
                    <a:pt x="178" y="468"/>
                  </a:lnTo>
                  <a:lnTo>
                    <a:pt x="178" y="466"/>
                  </a:lnTo>
                  <a:lnTo>
                    <a:pt x="178" y="430"/>
                  </a:lnTo>
                  <a:lnTo>
                    <a:pt x="333" y="430"/>
                  </a:lnTo>
                  <a:lnTo>
                    <a:pt x="333" y="406"/>
                  </a:lnTo>
                  <a:lnTo>
                    <a:pt x="254" y="380"/>
                  </a:lnTo>
                  <a:lnTo>
                    <a:pt x="178" y="406"/>
                  </a:lnTo>
                  <a:lnTo>
                    <a:pt x="178" y="390"/>
                  </a:lnTo>
                  <a:lnTo>
                    <a:pt x="178" y="374"/>
                  </a:lnTo>
                  <a:lnTo>
                    <a:pt x="178" y="366"/>
                  </a:lnTo>
                  <a:lnTo>
                    <a:pt x="239" y="352"/>
                  </a:lnTo>
                  <a:lnTo>
                    <a:pt x="178" y="340"/>
                  </a:lnTo>
                  <a:lnTo>
                    <a:pt x="178" y="310"/>
                  </a:lnTo>
                  <a:lnTo>
                    <a:pt x="178" y="300"/>
                  </a:lnTo>
                  <a:lnTo>
                    <a:pt x="254" y="322"/>
                  </a:lnTo>
                  <a:lnTo>
                    <a:pt x="316" y="300"/>
                  </a:lnTo>
                  <a:lnTo>
                    <a:pt x="333" y="294"/>
                  </a:lnTo>
                  <a:lnTo>
                    <a:pt x="333" y="250"/>
                  </a:lnTo>
                  <a:lnTo>
                    <a:pt x="330" y="260"/>
                  </a:lnTo>
                  <a:lnTo>
                    <a:pt x="324" y="266"/>
                  </a:lnTo>
                  <a:lnTo>
                    <a:pt x="320" y="268"/>
                  </a:lnTo>
                  <a:lnTo>
                    <a:pt x="315" y="270"/>
                  </a:lnTo>
                  <a:lnTo>
                    <a:pt x="196" y="270"/>
                  </a:lnTo>
                  <a:lnTo>
                    <a:pt x="190" y="268"/>
                  </a:lnTo>
                  <a:lnTo>
                    <a:pt x="187" y="266"/>
                  </a:lnTo>
                  <a:lnTo>
                    <a:pt x="181" y="260"/>
                  </a:lnTo>
                  <a:lnTo>
                    <a:pt x="178" y="250"/>
                  </a:lnTo>
                  <a:lnTo>
                    <a:pt x="178" y="230"/>
                  </a:lnTo>
                  <a:lnTo>
                    <a:pt x="178" y="210"/>
                  </a:lnTo>
                  <a:lnTo>
                    <a:pt x="178" y="196"/>
                  </a:lnTo>
                  <a:lnTo>
                    <a:pt x="181" y="186"/>
                  </a:lnTo>
                  <a:lnTo>
                    <a:pt x="187" y="180"/>
                  </a:lnTo>
                  <a:lnTo>
                    <a:pt x="191" y="176"/>
                  </a:lnTo>
                  <a:lnTo>
                    <a:pt x="196" y="174"/>
                  </a:lnTo>
                  <a:lnTo>
                    <a:pt x="315" y="174"/>
                  </a:lnTo>
                  <a:lnTo>
                    <a:pt x="320" y="176"/>
                  </a:lnTo>
                  <a:lnTo>
                    <a:pt x="324" y="180"/>
                  </a:lnTo>
                  <a:lnTo>
                    <a:pt x="330" y="184"/>
                  </a:lnTo>
                  <a:lnTo>
                    <a:pt x="333" y="194"/>
                  </a:lnTo>
                  <a:lnTo>
                    <a:pt x="333" y="148"/>
                  </a:lnTo>
                  <a:lnTo>
                    <a:pt x="318" y="148"/>
                  </a:lnTo>
                  <a:lnTo>
                    <a:pt x="318" y="146"/>
                  </a:lnTo>
                  <a:lnTo>
                    <a:pt x="318" y="138"/>
                  </a:lnTo>
                  <a:lnTo>
                    <a:pt x="318" y="136"/>
                  </a:lnTo>
                  <a:lnTo>
                    <a:pt x="317" y="132"/>
                  </a:lnTo>
                  <a:lnTo>
                    <a:pt x="312" y="128"/>
                  </a:lnTo>
                  <a:lnTo>
                    <a:pt x="309" y="126"/>
                  </a:lnTo>
                  <a:lnTo>
                    <a:pt x="178" y="126"/>
                  </a:lnTo>
                  <a:lnTo>
                    <a:pt x="178" y="110"/>
                  </a:lnTo>
                  <a:lnTo>
                    <a:pt x="178" y="90"/>
                  </a:lnTo>
                  <a:lnTo>
                    <a:pt x="178" y="32"/>
                  </a:lnTo>
                  <a:lnTo>
                    <a:pt x="318" y="32"/>
                  </a:lnTo>
                  <a:lnTo>
                    <a:pt x="318" y="24"/>
                  </a:lnTo>
                  <a:lnTo>
                    <a:pt x="318" y="22"/>
                  </a:lnTo>
                  <a:lnTo>
                    <a:pt x="359" y="22"/>
                  </a:lnTo>
                  <a:lnTo>
                    <a:pt x="359" y="0"/>
                  </a:lnTo>
                  <a:lnTo>
                    <a:pt x="155" y="0"/>
                  </a:lnTo>
                  <a:lnTo>
                    <a:pt x="155" y="24"/>
                  </a:lnTo>
                  <a:lnTo>
                    <a:pt x="155" y="50"/>
                  </a:lnTo>
                  <a:lnTo>
                    <a:pt x="104" y="50"/>
                  </a:lnTo>
                  <a:lnTo>
                    <a:pt x="155" y="64"/>
                  </a:lnTo>
                  <a:lnTo>
                    <a:pt x="155" y="90"/>
                  </a:lnTo>
                  <a:lnTo>
                    <a:pt x="155" y="110"/>
                  </a:lnTo>
                  <a:lnTo>
                    <a:pt x="155" y="136"/>
                  </a:lnTo>
                  <a:lnTo>
                    <a:pt x="155" y="160"/>
                  </a:lnTo>
                  <a:lnTo>
                    <a:pt x="155" y="210"/>
                  </a:lnTo>
                  <a:lnTo>
                    <a:pt x="155" y="230"/>
                  </a:lnTo>
                  <a:lnTo>
                    <a:pt x="155" y="256"/>
                  </a:lnTo>
                  <a:lnTo>
                    <a:pt x="112" y="256"/>
                  </a:lnTo>
                  <a:lnTo>
                    <a:pt x="112" y="268"/>
                  </a:lnTo>
                  <a:lnTo>
                    <a:pt x="155" y="268"/>
                  </a:lnTo>
                  <a:lnTo>
                    <a:pt x="155" y="292"/>
                  </a:lnTo>
                  <a:lnTo>
                    <a:pt x="155" y="324"/>
                  </a:lnTo>
                  <a:lnTo>
                    <a:pt x="155" y="358"/>
                  </a:lnTo>
                  <a:lnTo>
                    <a:pt x="155" y="390"/>
                  </a:lnTo>
                  <a:lnTo>
                    <a:pt x="155" y="416"/>
                  </a:lnTo>
                  <a:lnTo>
                    <a:pt x="130" y="418"/>
                  </a:lnTo>
                  <a:lnTo>
                    <a:pt x="130" y="436"/>
                  </a:lnTo>
                  <a:lnTo>
                    <a:pt x="155" y="440"/>
                  </a:lnTo>
                  <a:lnTo>
                    <a:pt x="155" y="466"/>
                  </a:lnTo>
                  <a:lnTo>
                    <a:pt x="155" y="482"/>
                  </a:lnTo>
                  <a:lnTo>
                    <a:pt x="155" y="508"/>
                  </a:lnTo>
                  <a:lnTo>
                    <a:pt x="73" y="508"/>
                  </a:lnTo>
                  <a:lnTo>
                    <a:pt x="73" y="520"/>
                  </a:lnTo>
                  <a:lnTo>
                    <a:pt x="155" y="520"/>
                  </a:lnTo>
                  <a:lnTo>
                    <a:pt x="155" y="544"/>
                  </a:lnTo>
                  <a:lnTo>
                    <a:pt x="155" y="560"/>
                  </a:lnTo>
                  <a:lnTo>
                    <a:pt x="155" y="586"/>
                  </a:lnTo>
                  <a:lnTo>
                    <a:pt x="130" y="590"/>
                  </a:lnTo>
                  <a:lnTo>
                    <a:pt x="130" y="608"/>
                  </a:lnTo>
                  <a:lnTo>
                    <a:pt x="155" y="612"/>
                  </a:lnTo>
                  <a:lnTo>
                    <a:pt x="155" y="636"/>
                  </a:lnTo>
                  <a:lnTo>
                    <a:pt x="155" y="702"/>
                  </a:lnTo>
                  <a:lnTo>
                    <a:pt x="154" y="710"/>
                  </a:lnTo>
                  <a:lnTo>
                    <a:pt x="150" y="712"/>
                  </a:lnTo>
                  <a:lnTo>
                    <a:pt x="148" y="714"/>
                  </a:lnTo>
                  <a:lnTo>
                    <a:pt x="145" y="716"/>
                  </a:lnTo>
                  <a:lnTo>
                    <a:pt x="124" y="716"/>
                  </a:lnTo>
                  <a:lnTo>
                    <a:pt x="124" y="702"/>
                  </a:lnTo>
                  <a:lnTo>
                    <a:pt x="124" y="690"/>
                  </a:lnTo>
                  <a:lnTo>
                    <a:pt x="146" y="690"/>
                  </a:lnTo>
                  <a:lnTo>
                    <a:pt x="147" y="686"/>
                  </a:lnTo>
                  <a:lnTo>
                    <a:pt x="147" y="682"/>
                  </a:lnTo>
                  <a:lnTo>
                    <a:pt x="146" y="678"/>
                  </a:lnTo>
                  <a:lnTo>
                    <a:pt x="115" y="678"/>
                  </a:lnTo>
                  <a:lnTo>
                    <a:pt x="113" y="682"/>
                  </a:lnTo>
                  <a:lnTo>
                    <a:pt x="112" y="686"/>
                  </a:lnTo>
                  <a:lnTo>
                    <a:pt x="112" y="702"/>
                  </a:lnTo>
                  <a:lnTo>
                    <a:pt x="104" y="702"/>
                  </a:lnTo>
                  <a:lnTo>
                    <a:pt x="104" y="688"/>
                  </a:lnTo>
                  <a:lnTo>
                    <a:pt x="103" y="684"/>
                  </a:lnTo>
                  <a:lnTo>
                    <a:pt x="101" y="680"/>
                  </a:lnTo>
                  <a:lnTo>
                    <a:pt x="100" y="678"/>
                  </a:lnTo>
                  <a:lnTo>
                    <a:pt x="74" y="678"/>
                  </a:lnTo>
                  <a:lnTo>
                    <a:pt x="73" y="682"/>
                  </a:lnTo>
                  <a:lnTo>
                    <a:pt x="73" y="686"/>
                  </a:lnTo>
                  <a:lnTo>
                    <a:pt x="74" y="690"/>
                  </a:lnTo>
                  <a:lnTo>
                    <a:pt x="94" y="690"/>
                  </a:lnTo>
                  <a:lnTo>
                    <a:pt x="94" y="716"/>
                  </a:lnTo>
                  <a:lnTo>
                    <a:pt x="75" y="716"/>
                  </a:lnTo>
                  <a:lnTo>
                    <a:pt x="72" y="714"/>
                  </a:lnTo>
                  <a:lnTo>
                    <a:pt x="66" y="708"/>
                  </a:lnTo>
                  <a:lnTo>
                    <a:pt x="65" y="702"/>
                  </a:lnTo>
                  <a:lnTo>
                    <a:pt x="65" y="668"/>
                  </a:lnTo>
                  <a:lnTo>
                    <a:pt x="66" y="660"/>
                  </a:lnTo>
                  <a:lnTo>
                    <a:pt x="72" y="654"/>
                  </a:lnTo>
                  <a:lnTo>
                    <a:pt x="75" y="652"/>
                  </a:lnTo>
                  <a:lnTo>
                    <a:pt x="101" y="652"/>
                  </a:lnTo>
                  <a:lnTo>
                    <a:pt x="103" y="654"/>
                  </a:lnTo>
                  <a:lnTo>
                    <a:pt x="106" y="660"/>
                  </a:lnTo>
                  <a:lnTo>
                    <a:pt x="107" y="666"/>
                  </a:lnTo>
                  <a:lnTo>
                    <a:pt x="107" y="672"/>
                  </a:lnTo>
                  <a:lnTo>
                    <a:pt x="108" y="672"/>
                  </a:lnTo>
                  <a:lnTo>
                    <a:pt x="108" y="664"/>
                  </a:lnTo>
                  <a:lnTo>
                    <a:pt x="110" y="658"/>
                  </a:lnTo>
                  <a:lnTo>
                    <a:pt x="114" y="654"/>
                  </a:lnTo>
                  <a:lnTo>
                    <a:pt x="116" y="652"/>
                  </a:lnTo>
                  <a:lnTo>
                    <a:pt x="148" y="652"/>
                  </a:lnTo>
                  <a:lnTo>
                    <a:pt x="152" y="656"/>
                  </a:lnTo>
                  <a:lnTo>
                    <a:pt x="155" y="664"/>
                  </a:lnTo>
                  <a:lnTo>
                    <a:pt x="155" y="668"/>
                  </a:lnTo>
                  <a:lnTo>
                    <a:pt x="155" y="702"/>
                  </a:lnTo>
                  <a:lnTo>
                    <a:pt x="155" y="636"/>
                  </a:lnTo>
                  <a:lnTo>
                    <a:pt x="65" y="618"/>
                  </a:lnTo>
                  <a:lnTo>
                    <a:pt x="65" y="580"/>
                  </a:lnTo>
                  <a:lnTo>
                    <a:pt x="155" y="560"/>
                  </a:lnTo>
                  <a:lnTo>
                    <a:pt x="155" y="544"/>
                  </a:lnTo>
                  <a:lnTo>
                    <a:pt x="65" y="544"/>
                  </a:lnTo>
                  <a:lnTo>
                    <a:pt x="65" y="482"/>
                  </a:lnTo>
                  <a:lnTo>
                    <a:pt x="155" y="482"/>
                  </a:lnTo>
                  <a:lnTo>
                    <a:pt x="155" y="466"/>
                  </a:lnTo>
                  <a:lnTo>
                    <a:pt x="65" y="446"/>
                  </a:lnTo>
                  <a:lnTo>
                    <a:pt x="65" y="408"/>
                  </a:lnTo>
                  <a:lnTo>
                    <a:pt x="155" y="390"/>
                  </a:lnTo>
                  <a:lnTo>
                    <a:pt x="155" y="358"/>
                  </a:lnTo>
                  <a:lnTo>
                    <a:pt x="155" y="364"/>
                  </a:lnTo>
                  <a:lnTo>
                    <a:pt x="152" y="372"/>
                  </a:lnTo>
                  <a:lnTo>
                    <a:pt x="148" y="374"/>
                  </a:lnTo>
                  <a:lnTo>
                    <a:pt x="74" y="374"/>
                  </a:lnTo>
                  <a:lnTo>
                    <a:pt x="71" y="372"/>
                  </a:lnTo>
                  <a:lnTo>
                    <a:pt x="66" y="368"/>
                  </a:lnTo>
                  <a:lnTo>
                    <a:pt x="65" y="362"/>
                  </a:lnTo>
                  <a:lnTo>
                    <a:pt x="65" y="326"/>
                  </a:lnTo>
                  <a:lnTo>
                    <a:pt x="66" y="320"/>
                  </a:lnTo>
                  <a:lnTo>
                    <a:pt x="69" y="312"/>
                  </a:lnTo>
                  <a:lnTo>
                    <a:pt x="73" y="310"/>
                  </a:lnTo>
                  <a:lnTo>
                    <a:pt x="94" y="310"/>
                  </a:lnTo>
                  <a:lnTo>
                    <a:pt x="94" y="336"/>
                  </a:lnTo>
                  <a:lnTo>
                    <a:pt x="74" y="336"/>
                  </a:lnTo>
                  <a:lnTo>
                    <a:pt x="73" y="340"/>
                  </a:lnTo>
                  <a:lnTo>
                    <a:pt x="73" y="342"/>
                  </a:lnTo>
                  <a:lnTo>
                    <a:pt x="73" y="344"/>
                  </a:lnTo>
                  <a:lnTo>
                    <a:pt x="74" y="348"/>
                  </a:lnTo>
                  <a:lnTo>
                    <a:pt x="146" y="348"/>
                  </a:lnTo>
                  <a:lnTo>
                    <a:pt x="147" y="346"/>
                  </a:lnTo>
                  <a:lnTo>
                    <a:pt x="147" y="344"/>
                  </a:lnTo>
                  <a:lnTo>
                    <a:pt x="147" y="340"/>
                  </a:lnTo>
                  <a:lnTo>
                    <a:pt x="147" y="338"/>
                  </a:lnTo>
                  <a:lnTo>
                    <a:pt x="146" y="338"/>
                  </a:lnTo>
                  <a:lnTo>
                    <a:pt x="145" y="336"/>
                  </a:lnTo>
                  <a:lnTo>
                    <a:pt x="124" y="336"/>
                  </a:lnTo>
                  <a:lnTo>
                    <a:pt x="124" y="310"/>
                  </a:lnTo>
                  <a:lnTo>
                    <a:pt x="146" y="310"/>
                  </a:lnTo>
                  <a:lnTo>
                    <a:pt x="154" y="316"/>
                  </a:lnTo>
                  <a:lnTo>
                    <a:pt x="155" y="324"/>
                  </a:lnTo>
                  <a:lnTo>
                    <a:pt x="155" y="292"/>
                  </a:lnTo>
                  <a:lnTo>
                    <a:pt x="65" y="292"/>
                  </a:lnTo>
                  <a:lnTo>
                    <a:pt x="65" y="268"/>
                  </a:lnTo>
                  <a:lnTo>
                    <a:pt x="103" y="268"/>
                  </a:lnTo>
                  <a:lnTo>
                    <a:pt x="103" y="256"/>
                  </a:lnTo>
                  <a:lnTo>
                    <a:pt x="65" y="256"/>
                  </a:lnTo>
                  <a:lnTo>
                    <a:pt x="65" y="230"/>
                  </a:lnTo>
                  <a:lnTo>
                    <a:pt x="155" y="230"/>
                  </a:lnTo>
                  <a:lnTo>
                    <a:pt x="155" y="210"/>
                  </a:lnTo>
                  <a:lnTo>
                    <a:pt x="65" y="210"/>
                  </a:lnTo>
                  <a:lnTo>
                    <a:pt x="65" y="184"/>
                  </a:lnTo>
                  <a:lnTo>
                    <a:pt x="99" y="184"/>
                  </a:lnTo>
                  <a:lnTo>
                    <a:pt x="99" y="160"/>
                  </a:lnTo>
                  <a:lnTo>
                    <a:pt x="101" y="154"/>
                  </a:lnTo>
                  <a:lnTo>
                    <a:pt x="105" y="148"/>
                  </a:lnTo>
                  <a:lnTo>
                    <a:pt x="108" y="146"/>
                  </a:lnTo>
                  <a:lnTo>
                    <a:pt x="146" y="146"/>
                  </a:lnTo>
                  <a:lnTo>
                    <a:pt x="149" y="148"/>
                  </a:lnTo>
                  <a:lnTo>
                    <a:pt x="154" y="154"/>
                  </a:lnTo>
                  <a:lnTo>
                    <a:pt x="155" y="160"/>
                  </a:lnTo>
                  <a:lnTo>
                    <a:pt x="155" y="136"/>
                  </a:lnTo>
                  <a:lnTo>
                    <a:pt x="65" y="136"/>
                  </a:lnTo>
                  <a:lnTo>
                    <a:pt x="65" y="110"/>
                  </a:lnTo>
                  <a:lnTo>
                    <a:pt x="155" y="110"/>
                  </a:lnTo>
                  <a:lnTo>
                    <a:pt x="155" y="90"/>
                  </a:lnTo>
                  <a:lnTo>
                    <a:pt x="65" y="90"/>
                  </a:lnTo>
                  <a:lnTo>
                    <a:pt x="65" y="80"/>
                  </a:lnTo>
                  <a:lnTo>
                    <a:pt x="65" y="64"/>
                  </a:lnTo>
                  <a:lnTo>
                    <a:pt x="117" y="64"/>
                  </a:lnTo>
                  <a:lnTo>
                    <a:pt x="65" y="50"/>
                  </a:lnTo>
                  <a:lnTo>
                    <a:pt x="65" y="30"/>
                  </a:lnTo>
                  <a:lnTo>
                    <a:pt x="65" y="24"/>
                  </a:lnTo>
                  <a:lnTo>
                    <a:pt x="155" y="24"/>
                  </a:lnTo>
                  <a:lnTo>
                    <a:pt x="155" y="0"/>
                  </a:lnTo>
                  <a:lnTo>
                    <a:pt x="60" y="0"/>
                  </a:lnTo>
                  <a:lnTo>
                    <a:pt x="60" y="44"/>
                  </a:lnTo>
                  <a:lnTo>
                    <a:pt x="60" y="68"/>
                  </a:lnTo>
                  <a:lnTo>
                    <a:pt x="59" y="74"/>
                  </a:lnTo>
                  <a:lnTo>
                    <a:pt x="56" y="80"/>
                  </a:lnTo>
                  <a:lnTo>
                    <a:pt x="48" y="80"/>
                  </a:lnTo>
                  <a:lnTo>
                    <a:pt x="48" y="62"/>
                  </a:lnTo>
                  <a:lnTo>
                    <a:pt x="54" y="62"/>
                  </a:lnTo>
                  <a:lnTo>
                    <a:pt x="55" y="60"/>
                  </a:lnTo>
                  <a:lnTo>
                    <a:pt x="55" y="54"/>
                  </a:lnTo>
                  <a:lnTo>
                    <a:pt x="55" y="52"/>
                  </a:lnTo>
                  <a:lnTo>
                    <a:pt x="54" y="50"/>
                  </a:lnTo>
                  <a:lnTo>
                    <a:pt x="48" y="50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57" y="32"/>
                  </a:lnTo>
                  <a:lnTo>
                    <a:pt x="59" y="38"/>
                  </a:lnTo>
                  <a:lnTo>
                    <a:pt x="60" y="44"/>
                  </a:lnTo>
                  <a:lnTo>
                    <a:pt x="60" y="0"/>
                  </a:lnTo>
                  <a:lnTo>
                    <a:pt x="17" y="0"/>
                  </a:lnTo>
                  <a:lnTo>
                    <a:pt x="17" y="752"/>
                  </a:lnTo>
                  <a:lnTo>
                    <a:pt x="384" y="752"/>
                  </a:lnTo>
                  <a:lnTo>
                    <a:pt x="384" y="716"/>
                  </a:lnTo>
                  <a:lnTo>
                    <a:pt x="384" y="708"/>
                  </a:lnTo>
                  <a:lnTo>
                    <a:pt x="384" y="614"/>
                  </a:lnTo>
                  <a:lnTo>
                    <a:pt x="384" y="580"/>
                  </a:lnTo>
                  <a:lnTo>
                    <a:pt x="384" y="486"/>
                  </a:lnTo>
                  <a:lnTo>
                    <a:pt x="384" y="482"/>
                  </a:lnTo>
                  <a:lnTo>
                    <a:pt x="384" y="468"/>
                  </a:lnTo>
                  <a:lnTo>
                    <a:pt x="384" y="430"/>
                  </a:lnTo>
                  <a:lnTo>
                    <a:pt x="384" y="406"/>
                  </a:lnTo>
                  <a:lnTo>
                    <a:pt x="384" y="294"/>
                  </a:lnTo>
                  <a:lnTo>
                    <a:pt x="384" y="292"/>
                  </a:lnTo>
                  <a:lnTo>
                    <a:pt x="384" y="270"/>
                  </a:lnTo>
                  <a:lnTo>
                    <a:pt x="384" y="174"/>
                  </a:lnTo>
                  <a:lnTo>
                    <a:pt x="384" y="148"/>
                  </a:lnTo>
                  <a:lnTo>
                    <a:pt x="384" y="22"/>
                  </a:lnTo>
                  <a:lnTo>
                    <a:pt x="384" y="0"/>
                  </a:lnTo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5" name="AutoShape 1742"/>
            <p:cNvSpPr>
              <a:spLocks/>
            </p:cNvSpPr>
            <p:nvPr/>
          </p:nvSpPr>
          <p:spPr bwMode="auto">
            <a:xfrm>
              <a:off x="6678" y="11035"/>
              <a:ext cx="1293" cy="1457"/>
            </a:xfrm>
            <a:custGeom>
              <a:avLst/>
              <a:gdLst>
                <a:gd name="T0" fmla="+- 0 6114 6679"/>
                <a:gd name="T1" fmla="*/ T0 w 1293"/>
                <a:gd name="T2" fmla="+- 0 13235 11036"/>
                <a:gd name="T3" fmla="*/ 13235 h 1457"/>
                <a:gd name="T4" fmla="+- 0 7298 6679"/>
                <a:gd name="T5" fmla="*/ T4 w 1293"/>
                <a:gd name="T6" fmla="+- 0 13235 11036"/>
                <a:gd name="T7" fmla="*/ 13235 h 1457"/>
                <a:gd name="T8" fmla="+- 0 6114 6679"/>
                <a:gd name="T9" fmla="*/ T8 w 1293"/>
                <a:gd name="T10" fmla="+- 0 11901 11036"/>
                <a:gd name="T11" fmla="*/ 11901 h 1457"/>
                <a:gd name="T12" fmla="+- 0 7298 6679"/>
                <a:gd name="T13" fmla="*/ T12 w 1293"/>
                <a:gd name="T14" fmla="+- 0 11901 11036"/>
                <a:gd name="T15" fmla="*/ 11901 h 14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293" h="1457">
                  <a:moveTo>
                    <a:pt x="-565" y="2199"/>
                  </a:moveTo>
                  <a:lnTo>
                    <a:pt x="619" y="2199"/>
                  </a:lnTo>
                  <a:moveTo>
                    <a:pt x="-565" y="865"/>
                  </a:moveTo>
                  <a:lnTo>
                    <a:pt x="619" y="865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6" name="AutoShape 1741"/>
            <p:cNvSpPr>
              <a:spLocks/>
            </p:cNvSpPr>
            <p:nvPr/>
          </p:nvSpPr>
          <p:spPr bwMode="auto">
            <a:xfrm>
              <a:off x="7872" y="11514"/>
              <a:ext cx="670" cy="881"/>
            </a:xfrm>
            <a:custGeom>
              <a:avLst/>
              <a:gdLst>
                <a:gd name="T0" fmla="+- 0 7243 7872"/>
                <a:gd name="T1" fmla="*/ T0 w 670"/>
                <a:gd name="T2" fmla="+- 0 13146 11515"/>
                <a:gd name="T3" fmla="*/ 13146 h 881"/>
                <a:gd name="T4" fmla="+- 0 7243 7872"/>
                <a:gd name="T5" fmla="*/ T4 w 670"/>
                <a:gd name="T6" fmla="+- 0 12369 11515"/>
                <a:gd name="T7" fmla="*/ 12369 h 881"/>
                <a:gd name="T8" fmla="+- 0 7207 7872"/>
                <a:gd name="T9" fmla="*/ T8 w 670"/>
                <a:gd name="T10" fmla="+- 0 12340 11515"/>
                <a:gd name="T11" fmla="*/ 12340 h 881"/>
                <a:gd name="T12" fmla="+- 0 7819 7872"/>
                <a:gd name="T13" fmla="*/ T12 w 670"/>
                <a:gd name="T14" fmla="+- 0 12340 11515"/>
                <a:gd name="T15" fmla="*/ 12340 h 88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670" h="881">
                  <a:moveTo>
                    <a:pt x="-629" y="1631"/>
                  </a:moveTo>
                  <a:lnTo>
                    <a:pt x="-629" y="854"/>
                  </a:lnTo>
                  <a:moveTo>
                    <a:pt x="-665" y="825"/>
                  </a:moveTo>
                  <a:lnTo>
                    <a:pt x="-53" y="825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7" name="Line 1740"/>
            <p:cNvSpPr>
              <a:spLocks noChangeShapeType="1"/>
            </p:cNvSpPr>
            <p:nvPr/>
          </p:nvSpPr>
          <p:spPr bwMode="auto">
            <a:xfrm>
              <a:off x="7382" y="12376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8" name="AutoShape 1739"/>
            <p:cNvSpPr>
              <a:spLocks/>
            </p:cNvSpPr>
            <p:nvPr/>
          </p:nvSpPr>
          <p:spPr bwMode="auto">
            <a:xfrm>
              <a:off x="9661" y="11700"/>
              <a:ext cx="2" cy="1511"/>
            </a:xfrm>
            <a:custGeom>
              <a:avLst/>
              <a:gdLst>
                <a:gd name="T0" fmla="+- 0 11701 11701"/>
                <a:gd name="T1" fmla="*/ 11701 h 1511"/>
                <a:gd name="T2" fmla="+- 0 12212 11701"/>
                <a:gd name="T3" fmla="*/ 12212 h 1511"/>
                <a:gd name="T4" fmla="+- 0 12806 11701"/>
                <a:gd name="T5" fmla="*/ 12806 h 1511"/>
                <a:gd name="T6" fmla="+- 0 13211 11701"/>
                <a:gd name="T7" fmla="*/ 13211 h 1511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1511">
                  <a:moveTo>
                    <a:pt x="0" y="0"/>
                  </a:moveTo>
                  <a:lnTo>
                    <a:pt x="0" y="511"/>
                  </a:lnTo>
                  <a:moveTo>
                    <a:pt x="0" y="1105"/>
                  </a:moveTo>
                  <a:lnTo>
                    <a:pt x="0" y="151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9" name="Line 1738"/>
            <p:cNvSpPr>
              <a:spLocks noChangeShapeType="1"/>
            </p:cNvSpPr>
            <p:nvPr/>
          </p:nvSpPr>
          <p:spPr bwMode="auto">
            <a:xfrm>
              <a:off x="9286" y="12488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0" name="AutoShape 1737"/>
            <p:cNvSpPr>
              <a:spLocks/>
            </p:cNvSpPr>
            <p:nvPr/>
          </p:nvSpPr>
          <p:spPr bwMode="auto">
            <a:xfrm>
              <a:off x="8738" y="12119"/>
              <a:ext cx="769" cy="952"/>
            </a:xfrm>
            <a:custGeom>
              <a:avLst/>
              <a:gdLst>
                <a:gd name="T0" fmla="+- 0 9246 8738"/>
                <a:gd name="T1" fmla="*/ T0 w 769"/>
                <a:gd name="T2" fmla="+- 0 12492 12120"/>
                <a:gd name="T3" fmla="*/ 12492 h 952"/>
                <a:gd name="T4" fmla="+- 0 9507 8738"/>
                <a:gd name="T5" fmla="*/ T4 w 769"/>
                <a:gd name="T6" fmla="+- 0 12492 12120"/>
                <a:gd name="T7" fmla="*/ 12492 h 952"/>
                <a:gd name="T8" fmla="+- 0 8738 8738"/>
                <a:gd name="T9" fmla="*/ T8 w 769"/>
                <a:gd name="T10" fmla="+- 0 12120 12120"/>
                <a:gd name="T11" fmla="*/ 12120 h 952"/>
                <a:gd name="T12" fmla="+- 0 8738 8738"/>
                <a:gd name="T13" fmla="*/ T12 w 769"/>
                <a:gd name="T14" fmla="+- 0 13072 12120"/>
                <a:gd name="T15" fmla="*/ 13072 h 9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69" h="952">
                  <a:moveTo>
                    <a:pt x="508" y="372"/>
                  </a:moveTo>
                  <a:lnTo>
                    <a:pt x="769" y="372"/>
                  </a:lnTo>
                  <a:moveTo>
                    <a:pt x="0" y="0"/>
                  </a:moveTo>
                  <a:lnTo>
                    <a:pt x="0" y="952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Line 1736"/>
            <p:cNvSpPr>
              <a:spLocks noChangeShapeType="1"/>
            </p:cNvSpPr>
            <p:nvPr/>
          </p:nvSpPr>
          <p:spPr bwMode="auto">
            <a:xfrm>
              <a:off x="8291" y="12566"/>
              <a:ext cx="42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AutoShape 1735"/>
            <p:cNvSpPr>
              <a:spLocks/>
            </p:cNvSpPr>
            <p:nvPr/>
          </p:nvSpPr>
          <p:spPr bwMode="auto">
            <a:xfrm>
              <a:off x="10199" y="9382"/>
              <a:ext cx="341" cy="1425"/>
            </a:xfrm>
            <a:custGeom>
              <a:avLst/>
              <a:gdLst>
                <a:gd name="T0" fmla="+- 0 9337 10199"/>
                <a:gd name="T1" fmla="*/ T0 w 341"/>
                <a:gd name="T2" fmla="+- 0 11692 9382"/>
                <a:gd name="T3" fmla="*/ 11692 h 1425"/>
                <a:gd name="T4" fmla="+- 0 9337 10199"/>
                <a:gd name="T5" fmla="*/ T4 w 341"/>
                <a:gd name="T6" fmla="+- 0 10396 9382"/>
                <a:gd name="T7" fmla="*/ 10396 h 1425"/>
                <a:gd name="T8" fmla="+- 0 9649 10199"/>
                <a:gd name="T9" fmla="*/ T8 w 341"/>
                <a:gd name="T10" fmla="+- 0 11678 9382"/>
                <a:gd name="T11" fmla="*/ 11678 h 1425"/>
                <a:gd name="T12" fmla="+- 0 9649 10199"/>
                <a:gd name="T13" fmla="*/ T12 w 341"/>
                <a:gd name="T14" fmla="+- 0 10388 9382"/>
                <a:gd name="T15" fmla="*/ 10388 h 142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41" h="1425">
                  <a:moveTo>
                    <a:pt x="-862" y="2310"/>
                  </a:moveTo>
                  <a:lnTo>
                    <a:pt x="-862" y="1014"/>
                  </a:lnTo>
                  <a:moveTo>
                    <a:pt x="-550" y="2296"/>
                  </a:moveTo>
                  <a:lnTo>
                    <a:pt x="-550" y="1006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3" name="Line 1734"/>
            <p:cNvSpPr>
              <a:spLocks noChangeShapeType="1"/>
            </p:cNvSpPr>
            <p:nvPr/>
          </p:nvSpPr>
          <p:spPr bwMode="auto">
            <a:xfrm>
              <a:off x="8795" y="10433"/>
              <a:ext cx="868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4" name="AutoShape 1733"/>
            <p:cNvSpPr>
              <a:spLocks/>
            </p:cNvSpPr>
            <p:nvPr/>
          </p:nvSpPr>
          <p:spPr bwMode="auto">
            <a:xfrm>
              <a:off x="8407" y="9841"/>
              <a:ext cx="367" cy="752"/>
            </a:xfrm>
            <a:custGeom>
              <a:avLst/>
              <a:gdLst>
                <a:gd name="T0" fmla="+- 0 8462 8408"/>
                <a:gd name="T1" fmla="*/ T0 w 367"/>
                <a:gd name="T2" fmla="+- 0 10556 9842"/>
                <a:gd name="T3" fmla="*/ 10556 h 752"/>
                <a:gd name="T4" fmla="+- 0 8568 8408"/>
                <a:gd name="T5" fmla="*/ T4 w 367"/>
                <a:gd name="T6" fmla="+- 0 10494 9842"/>
                <a:gd name="T7" fmla="*/ 10494 h 752"/>
                <a:gd name="T8" fmla="+- 0 8568 8408"/>
                <a:gd name="T9" fmla="*/ T8 w 367"/>
                <a:gd name="T10" fmla="+- 0 10402 9842"/>
                <a:gd name="T11" fmla="*/ 10402 h 752"/>
                <a:gd name="T12" fmla="+- 0 8568 8408"/>
                <a:gd name="T13" fmla="*/ T12 w 367"/>
                <a:gd name="T14" fmla="+- 0 10308 9842"/>
                <a:gd name="T15" fmla="*/ 10308 h 752"/>
                <a:gd name="T16" fmla="+- 0 8464 8408"/>
                <a:gd name="T17" fmla="*/ T16 w 367"/>
                <a:gd name="T18" fmla="+- 0 10216 9842"/>
                <a:gd name="T19" fmla="*/ 10216 h 752"/>
                <a:gd name="T20" fmla="+- 0 8463 8408"/>
                <a:gd name="T21" fmla="*/ T20 w 367"/>
                <a:gd name="T22" fmla="+- 0 10152 9842"/>
                <a:gd name="T23" fmla="*/ 10152 h 752"/>
                <a:gd name="T24" fmla="+- 0 8455 8408"/>
                <a:gd name="T25" fmla="*/ T24 w 367"/>
                <a:gd name="T26" fmla="+- 0 10134 9842"/>
                <a:gd name="T27" fmla="*/ 10134 h 752"/>
                <a:gd name="T28" fmla="+- 0 8568 8408"/>
                <a:gd name="T29" fmla="*/ T28 w 367"/>
                <a:gd name="T30" fmla="+- 0 10052 9842"/>
                <a:gd name="T31" fmla="*/ 10052 h 752"/>
                <a:gd name="T32" fmla="+- 0 8498 8408"/>
                <a:gd name="T33" fmla="*/ T32 w 367"/>
                <a:gd name="T34" fmla="+- 0 9988 9842"/>
                <a:gd name="T35" fmla="*/ 9988 h 752"/>
                <a:gd name="T36" fmla="+- 0 8568 8408"/>
                <a:gd name="T37" fmla="*/ T36 w 367"/>
                <a:gd name="T38" fmla="+- 0 9932 9842"/>
                <a:gd name="T39" fmla="*/ 9932 h 752"/>
                <a:gd name="T40" fmla="+- 0 8446 8408"/>
                <a:gd name="T41" fmla="*/ T40 w 367"/>
                <a:gd name="T42" fmla="+- 0 9896 9842"/>
                <a:gd name="T43" fmla="*/ 9896 h 752"/>
                <a:gd name="T44" fmla="+- 0 8708 8408"/>
                <a:gd name="T45" fmla="*/ T44 w 367"/>
                <a:gd name="T46" fmla="+- 0 9866 9842"/>
                <a:gd name="T47" fmla="*/ 9866 h 752"/>
                <a:gd name="T48" fmla="+- 0 8463 8408"/>
                <a:gd name="T49" fmla="*/ T48 w 367"/>
                <a:gd name="T50" fmla="+- 0 10528 9842"/>
                <a:gd name="T51" fmla="*/ 10528 h 752"/>
                <a:gd name="T52" fmla="+- 0 8494 8408"/>
                <a:gd name="T53" fmla="*/ T52 w 367"/>
                <a:gd name="T54" fmla="+- 0 10544 9842"/>
                <a:gd name="T55" fmla="*/ 10544 h 752"/>
                <a:gd name="T56" fmla="+- 0 8542 8408"/>
                <a:gd name="T57" fmla="*/ T56 w 367"/>
                <a:gd name="T58" fmla="+- 0 10498 9842"/>
                <a:gd name="T59" fmla="*/ 10498 h 752"/>
                <a:gd name="T60" fmla="+- 0 8536 8408"/>
                <a:gd name="T61" fmla="*/ T60 w 367"/>
                <a:gd name="T62" fmla="+- 0 10558 9842"/>
                <a:gd name="T63" fmla="*/ 10558 h 752"/>
                <a:gd name="T64" fmla="+- 0 8712 8408"/>
                <a:gd name="T65" fmla="*/ T64 w 367"/>
                <a:gd name="T66" fmla="+- 0 10458 9842"/>
                <a:gd name="T67" fmla="*/ 10458 h 752"/>
                <a:gd name="T68" fmla="+- 0 8536 8408"/>
                <a:gd name="T69" fmla="*/ T68 w 367"/>
                <a:gd name="T70" fmla="+- 0 10520 9842"/>
                <a:gd name="T71" fmla="*/ 10520 h 752"/>
                <a:gd name="T72" fmla="+- 0 8536 8408"/>
                <a:gd name="T73" fmla="*/ T72 w 367"/>
                <a:gd name="T74" fmla="+- 0 10532 9842"/>
                <a:gd name="T75" fmla="*/ 10532 h 752"/>
                <a:gd name="T76" fmla="+- 0 8491 8408"/>
                <a:gd name="T77" fmla="*/ T76 w 367"/>
                <a:gd name="T78" fmla="+- 0 10494 9842"/>
                <a:gd name="T79" fmla="*/ 10494 h 752"/>
                <a:gd name="T80" fmla="+- 0 8500 8408"/>
                <a:gd name="T81" fmla="*/ T80 w 367"/>
                <a:gd name="T82" fmla="+- 0 10500 9842"/>
                <a:gd name="T83" fmla="*/ 10500 h 752"/>
                <a:gd name="T84" fmla="+- 0 8583 8408"/>
                <a:gd name="T85" fmla="*/ T84 w 367"/>
                <a:gd name="T86" fmla="+- 0 10504 9842"/>
                <a:gd name="T87" fmla="*/ 10504 h 752"/>
                <a:gd name="T88" fmla="+- 0 8649 8408"/>
                <a:gd name="T89" fmla="*/ T88 w 367"/>
                <a:gd name="T90" fmla="+- 0 10498 9842"/>
                <a:gd name="T91" fmla="*/ 10498 h 752"/>
                <a:gd name="T92" fmla="+- 0 8631 8408"/>
                <a:gd name="T93" fmla="*/ T92 w 367"/>
                <a:gd name="T94" fmla="+- 0 10458 9842"/>
                <a:gd name="T95" fmla="*/ 10458 h 752"/>
                <a:gd name="T96" fmla="+- 0 8650 8408"/>
                <a:gd name="T97" fmla="*/ T96 w 367"/>
                <a:gd name="T98" fmla="+- 0 10458 9842"/>
                <a:gd name="T99" fmla="*/ 10458 h 752"/>
                <a:gd name="T100" fmla="+- 0 8546 8408"/>
                <a:gd name="T101" fmla="*/ T100 w 367"/>
                <a:gd name="T102" fmla="+- 0 10454 9842"/>
                <a:gd name="T103" fmla="*/ 10454 h 752"/>
                <a:gd name="T104" fmla="+- 0 8774 8408"/>
                <a:gd name="T105" fmla="*/ T104 w 367"/>
                <a:gd name="T106" fmla="+- 0 10422 9842"/>
                <a:gd name="T107" fmla="*/ 10422 h 752"/>
                <a:gd name="T108" fmla="+- 0 8512 8408"/>
                <a:gd name="T109" fmla="*/ T108 w 367"/>
                <a:gd name="T110" fmla="+- 0 10432 9842"/>
                <a:gd name="T111" fmla="*/ 10432 h 752"/>
                <a:gd name="T112" fmla="+- 0 8774 8408"/>
                <a:gd name="T113" fmla="*/ T112 w 367"/>
                <a:gd name="T114" fmla="+- 0 10328 9842"/>
                <a:gd name="T115" fmla="*/ 10328 h 752"/>
                <a:gd name="T116" fmla="+- 0 8546 8408"/>
                <a:gd name="T117" fmla="*/ T116 w 367"/>
                <a:gd name="T118" fmla="+- 0 10386 9842"/>
                <a:gd name="T119" fmla="*/ 10386 h 752"/>
                <a:gd name="T120" fmla="+- 0 8638 8408"/>
                <a:gd name="T121" fmla="*/ T120 w 367"/>
                <a:gd name="T122" fmla="+- 0 10328 9842"/>
                <a:gd name="T123" fmla="*/ 10328 h 752"/>
                <a:gd name="T124" fmla="+- 0 8642 8408"/>
                <a:gd name="T125" fmla="*/ T124 w 367"/>
                <a:gd name="T126" fmla="+- 0 10384 9842"/>
                <a:gd name="T127" fmla="*/ 10384 h 752"/>
                <a:gd name="T128" fmla="+- 0 8774 8408"/>
                <a:gd name="T129" fmla="*/ T128 w 367"/>
                <a:gd name="T130" fmla="+- 0 10310 9842"/>
                <a:gd name="T131" fmla="*/ 10310 h 752"/>
                <a:gd name="T132" fmla="+- 0 8546 8408"/>
                <a:gd name="T133" fmla="*/ T132 w 367"/>
                <a:gd name="T134" fmla="+- 0 10282 9842"/>
                <a:gd name="T135" fmla="*/ 10282 h 752"/>
                <a:gd name="T136" fmla="+- 0 8568 8408"/>
                <a:gd name="T137" fmla="*/ T136 w 367"/>
                <a:gd name="T138" fmla="+- 0 10232 9842"/>
                <a:gd name="T139" fmla="*/ 10232 h 752"/>
                <a:gd name="T140" fmla="+- 0 8723 8408"/>
                <a:gd name="T141" fmla="*/ T140 w 367"/>
                <a:gd name="T142" fmla="+- 0 10248 9842"/>
                <a:gd name="T143" fmla="*/ 10248 h 752"/>
                <a:gd name="T144" fmla="+- 0 8723 8408"/>
                <a:gd name="T145" fmla="*/ T144 w 367"/>
                <a:gd name="T146" fmla="+- 0 10248 9842"/>
                <a:gd name="T147" fmla="*/ 10248 h 752"/>
                <a:gd name="T148" fmla="+- 0 8544 8408"/>
                <a:gd name="T149" fmla="*/ T148 w 367"/>
                <a:gd name="T150" fmla="+- 0 10158 9842"/>
                <a:gd name="T151" fmla="*/ 10158 h 752"/>
                <a:gd name="T152" fmla="+- 0 8568 8408"/>
                <a:gd name="T153" fmla="*/ T152 w 367"/>
                <a:gd name="T154" fmla="+- 0 10208 9842"/>
                <a:gd name="T155" fmla="*/ 10208 h 752"/>
                <a:gd name="T156" fmla="+- 0 8463 8408"/>
                <a:gd name="T157" fmla="*/ T156 w 367"/>
                <a:gd name="T158" fmla="+- 0 10184 9842"/>
                <a:gd name="T159" fmla="*/ 10184 h 752"/>
                <a:gd name="T160" fmla="+- 0 8537 8408"/>
                <a:gd name="T161" fmla="*/ T160 w 367"/>
                <a:gd name="T162" fmla="+- 0 10182 9842"/>
                <a:gd name="T163" fmla="*/ 10182 h 752"/>
                <a:gd name="T164" fmla="+- 0 8514 8408"/>
                <a:gd name="T165" fmla="*/ T164 w 367"/>
                <a:gd name="T166" fmla="+- 0 10178 9842"/>
                <a:gd name="T167" fmla="*/ 10178 h 752"/>
                <a:gd name="T168" fmla="+- 0 8546 8408"/>
                <a:gd name="T169" fmla="*/ T168 w 367"/>
                <a:gd name="T170" fmla="+- 0 10072 9842"/>
                <a:gd name="T171" fmla="*/ 10072 h 752"/>
                <a:gd name="T172" fmla="+- 0 8774 8408"/>
                <a:gd name="T173" fmla="*/ T172 w 367"/>
                <a:gd name="T174" fmla="+- 0 10112 9842"/>
                <a:gd name="T175" fmla="*/ 10112 h 752"/>
                <a:gd name="T176" fmla="+- 0 8774 8408"/>
                <a:gd name="T177" fmla="*/ T176 w 367"/>
                <a:gd name="T178" fmla="+- 0 10016 9842"/>
                <a:gd name="T179" fmla="*/ 10016 h 752"/>
                <a:gd name="T180" fmla="+- 0 8720 8408"/>
                <a:gd name="T181" fmla="*/ T180 w 367"/>
                <a:gd name="T182" fmla="+- 0 10102 9842"/>
                <a:gd name="T183" fmla="*/ 10102 h 752"/>
                <a:gd name="T184" fmla="+- 0 8585 8408"/>
                <a:gd name="T185" fmla="*/ T184 w 367"/>
                <a:gd name="T186" fmla="+- 0 10056 9842"/>
                <a:gd name="T187" fmla="*/ 10056 h 752"/>
                <a:gd name="T188" fmla="+- 0 8705 8408"/>
                <a:gd name="T189" fmla="*/ T188 w 367"/>
                <a:gd name="T190" fmla="+- 0 10074 9842"/>
                <a:gd name="T191" fmla="*/ 10074 h 752"/>
                <a:gd name="T192" fmla="+- 0 8536 8408"/>
                <a:gd name="T193" fmla="*/ T192 w 367"/>
                <a:gd name="T194" fmla="+- 0 9988 9842"/>
                <a:gd name="T195" fmla="*/ 9988 h 752"/>
                <a:gd name="T196" fmla="+- 0 8571 8408"/>
                <a:gd name="T197" fmla="*/ T196 w 367"/>
                <a:gd name="T198" fmla="+- 0 10028 9842"/>
                <a:gd name="T199" fmla="*/ 10028 h 752"/>
                <a:gd name="T200" fmla="+- 0 8708 8408"/>
                <a:gd name="T201" fmla="*/ T200 w 367"/>
                <a:gd name="T202" fmla="+- 0 9988 9842"/>
                <a:gd name="T203" fmla="*/ 9988 h 752"/>
                <a:gd name="T204" fmla="+- 0 8537 8408"/>
                <a:gd name="T205" fmla="*/ T204 w 367"/>
                <a:gd name="T206" fmla="+- 0 10016 9842"/>
                <a:gd name="T207" fmla="*/ 10016 h 752"/>
                <a:gd name="T208" fmla="+- 0 8749 8408"/>
                <a:gd name="T209" fmla="*/ T208 w 367"/>
                <a:gd name="T210" fmla="+- 0 9952 9842"/>
                <a:gd name="T211" fmla="*/ 9952 h 752"/>
                <a:gd name="T212" fmla="+- 0 8708 8408"/>
                <a:gd name="T213" fmla="*/ T212 w 367"/>
                <a:gd name="T214" fmla="+- 0 9978 9842"/>
                <a:gd name="T215" fmla="*/ 9978 h 752"/>
                <a:gd name="T216" fmla="+- 0 8583 8408"/>
                <a:gd name="T217" fmla="*/ T216 w 367"/>
                <a:gd name="T218" fmla="+- 0 9912 9842"/>
                <a:gd name="T219" fmla="*/ 9912 h 752"/>
                <a:gd name="T220" fmla="+- 0 8708 8408"/>
                <a:gd name="T221" fmla="*/ T220 w 367"/>
                <a:gd name="T222" fmla="+- 0 9866 9842"/>
                <a:gd name="T223" fmla="*/ 9866 h 752"/>
                <a:gd name="T224" fmla="+- 0 8568 8408"/>
                <a:gd name="T225" fmla="*/ T224 w 367"/>
                <a:gd name="T226" fmla="+- 0 9874 9842"/>
                <a:gd name="T227" fmla="*/ 9874 h 752"/>
                <a:gd name="T228" fmla="+- 0 8450 8408"/>
                <a:gd name="T229" fmla="*/ T228 w 367"/>
                <a:gd name="T230" fmla="+- 0 9886 9842"/>
                <a:gd name="T231" fmla="*/ 9886 h 752"/>
                <a:gd name="T232" fmla="+- 0 8455 8408"/>
                <a:gd name="T233" fmla="*/ T232 w 367"/>
                <a:gd name="T234" fmla="+- 0 9892 9842"/>
                <a:gd name="T235" fmla="*/ 9892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" h="752">
                  <a:moveTo>
                    <a:pt x="366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6" y="752"/>
                  </a:lnTo>
                  <a:lnTo>
                    <a:pt x="366" y="716"/>
                  </a:lnTo>
                  <a:lnTo>
                    <a:pt x="57" y="716"/>
                  </a:lnTo>
                  <a:lnTo>
                    <a:pt x="54" y="714"/>
                  </a:lnTo>
                  <a:lnTo>
                    <a:pt x="49" y="708"/>
                  </a:lnTo>
                  <a:lnTo>
                    <a:pt x="47" y="702"/>
                  </a:lnTo>
                  <a:lnTo>
                    <a:pt x="47" y="668"/>
                  </a:lnTo>
                  <a:lnTo>
                    <a:pt x="49" y="660"/>
                  </a:lnTo>
                  <a:lnTo>
                    <a:pt x="54" y="654"/>
                  </a:lnTo>
                  <a:lnTo>
                    <a:pt x="57" y="652"/>
                  </a:lnTo>
                  <a:lnTo>
                    <a:pt x="160" y="652"/>
                  </a:lnTo>
                  <a:lnTo>
                    <a:pt x="160" y="638"/>
                  </a:lnTo>
                  <a:lnTo>
                    <a:pt x="160" y="636"/>
                  </a:lnTo>
                  <a:lnTo>
                    <a:pt x="138" y="636"/>
                  </a:lnTo>
                  <a:lnTo>
                    <a:pt x="47" y="618"/>
                  </a:lnTo>
                  <a:lnTo>
                    <a:pt x="47" y="580"/>
                  </a:lnTo>
                  <a:lnTo>
                    <a:pt x="138" y="560"/>
                  </a:lnTo>
                  <a:lnTo>
                    <a:pt x="160" y="560"/>
                  </a:lnTo>
                  <a:lnTo>
                    <a:pt x="160" y="544"/>
                  </a:lnTo>
                  <a:lnTo>
                    <a:pt x="47" y="544"/>
                  </a:lnTo>
                  <a:lnTo>
                    <a:pt x="47" y="482"/>
                  </a:lnTo>
                  <a:lnTo>
                    <a:pt x="366" y="482"/>
                  </a:lnTo>
                  <a:lnTo>
                    <a:pt x="366" y="468"/>
                  </a:lnTo>
                  <a:lnTo>
                    <a:pt x="160" y="468"/>
                  </a:lnTo>
                  <a:lnTo>
                    <a:pt x="160" y="466"/>
                  </a:lnTo>
                  <a:lnTo>
                    <a:pt x="138" y="466"/>
                  </a:lnTo>
                  <a:lnTo>
                    <a:pt x="47" y="446"/>
                  </a:lnTo>
                  <a:lnTo>
                    <a:pt x="47" y="408"/>
                  </a:lnTo>
                  <a:lnTo>
                    <a:pt x="138" y="390"/>
                  </a:lnTo>
                  <a:lnTo>
                    <a:pt x="160" y="390"/>
                  </a:lnTo>
                  <a:lnTo>
                    <a:pt x="160" y="374"/>
                  </a:lnTo>
                  <a:lnTo>
                    <a:pt x="56" y="374"/>
                  </a:lnTo>
                  <a:lnTo>
                    <a:pt x="53" y="372"/>
                  </a:lnTo>
                  <a:lnTo>
                    <a:pt x="48" y="368"/>
                  </a:lnTo>
                  <a:lnTo>
                    <a:pt x="47" y="362"/>
                  </a:lnTo>
                  <a:lnTo>
                    <a:pt x="47" y="326"/>
                  </a:lnTo>
                  <a:lnTo>
                    <a:pt x="48" y="320"/>
                  </a:lnTo>
                  <a:lnTo>
                    <a:pt x="52" y="312"/>
                  </a:lnTo>
                  <a:lnTo>
                    <a:pt x="55" y="310"/>
                  </a:lnTo>
                  <a:lnTo>
                    <a:pt x="160" y="310"/>
                  </a:lnTo>
                  <a:lnTo>
                    <a:pt x="160" y="300"/>
                  </a:lnTo>
                  <a:lnTo>
                    <a:pt x="298" y="300"/>
                  </a:lnTo>
                  <a:lnTo>
                    <a:pt x="315" y="294"/>
                  </a:lnTo>
                  <a:lnTo>
                    <a:pt x="366" y="294"/>
                  </a:lnTo>
                  <a:lnTo>
                    <a:pt x="366" y="292"/>
                  </a:lnTo>
                  <a:lnTo>
                    <a:pt x="47" y="292"/>
                  </a:lnTo>
                  <a:lnTo>
                    <a:pt x="47" y="268"/>
                  </a:lnTo>
                  <a:lnTo>
                    <a:pt x="85" y="268"/>
                  </a:lnTo>
                  <a:lnTo>
                    <a:pt x="85" y="256"/>
                  </a:lnTo>
                  <a:lnTo>
                    <a:pt x="47" y="256"/>
                  </a:lnTo>
                  <a:lnTo>
                    <a:pt x="47" y="230"/>
                  </a:lnTo>
                  <a:lnTo>
                    <a:pt x="160" y="230"/>
                  </a:lnTo>
                  <a:lnTo>
                    <a:pt x="160" y="210"/>
                  </a:lnTo>
                  <a:lnTo>
                    <a:pt x="47" y="210"/>
                  </a:lnTo>
                  <a:lnTo>
                    <a:pt x="47" y="184"/>
                  </a:lnTo>
                  <a:lnTo>
                    <a:pt x="81" y="184"/>
                  </a:lnTo>
                  <a:lnTo>
                    <a:pt x="81" y="160"/>
                  </a:lnTo>
                  <a:lnTo>
                    <a:pt x="83" y="154"/>
                  </a:lnTo>
                  <a:lnTo>
                    <a:pt x="88" y="148"/>
                  </a:lnTo>
                  <a:lnTo>
                    <a:pt x="90" y="146"/>
                  </a:lnTo>
                  <a:lnTo>
                    <a:pt x="300" y="146"/>
                  </a:lnTo>
                  <a:lnTo>
                    <a:pt x="300" y="138"/>
                  </a:lnTo>
                  <a:lnTo>
                    <a:pt x="300" y="136"/>
                  </a:lnTo>
                  <a:lnTo>
                    <a:pt x="47" y="136"/>
                  </a:lnTo>
                  <a:lnTo>
                    <a:pt x="47" y="110"/>
                  </a:lnTo>
                  <a:lnTo>
                    <a:pt x="160" y="110"/>
                  </a:lnTo>
                  <a:lnTo>
                    <a:pt x="160" y="90"/>
                  </a:lnTo>
                  <a:lnTo>
                    <a:pt x="47" y="90"/>
                  </a:lnTo>
                  <a:lnTo>
                    <a:pt x="47" y="80"/>
                  </a:lnTo>
                  <a:lnTo>
                    <a:pt x="30" y="80"/>
                  </a:lnTo>
                  <a:lnTo>
                    <a:pt x="30" y="62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7" y="52"/>
                  </a:lnTo>
                  <a:lnTo>
                    <a:pt x="36" y="50"/>
                  </a:lnTo>
                  <a:lnTo>
                    <a:pt x="30" y="50"/>
                  </a:lnTo>
                  <a:lnTo>
                    <a:pt x="30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300" y="24"/>
                  </a:lnTo>
                  <a:lnTo>
                    <a:pt x="300" y="22"/>
                  </a:lnTo>
                  <a:lnTo>
                    <a:pt x="366" y="22"/>
                  </a:lnTo>
                  <a:lnTo>
                    <a:pt x="366" y="0"/>
                  </a:lnTo>
                  <a:close/>
                  <a:moveTo>
                    <a:pt x="82" y="678"/>
                  </a:moveTo>
                  <a:lnTo>
                    <a:pt x="56" y="678"/>
                  </a:lnTo>
                  <a:lnTo>
                    <a:pt x="55" y="682"/>
                  </a:lnTo>
                  <a:lnTo>
                    <a:pt x="55" y="686"/>
                  </a:lnTo>
                  <a:lnTo>
                    <a:pt x="56" y="690"/>
                  </a:lnTo>
                  <a:lnTo>
                    <a:pt x="76" y="690"/>
                  </a:lnTo>
                  <a:lnTo>
                    <a:pt x="76" y="716"/>
                  </a:lnTo>
                  <a:lnTo>
                    <a:pt x="106" y="716"/>
                  </a:lnTo>
                  <a:lnTo>
                    <a:pt x="106" y="702"/>
                  </a:lnTo>
                  <a:lnTo>
                    <a:pt x="86" y="702"/>
                  </a:lnTo>
                  <a:lnTo>
                    <a:pt x="86" y="688"/>
                  </a:lnTo>
                  <a:lnTo>
                    <a:pt x="85" y="684"/>
                  </a:lnTo>
                  <a:lnTo>
                    <a:pt x="84" y="680"/>
                  </a:lnTo>
                  <a:lnTo>
                    <a:pt x="82" y="678"/>
                  </a:lnTo>
                  <a:close/>
                  <a:moveTo>
                    <a:pt x="160" y="652"/>
                  </a:moveTo>
                  <a:lnTo>
                    <a:pt x="130" y="652"/>
                  </a:lnTo>
                  <a:lnTo>
                    <a:pt x="134" y="656"/>
                  </a:lnTo>
                  <a:lnTo>
                    <a:pt x="137" y="664"/>
                  </a:lnTo>
                  <a:lnTo>
                    <a:pt x="138" y="668"/>
                  </a:lnTo>
                  <a:lnTo>
                    <a:pt x="138" y="702"/>
                  </a:lnTo>
                  <a:lnTo>
                    <a:pt x="136" y="710"/>
                  </a:lnTo>
                  <a:lnTo>
                    <a:pt x="132" y="712"/>
                  </a:lnTo>
                  <a:lnTo>
                    <a:pt x="130" y="714"/>
                  </a:lnTo>
                  <a:lnTo>
                    <a:pt x="128" y="716"/>
                  </a:lnTo>
                  <a:lnTo>
                    <a:pt x="366" y="716"/>
                  </a:lnTo>
                  <a:lnTo>
                    <a:pt x="366" y="708"/>
                  </a:lnTo>
                  <a:lnTo>
                    <a:pt x="160" y="708"/>
                  </a:lnTo>
                  <a:lnTo>
                    <a:pt x="160" y="652"/>
                  </a:lnTo>
                  <a:close/>
                  <a:moveTo>
                    <a:pt x="366" y="614"/>
                  </a:moveTo>
                  <a:lnTo>
                    <a:pt x="299" y="614"/>
                  </a:lnTo>
                  <a:lnTo>
                    <a:pt x="304" y="616"/>
                  </a:lnTo>
                  <a:lnTo>
                    <a:pt x="307" y="620"/>
                  </a:lnTo>
                  <a:lnTo>
                    <a:pt x="312" y="626"/>
                  </a:lnTo>
                  <a:lnTo>
                    <a:pt x="315" y="636"/>
                  </a:lnTo>
                  <a:lnTo>
                    <a:pt x="315" y="708"/>
                  </a:lnTo>
                  <a:lnTo>
                    <a:pt x="366" y="708"/>
                  </a:lnTo>
                  <a:lnTo>
                    <a:pt x="366" y="614"/>
                  </a:lnTo>
                  <a:close/>
                  <a:moveTo>
                    <a:pt x="128" y="678"/>
                  </a:moveTo>
                  <a:lnTo>
                    <a:pt x="97" y="678"/>
                  </a:lnTo>
                  <a:lnTo>
                    <a:pt x="95" y="682"/>
                  </a:lnTo>
                  <a:lnTo>
                    <a:pt x="94" y="686"/>
                  </a:lnTo>
                  <a:lnTo>
                    <a:pt x="94" y="702"/>
                  </a:lnTo>
                  <a:lnTo>
                    <a:pt x="106" y="702"/>
                  </a:lnTo>
                  <a:lnTo>
                    <a:pt x="106" y="690"/>
                  </a:lnTo>
                  <a:lnTo>
                    <a:pt x="128" y="690"/>
                  </a:lnTo>
                  <a:lnTo>
                    <a:pt x="129" y="686"/>
                  </a:lnTo>
                  <a:lnTo>
                    <a:pt x="129" y="682"/>
                  </a:lnTo>
                  <a:lnTo>
                    <a:pt x="128" y="678"/>
                  </a:lnTo>
                  <a:close/>
                  <a:moveTo>
                    <a:pt x="98" y="652"/>
                  </a:moveTo>
                  <a:lnTo>
                    <a:pt x="83" y="652"/>
                  </a:lnTo>
                  <a:lnTo>
                    <a:pt x="86" y="654"/>
                  </a:lnTo>
                  <a:lnTo>
                    <a:pt x="89" y="660"/>
                  </a:lnTo>
                  <a:lnTo>
                    <a:pt x="90" y="666"/>
                  </a:lnTo>
                  <a:lnTo>
                    <a:pt x="90" y="672"/>
                  </a:lnTo>
                  <a:lnTo>
                    <a:pt x="90" y="664"/>
                  </a:lnTo>
                  <a:lnTo>
                    <a:pt x="92" y="658"/>
                  </a:lnTo>
                  <a:lnTo>
                    <a:pt x="96" y="654"/>
                  </a:lnTo>
                  <a:lnTo>
                    <a:pt x="98" y="652"/>
                  </a:lnTo>
                  <a:close/>
                  <a:moveTo>
                    <a:pt x="224" y="652"/>
                  </a:moveTo>
                  <a:lnTo>
                    <a:pt x="180" y="652"/>
                  </a:lnTo>
                  <a:lnTo>
                    <a:pt x="179" y="654"/>
                  </a:lnTo>
                  <a:lnTo>
                    <a:pt x="176" y="658"/>
                  </a:lnTo>
                  <a:lnTo>
                    <a:pt x="175" y="662"/>
                  </a:lnTo>
                  <a:lnTo>
                    <a:pt x="175" y="670"/>
                  </a:lnTo>
                  <a:lnTo>
                    <a:pt x="227" y="670"/>
                  </a:lnTo>
                  <a:lnTo>
                    <a:pt x="227" y="656"/>
                  </a:lnTo>
                  <a:lnTo>
                    <a:pt x="224" y="652"/>
                  </a:lnTo>
                  <a:close/>
                  <a:moveTo>
                    <a:pt x="298" y="652"/>
                  </a:moveTo>
                  <a:lnTo>
                    <a:pt x="244" y="652"/>
                  </a:lnTo>
                  <a:lnTo>
                    <a:pt x="241" y="656"/>
                  </a:lnTo>
                  <a:lnTo>
                    <a:pt x="241" y="670"/>
                  </a:lnTo>
                  <a:lnTo>
                    <a:pt x="300" y="670"/>
                  </a:lnTo>
                  <a:lnTo>
                    <a:pt x="300" y="656"/>
                  </a:lnTo>
                  <a:lnTo>
                    <a:pt x="298" y="652"/>
                  </a:lnTo>
                  <a:close/>
                  <a:moveTo>
                    <a:pt x="246" y="614"/>
                  </a:moveTo>
                  <a:lnTo>
                    <a:pt x="219" y="614"/>
                  </a:lnTo>
                  <a:lnTo>
                    <a:pt x="223" y="616"/>
                  </a:lnTo>
                  <a:lnTo>
                    <a:pt x="230" y="622"/>
                  </a:lnTo>
                  <a:lnTo>
                    <a:pt x="233" y="630"/>
                  </a:lnTo>
                  <a:lnTo>
                    <a:pt x="233" y="642"/>
                  </a:lnTo>
                  <a:lnTo>
                    <a:pt x="234" y="642"/>
                  </a:lnTo>
                  <a:lnTo>
                    <a:pt x="234" y="634"/>
                  </a:lnTo>
                  <a:lnTo>
                    <a:pt x="236" y="626"/>
                  </a:lnTo>
                  <a:lnTo>
                    <a:pt x="242" y="616"/>
                  </a:lnTo>
                  <a:lnTo>
                    <a:pt x="246" y="614"/>
                  </a:lnTo>
                  <a:close/>
                  <a:moveTo>
                    <a:pt x="160" y="560"/>
                  </a:moveTo>
                  <a:lnTo>
                    <a:pt x="138" y="560"/>
                  </a:lnTo>
                  <a:lnTo>
                    <a:pt x="138" y="586"/>
                  </a:lnTo>
                  <a:lnTo>
                    <a:pt x="113" y="590"/>
                  </a:lnTo>
                  <a:lnTo>
                    <a:pt x="113" y="608"/>
                  </a:lnTo>
                  <a:lnTo>
                    <a:pt x="138" y="612"/>
                  </a:lnTo>
                  <a:lnTo>
                    <a:pt x="138" y="636"/>
                  </a:lnTo>
                  <a:lnTo>
                    <a:pt x="160" y="636"/>
                  </a:lnTo>
                  <a:lnTo>
                    <a:pt x="162" y="628"/>
                  </a:lnTo>
                  <a:lnTo>
                    <a:pt x="168" y="616"/>
                  </a:lnTo>
                  <a:lnTo>
                    <a:pt x="174" y="614"/>
                  </a:lnTo>
                  <a:lnTo>
                    <a:pt x="366" y="614"/>
                  </a:lnTo>
                  <a:lnTo>
                    <a:pt x="366" y="580"/>
                  </a:lnTo>
                  <a:lnTo>
                    <a:pt x="160" y="580"/>
                  </a:lnTo>
                  <a:lnTo>
                    <a:pt x="160" y="560"/>
                  </a:lnTo>
                  <a:close/>
                  <a:moveTo>
                    <a:pt x="104" y="590"/>
                  </a:moveTo>
                  <a:lnTo>
                    <a:pt x="58" y="598"/>
                  </a:lnTo>
                  <a:lnTo>
                    <a:pt x="58" y="600"/>
                  </a:lnTo>
                  <a:lnTo>
                    <a:pt x="104" y="606"/>
                  </a:lnTo>
                  <a:lnTo>
                    <a:pt x="104" y="590"/>
                  </a:lnTo>
                  <a:close/>
                  <a:moveTo>
                    <a:pt x="366" y="486"/>
                  </a:moveTo>
                  <a:lnTo>
                    <a:pt x="304" y="486"/>
                  </a:lnTo>
                  <a:lnTo>
                    <a:pt x="312" y="496"/>
                  </a:lnTo>
                  <a:lnTo>
                    <a:pt x="315" y="506"/>
                  </a:lnTo>
                  <a:lnTo>
                    <a:pt x="315" y="580"/>
                  </a:lnTo>
                  <a:lnTo>
                    <a:pt x="366" y="580"/>
                  </a:lnTo>
                  <a:lnTo>
                    <a:pt x="366" y="486"/>
                  </a:lnTo>
                  <a:close/>
                  <a:moveTo>
                    <a:pt x="366" y="482"/>
                  </a:moveTo>
                  <a:lnTo>
                    <a:pt x="138" y="482"/>
                  </a:lnTo>
                  <a:lnTo>
                    <a:pt x="138" y="508"/>
                  </a:lnTo>
                  <a:lnTo>
                    <a:pt x="56" y="508"/>
                  </a:lnTo>
                  <a:lnTo>
                    <a:pt x="56" y="520"/>
                  </a:lnTo>
                  <a:lnTo>
                    <a:pt x="138" y="520"/>
                  </a:lnTo>
                  <a:lnTo>
                    <a:pt x="138" y="544"/>
                  </a:lnTo>
                  <a:lnTo>
                    <a:pt x="160" y="544"/>
                  </a:lnTo>
                  <a:lnTo>
                    <a:pt x="160" y="542"/>
                  </a:lnTo>
                  <a:lnTo>
                    <a:pt x="219" y="542"/>
                  </a:lnTo>
                  <a:lnTo>
                    <a:pt x="219" y="506"/>
                  </a:lnTo>
                  <a:lnTo>
                    <a:pt x="221" y="496"/>
                  </a:lnTo>
                  <a:lnTo>
                    <a:pt x="227" y="490"/>
                  </a:lnTo>
                  <a:lnTo>
                    <a:pt x="230" y="486"/>
                  </a:lnTo>
                  <a:lnTo>
                    <a:pt x="366" y="486"/>
                  </a:lnTo>
                  <a:lnTo>
                    <a:pt x="366" y="482"/>
                  </a:lnTo>
                  <a:close/>
                  <a:moveTo>
                    <a:pt x="298" y="524"/>
                  </a:moveTo>
                  <a:lnTo>
                    <a:pt x="238" y="524"/>
                  </a:lnTo>
                  <a:lnTo>
                    <a:pt x="235" y="526"/>
                  </a:lnTo>
                  <a:lnTo>
                    <a:pt x="234" y="530"/>
                  </a:lnTo>
                  <a:lnTo>
                    <a:pt x="234" y="542"/>
                  </a:lnTo>
                  <a:lnTo>
                    <a:pt x="300" y="542"/>
                  </a:lnTo>
                  <a:lnTo>
                    <a:pt x="300" y="528"/>
                  </a:lnTo>
                  <a:lnTo>
                    <a:pt x="298" y="524"/>
                  </a:lnTo>
                  <a:close/>
                  <a:moveTo>
                    <a:pt x="366" y="430"/>
                  </a:moveTo>
                  <a:lnTo>
                    <a:pt x="315" y="430"/>
                  </a:lnTo>
                  <a:lnTo>
                    <a:pt x="315" y="468"/>
                  </a:lnTo>
                  <a:lnTo>
                    <a:pt x="366" y="468"/>
                  </a:lnTo>
                  <a:lnTo>
                    <a:pt x="366" y="430"/>
                  </a:lnTo>
                  <a:close/>
                  <a:moveTo>
                    <a:pt x="160" y="390"/>
                  </a:moveTo>
                  <a:lnTo>
                    <a:pt x="138" y="390"/>
                  </a:lnTo>
                  <a:lnTo>
                    <a:pt x="138" y="416"/>
                  </a:lnTo>
                  <a:lnTo>
                    <a:pt x="113" y="418"/>
                  </a:lnTo>
                  <a:lnTo>
                    <a:pt x="113" y="436"/>
                  </a:lnTo>
                  <a:lnTo>
                    <a:pt x="138" y="440"/>
                  </a:lnTo>
                  <a:lnTo>
                    <a:pt x="138" y="466"/>
                  </a:lnTo>
                  <a:lnTo>
                    <a:pt x="160" y="466"/>
                  </a:lnTo>
                  <a:lnTo>
                    <a:pt x="160" y="430"/>
                  </a:lnTo>
                  <a:lnTo>
                    <a:pt x="366" y="430"/>
                  </a:lnTo>
                  <a:lnTo>
                    <a:pt x="366" y="406"/>
                  </a:lnTo>
                  <a:lnTo>
                    <a:pt x="160" y="406"/>
                  </a:lnTo>
                  <a:lnTo>
                    <a:pt x="160" y="390"/>
                  </a:lnTo>
                  <a:close/>
                  <a:moveTo>
                    <a:pt x="104" y="420"/>
                  </a:moveTo>
                  <a:lnTo>
                    <a:pt x="58" y="428"/>
                  </a:lnTo>
                  <a:lnTo>
                    <a:pt x="104" y="436"/>
                  </a:lnTo>
                  <a:lnTo>
                    <a:pt x="104" y="420"/>
                  </a:lnTo>
                  <a:close/>
                  <a:moveTo>
                    <a:pt x="236" y="380"/>
                  </a:moveTo>
                  <a:lnTo>
                    <a:pt x="160" y="406"/>
                  </a:lnTo>
                  <a:lnTo>
                    <a:pt x="315" y="406"/>
                  </a:lnTo>
                  <a:lnTo>
                    <a:pt x="236" y="380"/>
                  </a:lnTo>
                  <a:close/>
                  <a:moveTo>
                    <a:pt x="366" y="294"/>
                  </a:moveTo>
                  <a:lnTo>
                    <a:pt x="315" y="294"/>
                  </a:lnTo>
                  <a:lnTo>
                    <a:pt x="315" y="334"/>
                  </a:lnTo>
                  <a:lnTo>
                    <a:pt x="250" y="352"/>
                  </a:lnTo>
                  <a:lnTo>
                    <a:pt x="315" y="366"/>
                  </a:lnTo>
                  <a:lnTo>
                    <a:pt x="315" y="406"/>
                  </a:lnTo>
                  <a:lnTo>
                    <a:pt x="366" y="406"/>
                  </a:lnTo>
                  <a:lnTo>
                    <a:pt x="366" y="294"/>
                  </a:lnTo>
                  <a:close/>
                  <a:moveTo>
                    <a:pt x="160" y="310"/>
                  </a:moveTo>
                  <a:lnTo>
                    <a:pt x="128" y="310"/>
                  </a:lnTo>
                  <a:lnTo>
                    <a:pt x="131" y="312"/>
                  </a:lnTo>
                  <a:lnTo>
                    <a:pt x="132" y="314"/>
                  </a:lnTo>
                  <a:lnTo>
                    <a:pt x="136" y="316"/>
                  </a:lnTo>
                  <a:lnTo>
                    <a:pt x="138" y="324"/>
                  </a:lnTo>
                  <a:lnTo>
                    <a:pt x="138" y="358"/>
                  </a:lnTo>
                  <a:lnTo>
                    <a:pt x="137" y="364"/>
                  </a:lnTo>
                  <a:lnTo>
                    <a:pt x="134" y="372"/>
                  </a:lnTo>
                  <a:lnTo>
                    <a:pt x="130" y="374"/>
                  </a:lnTo>
                  <a:lnTo>
                    <a:pt x="160" y="374"/>
                  </a:lnTo>
                  <a:lnTo>
                    <a:pt x="160" y="366"/>
                  </a:lnTo>
                  <a:lnTo>
                    <a:pt x="222" y="352"/>
                  </a:lnTo>
                  <a:lnTo>
                    <a:pt x="160" y="340"/>
                  </a:lnTo>
                  <a:lnTo>
                    <a:pt x="160" y="310"/>
                  </a:lnTo>
                  <a:close/>
                  <a:moveTo>
                    <a:pt x="128" y="336"/>
                  </a:moveTo>
                  <a:lnTo>
                    <a:pt x="57" y="336"/>
                  </a:lnTo>
                  <a:lnTo>
                    <a:pt x="55" y="340"/>
                  </a:lnTo>
                  <a:lnTo>
                    <a:pt x="55" y="342"/>
                  </a:lnTo>
                  <a:lnTo>
                    <a:pt x="55" y="344"/>
                  </a:lnTo>
                  <a:lnTo>
                    <a:pt x="57" y="348"/>
                  </a:lnTo>
                  <a:lnTo>
                    <a:pt x="128" y="348"/>
                  </a:lnTo>
                  <a:lnTo>
                    <a:pt x="129" y="346"/>
                  </a:lnTo>
                  <a:lnTo>
                    <a:pt x="129" y="344"/>
                  </a:lnTo>
                  <a:lnTo>
                    <a:pt x="129" y="340"/>
                  </a:lnTo>
                  <a:lnTo>
                    <a:pt x="129" y="338"/>
                  </a:lnTo>
                  <a:lnTo>
                    <a:pt x="128" y="338"/>
                  </a:lnTo>
                  <a:lnTo>
                    <a:pt x="128" y="336"/>
                  </a:lnTo>
                  <a:close/>
                  <a:moveTo>
                    <a:pt x="106" y="310"/>
                  </a:moveTo>
                  <a:lnTo>
                    <a:pt x="76" y="310"/>
                  </a:lnTo>
                  <a:lnTo>
                    <a:pt x="76" y="336"/>
                  </a:lnTo>
                  <a:lnTo>
                    <a:pt x="106" y="336"/>
                  </a:lnTo>
                  <a:lnTo>
                    <a:pt x="106" y="310"/>
                  </a:lnTo>
                  <a:close/>
                  <a:moveTo>
                    <a:pt x="298" y="300"/>
                  </a:moveTo>
                  <a:lnTo>
                    <a:pt x="160" y="300"/>
                  </a:lnTo>
                  <a:lnTo>
                    <a:pt x="236" y="322"/>
                  </a:lnTo>
                  <a:lnTo>
                    <a:pt x="298" y="300"/>
                  </a:lnTo>
                  <a:close/>
                  <a:moveTo>
                    <a:pt x="160" y="230"/>
                  </a:moveTo>
                  <a:lnTo>
                    <a:pt x="138" y="230"/>
                  </a:lnTo>
                  <a:lnTo>
                    <a:pt x="138" y="256"/>
                  </a:lnTo>
                  <a:lnTo>
                    <a:pt x="94" y="256"/>
                  </a:lnTo>
                  <a:lnTo>
                    <a:pt x="94" y="268"/>
                  </a:lnTo>
                  <a:lnTo>
                    <a:pt x="138" y="268"/>
                  </a:lnTo>
                  <a:lnTo>
                    <a:pt x="138" y="292"/>
                  </a:lnTo>
                  <a:lnTo>
                    <a:pt x="366" y="292"/>
                  </a:lnTo>
                  <a:lnTo>
                    <a:pt x="366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69" y="266"/>
                  </a:lnTo>
                  <a:lnTo>
                    <a:pt x="163" y="260"/>
                  </a:lnTo>
                  <a:lnTo>
                    <a:pt x="160" y="250"/>
                  </a:lnTo>
                  <a:lnTo>
                    <a:pt x="160" y="230"/>
                  </a:lnTo>
                  <a:close/>
                  <a:moveTo>
                    <a:pt x="366" y="174"/>
                  </a:moveTo>
                  <a:lnTo>
                    <a:pt x="297" y="174"/>
                  </a:lnTo>
                  <a:lnTo>
                    <a:pt x="303" y="176"/>
                  </a:lnTo>
                  <a:lnTo>
                    <a:pt x="306" y="180"/>
                  </a:lnTo>
                  <a:lnTo>
                    <a:pt x="312" y="184"/>
                  </a:lnTo>
                  <a:lnTo>
                    <a:pt x="315" y="194"/>
                  </a:lnTo>
                  <a:lnTo>
                    <a:pt x="315" y="250"/>
                  </a:lnTo>
                  <a:lnTo>
                    <a:pt x="312" y="260"/>
                  </a:lnTo>
                  <a:lnTo>
                    <a:pt x="306" y="266"/>
                  </a:lnTo>
                  <a:lnTo>
                    <a:pt x="302" y="268"/>
                  </a:lnTo>
                  <a:lnTo>
                    <a:pt x="297" y="270"/>
                  </a:lnTo>
                  <a:lnTo>
                    <a:pt x="366" y="270"/>
                  </a:lnTo>
                  <a:lnTo>
                    <a:pt x="366" y="174"/>
                  </a:lnTo>
                  <a:close/>
                  <a:moveTo>
                    <a:pt x="299" y="214"/>
                  </a:moveTo>
                  <a:lnTo>
                    <a:pt x="177" y="214"/>
                  </a:lnTo>
                  <a:lnTo>
                    <a:pt x="175" y="218"/>
                  </a:lnTo>
                  <a:lnTo>
                    <a:pt x="174" y="220"/>
                  </a:lnTo>
                  <a:lnTo>
                    <a:pt x="174" y="226"/>
                  </a:lnTo>
                  <a:lnTo>
                    <a:pt x="175" y="228"/>
                  </a:lnTo>
                  <a:lnTo>
                    <a:pt x="177" y="230"/>
                  </a:lnTo>
                  <a:lnTo>
                    <a:pt x="178" y="232"/>
                  </a:lnTo>
                  <a:lnTo>
                    <a:pt x="297" y="232"/>
                  </a:lnTo>
                  <a:lnTo>
                    <a:pt x="299" y="230"/>
                  </a:lnTo>
                  <a:lnTo>
                    <a:pt x="301" y="226"/>
                  </a:lnTo>
                  <a:lnTo>
                    <a:pt x="301" y="224"/>
                  </a:lnTo>
                  <a:lnTo>
                    <a:pt x="301" y="216"/>
                  </a:lnTo>
                  <a:lnTo>
                    <a:pt x="299" y="214"/>
                  </a:lnTo>
                  <a:close/>
                  <a:moveTo>
                    <a:pt x="300" y="146"/>
                  </a:moveTo>
                  <a:lnTo>
                    <a:pt x="128" y="146"/>
                  </a:lnTo>
                  <a:lnTo>
                    <a:pt x="131" y="148"/>
                  </a:lnTo>
                  <a:lnTo>
                    <a:pt x="136" y="154"/>
                  </a:lnTo>
                  <a:lnTo>
                    <a:pt x="138" y="160"/>
                  </a:lnTo>
                  <a:lnTo>
                    <a:pt x="138" y="210"/>
                  </a:lnTo>
                  <a:lnTo>
                    <a:pt x="160" y="210"/>
                  </a:lnTo>
                  <a:lnTo>
                    <a:pt x="160" y="196"/>
                  </a:lnTo>
                  <a:lnTo>
                    <a:pt x="163" y="186"/>
                  </a:lnTo>
                  <a:lnTo>
                    <a:pt x="169" y="180"/>
                  </a:lnTo>
                  <a:lnTo>
                    <a:pt x="173" y="176"/>
                  </a:lnTo>
                  <a:lnTo>
                    <a:pt x="178" y="174"/>
                  </a:lnTo>
                  <a:lnTo>
                    <a:pt x="366" y="174"/>
                  </a:lnTo>
                  <a:lnTo>
                    <a:pt x="366" y="148"/>
                  </a:lnTo>
                  <a:lnTo>
                    <a:pt x="300" y="148"/>
                  </a:lnTo>
                  <a:lnTo>
                    <a:pt x="300" y="146"/>
                  </a:lnTo>
                  <a:close/>
                  <a:moveTo>
                    <a:pt x="128" y="172"/>
                  </a:moveTo>
                  <a:lnTo>
                    <a:pt x="93" y="172"/>
                  </a:lnTo>
                  <a:lnTo>
                    <a:pt x="91" y="174"/>
                  </a:lnTo>
                  <a:lnTo>
                    <a:pt x="90" y="176"/>
                  </a:lnTo>
                  <a:lnTo>
                    <a:pt x="90" y="184"/>
                  </a:lnTo>
                  <a:lnTo>
                    <a:pt x="129" y="184"/>
                  </a:lnTo>
                  <a:lnTo>
                    <a:pt x="129" y="174"/>
                  </a:lnTo>
                  <a:lnTo>
                    <a:pt x="128" y="172"/>
                  </a:lnTo>
                  <a:close/>
                  <a:moveTo>
                    <a:pt x="366" y="22"/>
                  </a:moveTo>
                  <a:lnTo>
                    <a:pt x="341" y="22"/>
                  </a:lnTo>
                  <a:lnTo>
                    <a:pt x="341" y="60"/>
                  </a:lnTo>
                  <a:lnTo>
                    <a:pt x="315" y="60"/>
                  </a:lnTo>
                  <a:lnTo>
                    <a:pt x="315" y="110"/>
                  </a:lnTo>
                  <a:lnTo>
                    <a:pt x="341" y="110"/>
                  </a:lnTo>
                  <a:lnTo>
                    <a:pt x="341" y="148"/>
                  </a:lnTo>
                  <a:lnTo>
                    <a:pt x="366" y="148"/>
                  </a:lnTo>
                  <a:lnTo>
                    <a:pt x="366" y="22"/>
                  </a:lnTo>
                  <a:close/>
                  <a:moveTo>
                    <a:pt x="160" y="110"/>
                  </a:moveTo>
                  <a:lnTo>
                    <a:pt x="138" y="110"/>
                  </a:lnTo>
                  <a:lnTo>
                    <a:pt x="138" y="136"/>
                  </a:lnTo>
                  <a:lnTo>
                    <a:pt x="300" y="136"/>
                  </a:lnTo>
                  <a:lnTo>
                    <a:pt x="299" y="132"/>
                  </a:lnTo>
                  <a:lnTo>
                    <a:pt x="294" y="128"/>
                  </a:lnTo>
                  <a:lnTo>
                    <a:pt x="292" y="126"/>
                  </a:lnTo>
                  <a:lnTo>
                    <a:pt x="160" y="126"/>
                  </a:lnTo>
                  <a:lnTo>
                    <a:pt x="160" y="110"/>
                  </a:lnTo>
                  <a:close/>
                  <a:moveTo>
                    <a:pt x="300" y="70"/>
                  </a:moveTo>
                  <a:lnTo>
                    <a:pt x="175" y="70"/>
                  </a:lnTo>
                  <a:lnTo>
                    <a:pt x="175" y="88"/>
                  </a:lnTo>
                  <a:lnTo>
                    <a:pt x="294" y="88"/>
                  </a:lnTo>
                  <a:lnTo>
                    <a:pt x="298" y="92"/>
                  </a:lnTo>
                  <a:lnTo>
                    <a:pt x="299" y="94"/>
                  </a:lnTo>
                  <a:lnTo>
                    <a:pt x="300" y="96"/>
                  </a:lnTo>
                  <a:lnTo>
                    <a:pt x="300" y="70"/>
                  </a:lnTo>
                  <a:close/>
                  <a:moveTo>
                    <a:pt x="300" y="24"/>
                  </a:moveTo>
                  <a:lnTo>
                    <a:pt x="138" y="24"/>
                  </a:lnTo>
                  <a:lnTo>
                    <a:pt x="138" y="50"/>
                  </a:lnTo>
                  <a:lnTo>
                    <a:pt x="87" y="50"/>
                  </a:lnTo>
                  <a:lnTo>
                    <a:pt x="138" y="64"/>
                  </a:lnTo>
                  <a:lnTo>
                    <a:pt x="138" y="90"/>
                  </a:lnTo>
                  <a:lnTo>
                    <a:pt x="160" y="90"/>
                  </a:lnTo>
                  <a:lnTo>
                    <a:pt x="160" y="32"/>
                  </a:lnTo>
                  <a:lnTo>
                    <a:pt x="300" y="32"/>
                  </a:lnTo>
                  <a:lnTo>
                    <a:pt x="300" y="24"/>
                  </a:lnTo>
                  <a:close/>
                  <a:moveTo>
                    <a:pt x="47" y="30"/>
                  </a:moveTo>
                  <a:lnTo>
                    <a:pt x="37" y="30"/>
                  </a:lnTo>
                  <a:lnTo>
                    <a:pt x="39" y="32"/>
                  </a:lnTo>
                  <a:lnTo>
                    <a:pt x="42" y="38"/>
                  </a:lnTo>
                  <a:lnTo>
                    <a:pt x="42" y="44"/>
                  </a:lnTo>
                  <a:lnTo>
                    <a:pt x="42" y="68"/>
                  </a:lnTo>
                  <a:lnTo>
                    <a:pt x="42" y="74"/>
                  </a:lnTo>
                  <a:lnTo>
                    <a:pt x="39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100" y="64"/>
                  </a:lnTo>
                  <a:lnTo>
                    <a:pt x="47" y="5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5" name="AutoShape 1732"/>
            <p:cNvSpPr>
              <a:spLocks/>
            </p:cNvSpPr>
            <p:nvPr/>
          </p:nvSpPr>
          <p:spPr bwMode="auto">
            <a:xfrm>
              <a:off x="10541" y="11937"/>
              <a:ext cx="793" cy="1267"/>
            </a:xfrm>
            <a:custGeom>
              <a:avLst/>
              <a:gdLst>
                <a:gd name="T0" fmla="+- 0 10542 10542"/>
                <a:gd name="T1" fmla="*/ T0 w 793"/>
                <a:gd name="T2" fmla="+- 0 11937 11937"/>
                <a:gd name="T3" fmla="*/ 11937 h 1267"/>
                <a:gd name="T4" fmla="+- 0 10542 10542"/>
                <a:gd name="T5" fmla="*/ T4 w 793"/>
                <a:gd name="T6" fmla="+- 0 13204 11937"/>
                <a:gd name="T7" fmla="*/ 13204 h 1267"/>
                <a:gd name="T8" fmla="+- 0 11334 10542"/>
                <a:gd name="T9" fmla="*/ T8 w 793"/>
                <a:gd name="T10" fmla="+- 0 11937 11937"/>
                <a:gd name="T11" fmla="*/ 11937 h 1267"/>
                <a:gd name="T12" fmla="+- 0 11334 10542"/>
                <a:gd name="T13" fmla="*/ T12 w 793"/>
                <a:gd name="T14" fmla="+- 0 13199 11937"/>
                <a:gd name="T15" fmla="*/ 13199 h 126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93" h="1267">
                  <a:moveTo>
                    <a:pt x="0" y="0"/>
                  </a:moveTo>
                  <a:lnTo>
                    <a:pt x="0" y="1267"/>
                  </a:lnTo>
                  <a:moveTo>
                    <a:pt x="792" y="0"/>
                  </a:moveTo>
                  <a:lnTo>
                    <a:pt x="792" y="1262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6" name="AutoShape 1731"/>
            <p:cNvSpPr>
              <a:spLocks/>
            </p:cNvSpPr>
            <p:nvPr/>
          </p:nvSpPr>
          <p:spPr bwMode="auto">
            <a:xfrm>
              <a:off x="12596" y="11227"/>
              <a:ext cx="363" cy="1213"/>
            </a:xfrm>
            <a:custGeom>
              <a:avLst/>
              <a:gdLst>
                <a:gd name="T0" fmla="+- 0 12945 12596"/>
                <a:gd name="T1" fmla="*/ T0 w 363"/>
                <a:gd name="T2" fmla="+- 0 11228 11228"/>
                <a:gd name="T3" fmla="*/ 11228 h 1213"/>
                <a:gd name="T4" fmla="+- 0 12596 12596"/>
                <a:gd name="T5" fmla="*/ T4 w 363"/>
                <a:gd name="T6" fmla="+- 0 11228 11228"/>
                <a:gd name="T7" fmla="*/ 11228 h 1213"/>
                <a:gd name="T8" fmla="+- 0 12596 12596"/>
                <a:gd name="T9" fmla="*/ T8 w 363"/>
                <a:gd name="T10" fmla="+- 0 11463 11228"/>
                <a:gd name="T11" fmla="*/ 11463 h 1213"/>
                <a:gd name="T12" fmla="+- 0 12945 12596"/>
                <a:gd name="T13" fmla="*/ T12 w 363"/>
                <a:gd name="T14" fmla="+- 0 11463 11228"/>
                <a:gd name="T15" fmla="*/ 11463 h 1213"/>
                <a:gd name="T16" fmla="+- 0 12945 12596"/>
                <a:gd name="T17" fmla="*/ T16 w 363"/>
                <a:gd name="T18" fmla="+- 0 11228 11228"/>
                <a:gd name="T19" fmla="*/ 11228 h 1213"/>
                <a:gd name="T20" fmla="+- 0 12959 12596"/>
                <a:gd name="T21" fmla="*/ T20 w 363"/>
                <a:gd name="T22" fmla="+- 0 12205 11228"/>
                <a:gd name="T23" fmla="*/ 12205 h 1213"/>
                <a:gd name="T24" fmla="+- 0 12609 12596"/>
                <a:gd name="T25" fmla="*/ T24 w 363"/>
                <a:gd name="T26" fmla="+- 0 12205 11228"/>
                <a:gd name="T27" fmla="*/ 12205 h 1213"/>
                <a:gd name="T28" fmla="+- 0 12609 12596"/>
                <a:gd name="T29" fmla="*/ T28 w 363"/>
                <a:gd name="T30" fmla="+- 0 12441 11228"/>
                <a:gd name="T31" fmla="*/ 12441 h 1213"/>
                <a:gd name="T32" fmla="+- 0 12959 12596"/>
                <a:gd name="T33" fmla="*/ T32 w 363"/>
                <a:gd name="T34" fmla="+- 0 12441 11228"/>
                <a:gd name="T35" fmla="*/ 12441 h 1213"/>
                <a:gd name="T36" fmla="+- 0 12959 12596"/>
                <a:gd name="T37" fmla="*/ T36 w 363"/>
                <a:gd name="T38" fmla="+- 0 12205 11228"/>
                <a:gd name="T39" fmla="*/ 12205 h 12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3" h="1213">
                  <a:moveTo>
                    <a:pt x="349" y="0"/>
                  </a:moveTo>
                  <a:lnTo>
                    <a:pt x="0" y="0"/>
                  </a:lnTo>
                  <a:lnTo>
                    <a:pt x="0" y="235"/>
                  </a:lnTo>
                  <a:lnTo>
                    <a:pt x="349" y="235"/>
                  </a:lnTo>
                  <a:lnTo>
                    <a:pt x="349" y="0"/>
                  </a:lnTo>
                  <a:moveTo>
                    <a:pt x="363" y="977"/>
                  </a:moveTo>
                  <a:lnTo>
                    <a:pt x="13" y="977"/>
                  </a:lnTo>
                  <a:lnTo>
                    <a:pt x="13" y="1213"/>
                  </a:lnTo>
                  <a:lnTo>
                    <a:pt x="363" y="1213"/>
                  </a:lnTo>
                  <a:lnTo>
                    <a:pt x="363" y="9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7" name="AutoShape 1730"/>
            <p:cNvSpPr>
              <a:spLocks/>
            </p:cNvSpPr>
            <p:nvPr/>
          </p:nvSpPr>
          <p:spPr bwMode="auto">
            <a:xfrm>
              <a:off x="12456" y="8429"/>
              <a:ext cx="4126" cy="3905"/>
            </a:xfrm>
            <a:custGeom>
              <a:avLst/>
              <a:gdLst>
                <a:gd name="T0" fmla="+- 0 12456 12456"/>
                <a:gd name="T1" fmla="*/ T0 w 4126"/>
                <a:gd name="T2" fmla="+- 0 11354 8429"/>
                <a:gd name="T3" fmla="*/ 11354 h 3905"/>
                <a:gd name="T4" fmla="+- 0 13103 12456"/>
                <a:gd name="T5" fmla="*/ T4 w 4126"/>
                <a:gd name="T6" fmla="+- 0 11354 8429"/>
                <a:gd name="T7" fmla="*/ 11354 h 3905"/>
                <a:gd name="T8" fmla="+- 0 12456 12456"/>
                <a:gd name="T9" fmla="*/ T8 w 4126"/>
                <a:gd name="T10" fmla="+- 0 12334 8429"/>
                <a:gd name="T11" fmla="*/ 12334 h 3905"/>
                <a:gd name="T12" fmla="+- 0 13241 12456"/>
                <a:gd name="T13" fmla="*/ T12 w 4126"/>
                <a:gd name="T14" fmla="+- 0 12334 8429"/>
                <a:gd name="T15" fmla="*/ 12334 h 3905"/>
                <a:gd name="T16" fmla="+- 0 15905 12456"/>
                <a:gd name="T17" fmla="*/ T16 w 4126"/>
                <a:gd name="T18" fmla="+- 0 10195 8429"/>
                <a:gd name="T19" fmla="*/ 10195 h 3905"/>
                <a:gd name="T20" fmla="+- 0 16582 12456"/>
                <a:gd name="T21" fmla="*/ T20 w 4126"/>
                <a:gd name="T22" fmla="+- 0 10195 8429"/>
                <a:gd name="T23" fmla="*/ 10195 h 3905"/>
                <a:gd name="T24" fmla="+- 0 14532 12456"/>
                <a:gd name="T25" fmla="*/ T24 w 4126"/>
                <a:gd name="T26" fmla="+- 0 10195 8429"/>
                <a:gd name="T27" fmla="*/ 10195 h 3905"/>
                <a:gd name="T28" fmla="+- 0 15311 12456"/>
                <a:gd name="T29" fmla="*/ T28 w 4126"/>
                <a:gd name="T30" fmla="+- 0 10195 8429"/>
                <a:gd name="T31" fmla="*/ 10195 h 3905"/>
                <a:gd name="T32" fmla="+- 0 16560 12456"/>
                <a:gd name="T33" fmla="*/ T32 w 4126"/>
                <a:gd name="T34" fmla="+- 0 8965 8429"/>
                <a:gd name="T35" fmla="*/ 8965 h 3905"/>
                <a:gd name="T36" fmla="+- 0 16560 12456"/>
                <a:gd name="T37" fmla="*/ T36 w 4126"/>
                <a:gd name="T38" fmla="+- 0 10231 8429"/>
                <a:gd name="T39" fmla="*/ 10231 h 3905"/>
                <a:gd name="T40" fmla="+- 0 14735 12456"/>
                <a:gd name="T41" fmla="*/ T40 w 4126"/>
                <a:gd name="T42" fmla="+- 0 8429 8429"/>
                <a:gd name="T43" fmla="*/ 8429 h 3905"/>
                <a:gd name="T44" fmla="+- 0 14735 12456"/>
                <a:gd name="T45" fmla="*/ T44 w 4126"/>
                <a:gd name="T46" fmla="+- 0 8564 8429"/>
                <a:gd name="T47" fmla="*/ 8564 h 3905"/>
                <a:gd name="T48" fmla="+- 0 14735 12456"/>
                <a:gd name="T49" fmla="*/ T48 w 4126"/>
                <a:gd name="T50" fmla="+- 0 9158 8429"/>
                <a:gd name="T51" fmla="*/ 9158 h 3905"/>
                <a:gd name="T52" fmla="+- 0 14735 12456"/>
                <a:gd name="T53" fmla="*/ T52 w 4126"/>
                <a:gd name="T54" fmla="+- 0 10182 8429"/>
                <a:gd name="T55" fmla="*/ 10182 h 39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4126" h="3905">
                  <a:moveTo>
                    <a:pt x="0" y="2925"/>
                  </a:moveTo>
                  <a:lnTo>
                    <a:pt x="647" y="2925"/>
                  </a:lnTo>
                  <a:moveTo>
                    <a:pt x="0" y="3905"/>
                  </a:moveTo>
                  <a:lnTo>
                    <a:pt x="785" y="3905"/>
                  </a:lnTo>
                  <a:moveTo>
                    <a:pt x="3449" y="1766"/>
                  </a:moveTo>
                  <a:lnTo>
                    <a:pt x="4126" y="1766"/>
                  </a:lnTo>
                  <a:moveTo>
                    <a:pt x="2076" y="1766"/>
                  </a:moveTo>
                  <a:lnTo>
                    <a:pt x="2855" y="1766"/>
                  </a:lnTo>
                  <a:moveTo>
                    <a:pt x="4104" y="536"/>
                  </a:moveTo>
                  <a:lnTo>
                    <a:pt x="4104" y="1802"/>
                  </a:lnTo>
                  <a:moveTo>
                    <a:pt x="2279" y="0"/>
                  </a:moveTo>
                  <a:lnTo>
                    <a:pt x="2279" y="135"/>
                  </a:lnTo>
                  <a:moveTo>
                    <a:pt x="2279" y="729"/>
                  </a:moveTo>
                  <a:lnTo>
                    <a:pt x="2279" y="1753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8" name="Line 1729"/>
            <p:cNvSpPr>
              <a:spLocks noChangeShapeType="1"/>
            </p:cNvSpPr>
            <p:nvPr/>
          </p:nvSpPr>
          <p:spPr bwMode="auto">
            <a:xfrm>
              <a:off x="14066" y="8460"/>
              <a:ext cx="708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9" name="AutoShape 1728"/>
            <p:cNvSpPr>
              <a:spLocks/>
            </p:cNvSpPr>
            <p:nvPr/>
          </p:nvSpPr>
          <p:spPr bwMode="auto">
            <a:xfrm>
              <a:off x="13550" y="6486"/>
              <a:ext cx="520" cy="2010"/>
            </a:xfrm>
            <a:custGeom>
              <a:avLst/>
              <a:gdLst>
                <a:gd name="T0" fmla="+- 0 14029 13550"/>
                <a:gd name="T1" fmla="*/ T0 w 520"/>
                <a:gd name="T2" fmla="+- 0 6487 6487"/>
                <a:gd name="T3" fmla="*/ 6487 h 2010"/>
                <a:gd name="T4" fmla="+- 0 14029 13550"/>
                <a:gd name="T5" fmla="*/ T4 w 520"/>
                <a:gd name="T6" fmla="+- 0 7139 6487"/>
                <a:gd name="T7" fmla="*/ 7139 h 2010"/>
                <a:gd name="T8" fmla="+- 0 14029 13550"/>
                <a:gd name="T9" fmla="*/ T8 w 520"/>
                <a:gd name="T10" fmla="+- 0 7733 6487"/>
                <a:gd name="T11" fmla="*/ 7733 h 2010"/>
                <a:gd name="T12" fmla="+- 0 14029 13550"/>
                <a:gd name="T13" fmla="*/ T12 w 520"/>
                <a:gd name="T14" fmla="+- 0 8496 6487"/>
                <a:gd name="T15" fmla="*/ 8496 h 2010"/>
                <a:gd name="T16" fmla="+- 0 13550 13550"/>
                <a:gd name="T17" fmla="*/ T16 w 520"/>
                <a:gd name="T18" fmla="+- 0 6506 6487"/>
                <a:gd name="T19" fmla="*/ 6506 h 2010"/>
                <a:gd name="T20" fmla="+- 0 14070 13550"/>
                <a:gd name="T21" fmla="*/ T20 w 520"/>
                <a:gd name="T22" fmla="+- 0 6506 6487"/>
                <a:gd name="T23" fmla="*/ 6506 h 201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520" h="2010">
                  <a:moveTo>
                    <a:pt x="479" y="0"/>
                  </a:moveTo>
                  <a:lnTo>
                    <a:pt x="479" y="652"/>
                  </a:lnTo>
                  <a:moveTo>
                    <a:pt x="479" y="1246"/>
                  </a:moveTo>
                  <a:lnTo>
                    <a:pt x="479" y="2009"/>
                  </a:lnTo>
                  <a:moveTo>
                    <a:pt x="0" y="19"/>
                  </a:moveTo>
                  <a:lnTo>
                    <a:pt x="520" y="19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0" name="Line 1727"/>
            <p:cNvSpPr>
              <a:spLocks noChangeShapeType="1"/>
            </p:cNvSpPr>
            <p:nvPr/>
          </p:nvSpPr>
          <p:spPr bwMode="auto">
            <a:xfrm>
              <a:off x="13201" y="7266"/>
              <a:ext cx="239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1" name="AutoShape 1726"/>
            <p:cNvSpPr>
              <a:spLocks/>
            </p:cNvSpPr>
            <p:nvPr/>
          </p:nvSpPr>
          <p:spPr bwMode="auto">
            <a:xfrm>
              <a:off x="13400" y="5383"/>
              <a:ext cx="2" cy="1883"/>
            </a:xfrm>
            <a:custGeom>
              <a:avLst/>
              <a:gdLst>
                <a:gd name="T0" fmla="+- 0 13401 13401"/>
                <a:gd name="T1" fmla="*/ T0 w 1"/>
                <a:gd name="T2" fmla="+- 0 6636 5384"/>
                <a:gd name="T3" fmla="*/ 6636 h 1883"/>
                <a:gd name="T4" fmla="+- 0 13401 13401"/>
                <a:gd name="T5" fmla="*/ T4 w 1"/>
                <a:gd name="T6" fmla="+- 0 7266 5384"/>
                <a:gd name="T7" fmla="*/ 7266 h 1883"/>
                <a:gd name="T8" fmla="+- 0 13402 13401"/>
                <a:gd name="T9" fmla="*/ T8 w 1"/>
                <a:gd name="T10" fmla="+- 0 5384 5384"/>
                <a:gd name="T11" fmla="*/ 5384 h 1883"/>
                <a:gd name="T12" fmla="+- 0 13402 13401"/>
                <a:gd name="T13" fmla="*/ T12 w 1"/>
                <a:gd name="T14" fmla="+- 0 6041 5384"/>
                <a:gd name="T15" fmla="*/ 6041 h 188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" h="1883">
                  <a:moveTo>
                    <a:pt x="0" y="1252"/>
                  </a:moveTo>
                  <a:lnTo>
                    <a:pt x="0" y="1882"/>
                  </a:lnTo>
                  <a:moveTo>
                    <a:pt x="1" y="0"/>
                  </a:moveTo>
                  <a:lnTo>
                    <a:pt x="1" y="657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2" name="Line 1725"/>
            <p:cNvSpPr>
              <a:spLocks noChangeShapeType="1"/>
            </p:cNvSpPr>
            <p:nvPr/>
          </p:nvSpPr>
          <p:spPr bwMode="auto">
            <a:xfrm>
              <a:off x="12731" y="5360"/>
              <a:ext cx="708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3" name="AutoShape 1724"/>
            <p:cNvSpPr>
              <a:spLocks/>
            </p:cNvSpPr>
            <p:nvPr/>
          </p:nvSpPr>
          <p:spPr bwMode="auto">
            <a:xfrm>
              <a:off x="11955" y="3523"/>
              <a:ext cx="760" cy="1876"/>
            </a:xfrm>
            <a:custGeom>
              <a:avLst/>
              <a:gdLst>
                <a:gd name="T0" fmla="+- 0 12715 11956"/>
                <a:gd name="T1" fmla="*/ T0 w 760"/>
                <a:gd name="T2" fmla="+- 0 3524 3524"/>
                <a:gd name="T3" fmla="*/ 3524 h 1876"/>
                <a:gd name="T4" fmla="+- 0 12715 11956"/>
                <a:gd name="T5" fmla="*/ T4 w 760"/>
                <a:gd name="T6" fmla="+- 0 4412 3524"/>
                <a:gd name="T7" fmla="*/ 4412 h 1876"/>
                <a:gd name="T8" fmla="+- 0 12715 11956"/>
                <a:gd name="T9" fmla="*/ T8 w 760"/>
                <a:gd name="T10" fmla="+- 0 5006 3524"/>
                <a:gd name="T11" fmla="*/ 5006 h 1876"/>
                <a:gd name="T12" fmla="+- 0 12715 11956"/>
                <a:gd name="T13" fmla="*/ T12 w 760"/>
                <a:gd name="T14" fmla="+- 0 5399 3524"/>
                <a:gd name="T15" fmla="*/ 5399 h 1876"/>
                <a:gd name="T16" fmla="+- 0 11956 11956"/>
                <a:gd name="T17" fmla="*/ T16 w 760"/>
                <a:gd name="T18" fmla="+- 0 3543 3524"/>
                <a:gd name="T19" fmla="*/ 3543 h 1876"/>
                <a:gd name="T20" fmla="+- 0 11956 11956"/>
                <a:gd name="T21" fmla="*/ T20 w 760"/>
                <a:gd name="T22" fmla="+- 0 4791 3524"/>
                <a:gd name="T23" fmla="*/ 4791 h 187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760" h="1876">
                  <a:moveTo>
                    <a:pt x="759" y="0"/>
                  </a:moveTo>
                  <a:lnTo>
                    <a:pt x="759" y="888"/>
                  </a:lnTo>
                  <a:moveTo>
                    <a:pt x="759" y="1482"/>
                  </a:moveTo>
                  <a:lnTo>
                    <a:pt x="759" y="1875"/>
                  </a:lnTo>
                  <a:moveTo>
                    <a:pt x="0" y="19"/>
                  </a:moveTo>
                  <a:lnTo>
                    <a:pt x="0" y="1267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4" name="Line 1723"/>
            <p:cNvSpPr>
              <a:spLocks noChangeShapeType="1"/>
            </p:cNvSpPr>
            <p:nvPr/>
          </p:nvSpPr>
          <p:spPr bwMode="auto">
            <a:xfrm>
              <a:off x="11915" y="3535"/>
              <a:ext cx="84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5" name="Line 1722"/>
            <p:cNvSpPr>
              <a:spLocks noChangeShapeType="1"/>
            </p:cNvSpPr>
            <p:nvPr/>
          </p:nvSpPr>
          <p:spPr bwMode="auto">
            <a:xfrm>
              <a:off x="9874" y="4204"/>
              <a:ext cx="2063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6" name="AutoShape 1721"/>
            <p:cNvSpPr>
              <a:spLocks/>
            </p:cNvSpPr>
            <p:nvPr/>
          </p:nvSpPr>
          <p:spPr bwMode="auto">
            <a:xfrm>
              <a:off x="9487" y="3862"/>
              <a:ext cx="367" cy="752"/>
            </a:xfrm>
            <a:custGeom>
              <a:avLst/>
              <a:gdLst>
                <a:gd name="T0" fmla="+- 0 9542 9487"/>
                <a:gd name="T1" fmla="*/ T0 w 367"/>
                <a:gd name="T2" fmla="+- 0 4576 3862"/>
                <a:gd name="T3" fmla="*/ 4576 h 752"/>
                <a:gd name="T4" fmla="+- 0 9648 9487"/>
                <a:gd name="T5" fmla="*/ T4 w 367"/>
                <a:gd name="T6" fmla="+- 0 4514 3862"/>
                <a:gd name="T7" fmla="*/ 4514 h 752"/>
                <a:gd name="T8" fmla="+- 0 9648 9487"/>
                <a:gd name="T9" fmla="*/ T8 w 367"/>
                <a:gd name="T10" fmla="+- 0 4422 3862"/>
                <a:gd name="T11" fmla="*/ 4422 h 752"/>
                <a:gd name="T12" fmla="+- 0 9648 9487"/>
                <a:gd name="T13" fmla="*/ T12 w 367"/>
                <a:gd name="T14" fmla="+- 0 4328 3862"/>
                <a:gd name="T15" fmla="*/ 4328 h 752"/>
                <a:gd name="T16" fmla="+- 0 9544 9487"/>
                <a:gd name="T17" fmla="*/ T16 w 367"/>
                <a:gd name="T18" fmla="+- 0 4236 3862"/>
                <a:gd name="T19" fmla="*/ 4236 h 752"/>
                <a:gd name="T20" fmla="+- 0 9543 9487"/>
                <a:gd name="T21" fmla="*/ T20 w 367"/>
                <a:gd name="T22" fmla="+- 0 4172 3862"/>
                <a:gd name="T23" fmla="*/ 4172 h 752"/>
                <a:gd name="T24" fmla="+- 0 9534 9487"/>
                <a:gd name="T25" fmla="*/ T24 w 367"/>
                <a:gd name="T26" fmla="+- 0 4154 3862"/>
                <a:gd name="T27" fmla="*/ 4154 h 752"/>
                <a:gd name="T28" fmla="+- 0 9648 9487"/>
                <a:gd name="T29" fmla="*/ T28 w 367"/>
                <a:gd name="T30" fmla="+- 0 4072 3862"/>
                <a:gd name="T31" fmla="*/ 4072 h 752"/>
                <a:gd name="T32" fmla="+- 0 9578 9487"/>
                <a:gd name="T33" fmla="*/ T32 w 367"/>
                <a:gd name="T34" fmla="+- 0 4008 3862"/>
                <a:gd name="T35" fmla="*/ 4008 h 752"/>
                <a:gd name="T36" fmla="+- 0 9648 9487"/>
                <a:gd name="T37" fmla="*/ T36 w 367"/>
                <a:gd name="T38" fmla="+- 0 3952 3862"/>
                <a:gd name="T39" fmla="*/ 3952 h 752"/>
                <a:gd name="T40" fmla="+- 0 9525 9487"/>
                <a:gd name="T41" fmla="*/ T40 w 367"/>
                <a:gd name="T42" fmla="+- 0 3916 3862"/>
                <a:gd name="T43" fmla="*/ 3916 h 752"/>
                <a:gd name="T44" fmla="+- 0 9788 9487"/>
                <a:gd name="T45" fmla="*/ T44 w 367"/>
                <a:gd name="T46" fmla="+- 0 3886 3862"/>
                <a:gd name="T47" fmla="*/ 3886 h 752"/>
                <a:gd name="T48" fmla="+- 0 9543 9487"/>
                <a:gd name="T49" fmla="*/ T48 w 367"/>
                <a:gd name="T50" fmla="+- 0 4548 3862"/>
                <a:gd name="T51" fmla="*/ 4548 h 752"/>
                <a:gd name="T52" fmla="+- 0 9573 9487"/>
                <a:gd name="T53" fmla="*/ T52 w 367"/>
                <a:gd name="T54" fmla="+- 0 4564 3862"/>
                <a:gd name="T55" fmla="*/ 4564 h 752"/>
                <a:gd name="T56" fmla="+- 0 9622 9487"/>
                <a:gd name="T57" fmla="*/ T56 w 367"/>
                <a:gd name="T58" fmla="+- 0 4518 3862"/>
                <a:gd name="T59" fmla="*/ 4518 h 752"/>
                <a:gd name="T60" fmla="+- 0 9615 9487"/>
                <a:gd name="T61" fmla="*/ T60 w 367"/>
                <a:gd name="T62" fmla="+- 0 4578 3862"/>
                <a:gd name="T63" fmla="*/ 4578 h 752"/>
                <a:gd name="T64" fmla="+- 0 9791 9487"/>
                <a:gd name="T65" fmla="*/ T64 w 367"/>
                <a:gd name="T66" fmla="+- 0 4478 3862"/>
                <a:gd name="T67" fmla="*/ 4478 h 752"/>
                <a:gd name="T68" fmla="+- 0 9616 9487"/>
                <a:gd name="T69" fmla="*/ T68 w 367"/>
                <a:gd name="T70" fmla="+- 0 4540 3862"/>
                <a:gd name="T71" fmla="*/ 4540 h 752"/>
                <a:gd name="T72" fmla="+- 0 9615 9487"/>
                <a:gd name="T73" fmla="*/ T72 w 367"/>
                <a:gd name="T74" fmla="+- 0 4552 3862"/>
                <a:gd name="T75" fmla="*/ 4552 h 752"/>
                <a:gd name="T76" fmla="+- 0 9571 9487"/>
                <a:gd name="T77" fmla="*/ T76 w 367"/>
                <a:gd name="T78" fmla="+- 0 4514 3862"/>
                <a:gd name="T79" fmla="*/ 4514 h 752"/>
                <a:gd name="T80" fmla="+- 0 9579 9487"/>
                <a:gd name="T81" fmla="*/ T80 w 367"/>
                <a:gd name="T82" fmla="+- 0 4520 3862"/>
                <a:gd name="T83" fmla="*/ 4520 h 752"/>
                <a:gd name="T84" fmla="+- 0 9662 9487"/>
                <a:gd name="T85" fmla="*/ T84 w 367"/>
                <a:gd name="T86" fmla="+- 0 4524 3862"/>
                <a:gd name="T87" fmla="*/ 4524 h 752"/>
                <a:gd name="T88" fmla="+- 0 9728 9487"/>
                <a:gd name="T89" fmla="*/ T88 w 367"/>
                <a:gd name="T90" fmla="+- 0 4518 3862"/>
                <a:gd name="T91" fmla="*/ 4518 h 752"/>
                <a:gd name="T92" fmla="+- 0 9710 9487"/>
                <a:gd name="T93" fmla="*/ T92 w 367"/>
                <a:gd name="T94" fmla="+- 0 4478 3862"/>
                <a:gd name="T95" fmla="*/ 4478 h 752"/>
                <a:gd name="T96" fmla="+- 0 9723 9487"/>
                <a:gd name="T97" fmla="*/ T96 w 367"/>
                <a:gd name="T98" fmla="+- 0 4488 3862"/>
                <a:gd name="T99" fmla="*/ 4488 h 752"/>
                <a:gd name="T100" fmla="+- 0 9600 9487"/>
                <a:gd name="T101" fmla="*/ T100 w 367"/>
                <a:gd name="T102" fmla="+- 0 4470 3862"/>
                <a:gd name="T103" fmla="*/ 4470 h 752"/>
                <a:gd name="T104" fmla="+- 0 9854 9487"/>
                <a:gd name="T105" fmla="*/ T104 w 367"/>
                <a:gd name="T106" fmla="+- 0 4476 3862"/>
                <a:gd name="T107" fmla="*/ 4476 h 752"/>
                <a:gd name="T108" fmla="+- 0 9592 9487"/>
                <a:gd name="T109" fmla="*/ T108 w 367"/>
                <a:gd name="T110" fmla="+- 0 4468 3862"/>
                <a:gd name="T111" fmla="*/ 4468 h 752"/>
                <a:gd name="T112" fmla="+- 0 9854 9487"/>
                <a:gd name="T113" fmla="*/ T112 w 367"/>
                <a:gd name="T114" fmla="+- 0 4442 3862"/>
                <a:gd name="T115" fmla="*/ 4442 h 752"/>
                <a:gd name="T116" fmla="+- 0 9625 9487"/>
                <a:gd name="T117" fmla="*/ T116 w 367"/>
                <a:gd name="T118" fmla="+- 0 4382 3862"/>
                <a:gd name="T119" fmla="*/ 4382 h 752"/>
                <a:gd name="T120" fmla="+- 0 9714 9487"/>
                <a:gd name="T121" fmla="*/ T120 w 367"/>
                <a:gd name="T122" fmla="+- 0 4352 3862"/>
                <a:gd name="T123" fmla="*/ 4352 h 752"/>
                <a:gd name="T124" fmla="+- 0 9721 9487"/>
                <a:gd name="T125" fmla="*/ T124 w 367"/>
                <a:gd name="T126" fmla="+- 0 4392 3862"/>
                <a:gd name="T127" fmla="*/ 4392 h 752"/>
                <a:gd name="T128" fmla="+- 0 9803 9487"/>
                <a:gd name="T129" fmla="*/ T128 w 367"/>
                <a:gd name="T130" fmla="+- 0 4330 3862"/>
                <a:gd name="T131" fmla="*/ 4330 h 752"/>
                <a:gd name="T132" fmla="+- 0 9600 9487"/>
                <a:gd name="T133" fmla="*/ T132 w 367"/>
                <a:gd name="T134" fmla="+- 0 4298 3862"/>
                <a:gd name="T135" fmla="*/ 4298 h 752"/>
                <a:gd name="T136" fmla="+- 0 9648 9487"/>
                <a:gd name="T137" fmla="*/ T136 w 367"/>
                <a:gd name="T138" fmla="+- 0 4268 3862"/>
                <a:gd name="T139" fmla="*/ 4268 h 752"/>
                <a:gd name="T140" fmla="+- 0 9648 9487"/>
                <a:gd name="T141" fmla="*/ T140 w 367"/>
                <a:gd name="T142" fmla="+- 0 4268 3862"/>
                <a:gd name="T143" fmla="*/ 4268 h 752"/>
                <a:gd name="T144" fmla="+- 0 9803 9487"/>
                <a:gd name="T145" fmla="*/ T144 w 367"/>
                <a:gd name="T146" fmla="+- 0 4228 3862"/>
                <a:gd name="T147" fmla="*/ 4228 h 752"/>
                <a:gd name="T148" fmla="+- 0 9620 9487"/>
                <a:gd name="T149" fmla="*/ T148 w 367"/>
                <a:gd name="T150" fmla="+- 0 4176 3862"/>
                <a:gd name="T151" fmla="*/ 4176 h 752"/>
                <a:gd name="T152" fmla="+- 0 9648 9487"/>
                <a:gd name="T153" fmla="*/ T152 w 367"/>
                <a:gd name="T154" fmla="+- 0 4236 3862"/>
                <a:gd name="T155" fmla="*/ 4236 h 752"/>
                <a:gd name="T156" fmla="+- 0 9543 9487"/>
                <a:gd name="T157" fmla="*/ T156 w 367"/>
                <a:gd name="T158" fmla="+- 0 4202 3862"/>
                <a:gd name="T159" fmla="*/ 4202 h 752"/>
                <a:gd name="T160" fmla="+- 0 9617 9487"/>
                <a:gd name="T161" fmla="*/ T160 w 367"/>
                <a:gd name="T162" fmla="+- 0 4206 3862"/>
                <a:gd name="T163" fmla="*/ 4206 h 752"/>
                <a:gd name="T164" fmla="+- 0 9563 9487"/>
                <a:gd name="T165" fmla="*/ T164 w 367"/>
                <a:gd name="T166" fmla="+- 0 4198 3862"/>
                <a:gd name="T167" fmla="*/ 4198 h 752"/>
                <a:gd name="T168" fmla="+- 0 9648 9487"/>
                <a:gd name="T169" fmla="*/ T168 w 367"/>
                <a:gd name="T170" fmla="+- 0 4092 3862"/>
                <a:gd name="T171" fmla="*/ 4092 h 752"/>
                <a:gd name="T172" fmla="+- 0 9854 9487"/>
                <a:gd name="T173" fmla="*/ T172 w 367"/>
                <a:gd name="T174" fmla="+- 0 4154 3862"/>
                <a:gd name="T175" fmla="*/ 4154 h 752"/>
                <a:gd name="T176" fmla="+- 0 9648 9487"/>
                <a:gd name="T177" fmla="*/ T176 w 367"/>
                <a:gd name="T178" fmla="+- 0 4092 3862"/>
                <a:gd name="T179" fmla="*/ 4092 h 752"/>
                <a:gd name="T180" fmla="+- 0 9803 9487"/>
                <a:gd name="T181" fmla="*/ T180 w 367"/>
                <a:gd name="T182" fmla="+- 0 4112 3862"/>
                <a:gd name="T183" fmla="*/ 4112 h 752"/>
                <a:gd name="T184" fmla="+- 0 9787 9487"/>
                <a:gd name="T185" fmla="*/ T184 w 367"/>
                <a:gd name="T186" fmla="+- 0 4076 3862"/>
                <a:gd name="T187" fmla="*/ 4076 h 752"/>
                <a:gd name="T188" fmla="+- 0 9666 9487"/>
                <a:gd name="T189" fmla="*/ T188 w 367"/>
                <a:gd name="T190" fmla="+- 0 4094 3862"/>
                <a:gd name="T191" fmla="*/ 4094 h 752"/>
                <a:gd name="T192" fmla="+- 0 9788 9487"/>
                <a:gd name="T193" fmla="*/ T192 w 367"/>
                <a:gd name="T194" fmla="+- 0 4008 3862"/>
                <a:gd name="T195" fmla="*/ 4008 h 752"/>
                <a:gd name="T196" fmla="+- 0 9648 9487"/>
                <a:gd name="T197" fmla="*/ T196 w 367"/>
                <a:gd name="T198" fmla="+- 0 4058 3862"/>
                <a:gd name="T199" fmla="*/ 4058 h 752"/>
                <a:gd name="T200" fmla="+- 0 9788 9487"/>
                <a:gd name="T201" fmla="*/ T200 w 367"/>
                <a:gd name="T202" fmla="+- 0 4010 3862"/>
                <a:gd name="T203" fmla="*/ 4010 h 752"/>
                <a:gd name="T204" fmla="+- 0 9617 9487"/>
                <a:gd name="T205" fmla="*/ T204 w 367"/>
                <a:gd name="T206" fmla="+- 0 4046 3862"/>
                <a:gd name="T207" fmla="*/ 4046 h 752"/>
                <a:gd name="T208" fmla="+- 0 9803 9487"/>
                <a:gd name="T209" fmla="*/ T208 w 367"/>
                <a:gd name="T210" fmla="+- 0 3972 3862"/>
                <a:gd name="T211" fmla="*/ 3972 h 752"/>
                <a:gd name="T212" fmla="+- 0 9625 9487"/>
                <a:gd name="T213" fmla="*/ T212 w 367"/>
                <a:gd name="T214" fmla="+- 0 3998 3862"/>
                <a:gd name="T215" fmla="*/ 3998 h 752"/>
                <a:gd name="T216" fmla="+- 0 9788 9487"/>
                <a:gd name="T217" fmla="*/ T216 w 367"/>
                <a:gd name="T218" fmla="+- 0 3932 3862"/>
                <a:gd name="T219" fmla="*/ 3932 h 752"/>
                <a:gd name="T220" fmla="+- 0 9788 9487"/>
                <a:gd name="T221" fmla="*/ T220 w 367"/>
                <a:gd name="T222" fmla="+- 0 3932 3862"/>
                <a:gd name="T223" fmla="*/ 3932 h 752"/>
                <a:gd name="T224" fmla="+- 0 9648 9487"/>
                <a:gd name="T225" fmla="*/ T224 w 367"/>
                <a:gd name="T226" fmla="+- 0 3952 3862"/>
                <a:gd name="T227" fmla="*/ 3952 h 752"/>
                <a:gd name="T228" fmla="+- 0 9529 9487"/>
                <a:gd name="T229" fmla="*/ T228 w 367"/>
                <a:gd name="T230" fmla="+- 0 3900 3862"/>
                <a:gd name="T231" fmla="*/ 3900 h 752"/>
                <a:gd name="T232" fmla="+- 0 9587 9487"/>
                <a:gd name="T233" fmla="*/ T232 w 367"/>
                <a:gd name="T234" fmla="+- 0 3926 3862"/>
                <a:gd name="T235" fmla="*/ 3926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" h="752">
                  <a:moveTo>
                    <a:pt x="367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7" y="752"/>
                  </a:lnTo>
                  <a:lnTo>
                    <a:pt x="367" y="716"/>
                  </a:lnTo>
                  <a:lnTo>
                    <a:pt x="58" y="716"/>
                  </a:lnTo>
                  <a:lnTo>
                    <a:pt x="55" y="714"/>
                  </a:lnTo>
                  <a:lnTo>
                    <a:pt x="49" y="708"/>
                  </a:lnTo>
                  <a:lnTo>
                    <a:pt x="47" y="702"/>
                  </a:lnTo>
                  <a:lnTo>
                    <a:pt x="47" y="668"/>
                  </a:lnTo>
                  <a:lnTo>
                    <a:pt x="49" y="660"/>
                  </a:lnTo>
                  <a:lnTo>
                    <a:pt x="55" y="654"/>
                  </a:lnTo>
                  <a:lnTo>
                    <a:pt x="58" y="652"/>
                  </a:lnTo>
                  <a:lnTo>
                    <a:pt x="161" y="652"/>
                  </a:lnTo>
                  <a:lnTo>
                    <a:pt x="161" y="638"/>
                  </a:lnTo>
                  <a:lnTo>
                    <a:pt x="161" y="636"/>
                  </a:lnTo>
                  <a:lnTo>
                    <a:pt x="138" y="636"/>
                  </a:lnTo>
                  <a:lnTo>
                    <a:pt x="47" y="618"/>
                  </a:lnTo>
                  <a:lnTo>
                    <a:pt x="47" y="580"/>
                  </a:lnTo>
                  <a:lnTo>
                    <a:pt x="138" y="560"/>
                  </a:lnTo>
                  <a:lnTo>
                    <a:pt x="161" y="560"/>
                  </a:lnTo>
                  <a:lnTo>
                    <a:pt x="161" y="544"/>
                  </a:lnTo>
                  <a:lnTo>
                    <a:pt x="47" y="544"/>
                  </a:lnTo>
                  <a:lnTo>
                    <a:pt x="47" y="482"/>
                  </a:lnTo>
                  <a:lnTo>
                    <a:pt x="367" y="482"/>
                  </a:lnTo>
                  <a:lnTo>
                    <a:pt x="367" y="468"/>
                  </a:lnTo>
                  <a:lnTo>
                    <a:pt x="161" y="468"/>
                  </a:lnTo>
                  <a:lnTo>
                    <a:pt x="161" y="466"/>
                  </a:lnTo>
                  <a:lnTo>
                    <a:pt x="138" y="466"/>
                  </a:lnTo>
                  <a:lnTo>
                    <a:pt x="47" y="446"/>
                  </a:lnTo>
                  <a:lnTo>
                    <a:pt x="47" y="408"/>
                  </a:lnTo>
                  <a:lnTo>
                    <a:pt x="138" y="390"/>
                  </a:lnTo>
                  <a:lnTo>
                    <a:pt x="161" y="390"/>
                  </a:lnTo>
                  <a:lnTo>
                    <a:pt x="161" y="374"/>
                  </a:lnTo>
                  <a:lnTo>
                    <a:pt x="57" y="374"/>
                  </a:lnTo>
                  <a:lnTo>
                    <a:pt x="54" y="372"/>
                  </a:lnTo>
                  <a:lnTo>
                    <a:pt x="49" y="368"/>
                  </a:lnTo>
                  <a:lnTo>
                    <a:pt x="47" y="362"/>
                  </a:lnTo>
                  <a:lnTo>
                    <a:pt x="47" y="326"/>
                  </a:lnTo>
                  <a:lnTo>
                    <a:pt x="48" y="320"/>
                  </a:lnTo>
                  <a:lnTo>
                    <a:pt x="52" y="312"/>
                  </a:lnTo>
                  <a:lnTo>
                    <a:pt x="56" y="310"/>
                  </a:lnTo>
                  <a:lnTo>
                    <a:pt x="161" y="310"/>
                  </a:lnTo>
                  <a:lnTo>
                    <a:pt x="161" y="300"/>
                  </a:lnTo>
                  <a:lnTo>
                    <a:pt x="299" y="300"/>
                  </a:lnTo>
                  <a:lnTo>
                    <a:pt x="316" y="294"/>
                  </a:lnTo>
                  <a:lnTo>
                    <a:pt x="367" y="294"/>
                  </a:lnTo>
                  <a:lnTo>
                    <a:pt x="367" y="292"/>
                  </a:lnTo>
                  <a:lnTo>
                    <a:pt x="47" y="292"/>
                  </a:lnTo>
                  <a:lnTo>
                    <a:pt x="47" y="268"/>
                  </a:lnTo>
                  <a:lnTo>
                    <a:pt x="86" y="268"/>
                  </a:lnTo>
                  <a:lnTo>
                    <a:pt x="86" y="256"/>
                  </a:lnTo>
                  <a:lnTo>
                    <a:pt x="47" y="256"/>
                  </a:lnTo>
                  <a:lnTo>
                    <a:pt x="47" y="230"/>
                  </a:lnTo>
                  <a:lnTo>
                    <a:pt x="161" y="230"/>
                  </a:lnTo>
                  <a:lnTo>
                    <a:pt x="161" y="210"/>
                  </a:lnTo>
                  <a:lnTo>
                    <a:pt x="47" y="210"/>
                  </a:lnTo>
                  <a:lnTo>
                    <a:pt x="47" y="184"/>
                  </a:lnTo>
                  <a:lnTo>
                    <a:pt x="82" y="184"/>
                  </a:lnTo>
                  <a:lnTo>
                    <a:pt x="82" y="160"/>
                  </a:lnTo>
                  <a:lnTo>
                    <a:pt x="83" y="154"/>
                  </a:lnTo>
                  <a:lnTo>
                    <a:pt x="88" y="148"/>
                  </a:lnTo>
                  <a:lnTo>
                    <a:pt x="91" y="146"/>
                  </a:lnTo>
                  <a:lnTo>
                    <a:pt x="301" y="146"/>
                  </a:lnTo>
                  <a:lnTo>
                    <a:pt x="301" y="138"/>
                  </a:lnTo>
                  <a:lnTo>
                    <a:pt x="300" y="136"/>
                  </a:lnTo>
                  <a:lnTo>
                    <a:pt x="47" y="136"/>
                  </a:lnTo>
                  <a:lnTo>
                    <a:pt x="47" y="110"/>
                  </a:lnTo>
                  <a:lnTo>
                    <a:pt x="161" y="110"/>
                  </a:lnTo>
                  <a:lnTo>
                    <a:pt x="161" y="90"/>
                  </a:lnTo>
                  <a:lnTo>
                    <a:pt x="47" y="90"/>
                  </a:lnTo>
                  <a:lnTo>
                    <a:pt x="47" y="80"/>
                  </a:lnTo>
                  <a:lnTo>
                    <a:pt x="31" y="8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31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301" y="24"/>
                  </a:lnTo>
                  <a:lnTo>
                    <a:pt x="301" y="22"/>
                  </a:lnTo>
                  <a:lnTo>
                    <a:pt x="367" y="22"/>
                  </a:lnTo>
                  <a:lnTo>
                    <a:pt x="367" y="0"/>
                  </a:lnTo>
                  <a:close/>
                  <a:moveTo>
                    <a:pt x="83" y="678"/>
                  </a:moveTo>
                  <a:lnTo>
                    <a:pt x="57" y="678"/>
                  </a:lnTo>
                  <a:lnTo>
                    <a:pt x="56" y="682"/>
                  </a:lnTo>
                  <a:lnTo>
                    <a:pt x="56" y="686"/>
                  </a:lnTo>
                  <a:lnTo>
                    <a:pt x="57" y="690"/>
                  </a:lnTo>
                  <a:lnTo>
                    <a:pt x="76" y="690"/>
                  </a:lnTo>
                  <a:lnTo>
                    <a:pt x="76" y="716"/>
                  </a:lnTo>
                  <a:lnTo>
                    <a:pt x="106" y="716"/>
                  </a:lnTo>
                  <a:lnTo>
                    <a:pt x="106" y="702"/>
                  </a:lnTo>
                  <a:lnTo>
                    <a:pt x="86" y="702"/>
                  </a:lnTo>
                  <a:lnTo>
                    <a:pt x="86" y="688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83" y="678"/>
                  </a:lnTo>
                  <a:close/>
                  <a:moveTo>
                    <a:pt x="161" y="652"/>
                  </a:moveTo>
                  <a:lnTo>
                    <a:pt x="131" y="652"/>
                  </a:lnTo>
                  <a:lnTo>
                    <a:pt x="135" y="656"/>
                  </a:lnTo>
                  <a:lnTo>
                    <a:pt x="138" y="664"/>
                  </a:lnTo>
                  <a:lnTo>
                    <a:pt x="138" y="668"/>
                  </a:lnTo>
                  <a:lnTo>
                    <a:pt x="138" y="702"/>
                  </a:lnTo>
                  <a:lnTo>
                    <a:pt x="136" y="710"/>
                  </a:lnTo>
                  <a:lnTo>
                    <a:pt x="133" y="712"/>
                  </a:lnTo>
                  <a:lnTo>
                    <a:pt x="131" y="714"/>
                  </a:lnTo>
                  <a:lnTo>
                    <a:pt x="128" y="716"/>
                  </a:lnTo>
                  <a:lnTo>
                    <a:pt x="367" y="716"/>
                  </a:lnTo>
                  <a:lnTo>
                    <a:pt x="367" y="708"/>
                  </a:lnTo>
                  <a:lnTo>
                    <a:pt x="161" y="708"/>
                  </a:lnTo>
                  <a:lnTo>
                    <a:pt x="161" y="652"/>
                  </a:lnTo>
                  <a:close/>
                  <a:moveTo>
                    <a:pt x="367" y="614"/>
                  </a:moveTo>
                  <a:lnTo>
                    <a:pt x="300" y="614"/>
                  </a:lnTo>
                  <a:lnTo>
                    <a:pt x="304" y="616"/>
                  </a:lnTo>
                  <a:lnTo>
                    <a:pt x="308" y="620"/>
                  </a:lnTo>
                  <a:lnTo>
                    <a:pt x="313" y="626"/>
                  </a:lnTo>
                  <a:lnTo>
                    <a:pt x="316" y="636"/>
                  </a:lnTo>
                  <a:lnTo>
                    <a:pt x="316" y="708"/>
                  </a:lnTo>
                  <a:lnTo>
                    <a:pt x="367" y="708"/>
                  </a:lnTo>
                  <a:lnTo>
                    <a:pt x="367" y="614"/>
                  </a:lnTo>
                  <a:close/>
                  <a:moveTo>
                    <a:pt x="129" y="678"/>
                  </a:moveTo>
                  <a:lnTo>
                    <a:pt x="98" y="678"/>
                  </a:lnTo>
                  <a:lnTo>
                    <a:pt x="95" y="682"/>
                  </a:lnTo>
                  <a:lnTo>
                    <a:pt x="95" y="686"/>
                  </a:lnTo>
                  <a:lnTo>
                    <a:pt x="95" y="702"/>
                  </a:lnTo>
                  <a:lnTo>
                    <a:pt x="106" y="702"/>
                  </a:lnTo>
                  <a:lnTo>
                    <a:pt x="106" y="690"/>
                  </a:lnTo>
                  <a:lnTo>
                    <a:pt x="128" y="690"/>
                  </a:lnTo>
                  <a:lnTo>
                    <a:pt x="130" y="686"/>
                  </a:lnTo>
                  <a:lnTo>
                    <a:pt x="130" y="682"/>
                  </a:lnTo>
                  <a:lnTo>
                    <a:pt x="129" y="678"/>
                  </a:lnTo>
                  <a:close/>
                  <a:moveTo>
                    <a:pt x="99" y="652"/>
                  </a:moveTo>
                  <a:lnTo>
                    <a:pt x="84" y="652"/>
                  </a:lnTo>
                  <a:lnTo>
                    <a:pt x="86" y="654"/>
                  </a:lnTo>
                  <a:lnTo>
                    <a:pt x="89" y="660"/>
                  </a:lnTo>
                  <a:lnTo>
                    <a:pt x="90" y="666"/>
                  </a:lnTo>
                  <a:lnTo>
                    <a:pt x="90" y="672"/>
                  </a:lnTo>
                  <a:lnTo>
                    <a:pt x="91" y="672"/>
                  </a:lnTo>
                  <a:lnTo>
                    <a:pt x="91" y="664"/>
                  </a:lnTo>
                  <a:lnTo>
                    <a:pt x="92" y="658"/>
                  </a:lnTo>
                  <a:lnTo>
                    <a:pt x="97" y="654"/>
                  </a:lnTo>
                  <a:lnTo>
                    <a:pt x="99" y="652"/>
                  </a:lnTo>
                  <a:close/>
                  <a:moveTo>
                    <a:pt x="225" y="652"/>
                  </a:moveTo>
                  <a:lnTo>
                    <a:pt x="181" y="652"/>
                  </a:lnTo>
                  <a:lnTo>
                    <a:pt x="179" y="654"/>
                  </a:lnTo>
                  <a:lnTo>
                    <a:pt x="176" y="658"/>
                  </a:lnTo>
                  <a:lnTo>
                    <a:pt x="175" y="662"/>
                  </a:lnTo>
                  <a:lnTo>
                    <a:pt x="175" y="670"/>
                  </a:lnTo>
                  <a:lnTo>
                    <a:pt x="227" y="670"/>
                  </a:lnTo>
                  <a:lnTo>
                    <a:pt x="227" y="656"/>
                  </a:lnTo>
                  <a:lnTo>
                    <a:pt x="225" y="652"/>
                  </a:lnTo>
                  <a:close/>
                  <a:moveTo>
                    <a:pt x="298" y="652"/>
                  </a:moveTo>
                  <a:lnTo>
                    <a:pt x="245" y="652"/>
                  </a:lnTo>
                  <a:lnTo>
                    <a:pt x="241" y="656"/>
                  </a:lnTo>
                  <a:lnTo>
                    <a:pt x="241" y="670"/>
                  </a:lnTo>
                  <a:lnTo>
                    <a:pt x="301" y="670"/>
                  </a:lnTo>
                  <a:lnTo>
                    <a:pt x="301" y="656"/>
                  </a:lnTo>
                  <a:lnTo>
                    <a:pt x="298" y="652"/>
                  </a:lnTo>
                  <a:close/>
                  <a:moveTo>
                    <a:pt x="246" y="614"/>
                  </a:moveTo>
                  <a:lnTo>
                    <a:pt x="220" y="614"/>
                  </a:lnTo>
                  <a:lnTo>
                    <a:pt x="223" y="616"/>
                  </a:lnTo>
                  <a:lnTo>
                    <a:pt x="226" y="618"/>
                  </a:lnTo>
                  <a:lnTo>
                    <a:pt x="231" y="622"/>
                  </a:lnTo>
                  <a:lnTo>
                    <a:pt x="233" y="630"/>
                  </a:lnTo>
                  <a:lnTo>
                    <a:pt x="233" y="642"/>
                  </a:lnTo>
                  <a:lnTo>
                    <a:pt x="235" y="642"/>
                  </a:lnTo>
                  <a:lnTo>
                    <a:pt x="235" y="634"/>
                  </a:lnTo>
                  <a:lnTo>
                    <a:pt x="236" y="626"/>
                  </a:lnTo>
                  <a:lnTo>
                    <a:pt x="242" y="616"/>
                  </a:lnTo>
                  <a:lnTo>
                    <a:pt x="246" y="614"/>
                  </a:lnTo>
                  <a:close/>
                  <a:moveTo>
                    <a:pt x="161" y="560"/>
                  </a:moveTo>
                  <a:lnTo>
                    <a:pt x="138" y="560"/>
                  </a:lnTo>
                  <a:lnTo>
                    <a:pt x="138" y="586"/>
                  </a:lnTo>
                  <a:lnTo>
                    <a:pt x="113" y="590"/>
                  </a:lnTo>
                  <a:lnTo>
                    <a:pt x="113" y="608"/>
                  </a:lnTo>
                  <a:lnTo>
                    <a:pt x="138" y="612"/>
                  </a:lnTo>
                  <a:lnTo>
                    <a:pt x="138" y="636"/>
                  </a:lnTo>
                  <a:lnTo>
                    <a:pt x="161" y="636"/>
                  </a:lnTo>
                  <a:lnTo>
                    <a:pt x="162" y="628"/>
                  </a:lnTo>
                  <a:lnTo>
                    <a:pt x="169" y="616"/>
                  </a:lnTo>
                  <a:lnTo>
                    <a:pt x="175" y="614"/>
                  </a:lnTo>
                  <a:lnTo>
                    <a:pt x="367" y="614"/>
                  </a:lnTo>
                  <a:lnTo>
                    <a:pt x="367" y="580"/>
                  </a:lnTo>
                  <a:lnTo>
                    <a:pt x="161" y="580"/>
                  </a:lnTo>
                  <a:lnTo>
                    <a:pt x="161" y="560"/>
                  </a:lnTo>
                  <a:close/>
                  <a:moveTo>
                    <a:pt x="105" y="590"/>
                  </a:moveTo>
                  <a:lnTo>
                    <a:pt x="58" y="598"/>
                  </a:lnTo>
                  <a:lnTo>
                    <a:pt x="58" y="600"/>
                  </a:lnTo>
                  <a:lnTo>
                    <a:pt x="105" y="606"/>
                  </a:lnTo>
                  <a:lnTo>
                    <a:pt x="105" y="590"/>
                  </a:lnTo>
                  <a:close/>
                  <a:moveTo>
                    <a:pt x="367" y="486"/>
                  </a:moveTo>
                  <a:lnTo>
                    <a:pt x="304" y="486"/>
                  </a:lnTo>
                  <a:lnTo>
                    <a:pt x="313" y="496"/>
                  </a:lnTo>
                  <a:lnTo>
                    <a:pt x="316" y="506"/>
                  </a:lnTo>
                  <a:lnTo>
                    <a:pt x="316" y="580"/>
                  </a:lnTo>
                  <a:lnTo>
                    <a:pt x="367" y="580"/>
                  </a:lnTo>
                  <a:lnTo>
                    <a:pt x="367" y="486"/>
                  </a:lnTo>
                  <a:close/>
                  <a:moveTo>
                    <a:pt x="367" y="482"/>
                  </a:moveTo>
                  <a:lnTo>
                    <a:pt x="138" y="482"/>
                  </a:lnTo>
                  <a:lnTo>
                    <a:pt x="138" y="508"/>
                  </a:lnTo>
                  <a:lnTo>
                    <a:pt x="56" y="508"/>
                  </a:lnTo>
                  <a:lnTo>
                    <a:pt x="56" y="520"/>
                  </a:lnTo>
                  <a:lnTo>
                    <a:pt x="138" y="520"/>
                  </a:lnTo>
                  <a:lnTo>
                    <a:pt x="138" y="544"/>
                  </a:lnTo>
                  <a:lnTo>
                    <a:pt x="161" y="544"/>
                  </a:lnTo>
                  <a:lnTo>
                    <a:pt x="161" y="542"/>
                  </a:lnTo>
                  <a:lnTo>
                    <a:pt x="219" y="542"/>
                  </a:lnTo>
                  <a:lnTo>
                    <a:pt x="219" y="506"/>
                  </a:lnTo>
                  <a:lnTo>
                    <a:pt x="222" y="496"/>
                  </a:lnTo>
                  <a:lnTo>
                    <a:pt x="227" y="490"/>
                  </a:lnTo>
                  <a:lnTo>
                    <a:pt x="230" y="486"/>
                  </a:lnTo>
                  <a:lnTo>
                    <a:pt x="367" y="486"/>
                  </a:lnTo>
                  <a:lnTo>
                    <a:pt x="367" y="482"/>
                  </a:lnTo>
                  <a:close/>
                  <a:moveTo>
                    <a:pt x="298" y="524"/>
                  </a:moveTo>
                  <a:lnTo>
                    <a:pt x="239" y="524"/>
                  </a:lnTo>
                  <a:lnTo>
                    <a:pt x="235" y="526"/>
                  </a:lnTo>
                  <a:lnTo>
                    <a:pt x="234" y="530"/>
                  </a:lnTo>
                  <a:lnTo>
                    <a:pt x="234" y="542"/>
                  </a:lnTo>
                  <a:lnTo>
                    <a:pt x="301" y="542"/>
                  </a:lnTo>
                  <a:lnTo>
                    <a:pt x="301" y="528"/>
                  </a:lnTo>
                  <a:lnTo>
                    <a:pt x="298" y="524"/>
                  </a:lnTo>
                  <a:close/>
                  <a:moveTo>
                    <a:pt x="367" y="430"/>
                  </a:moveTo>
                  <a:lnTo>
                    <a:pt x="316" y="430"/>
                  </a:lnTo>
                  <a:lnTo>
                    <a:pt x="316" y="468"/>
                  </a:lnTo>
                  <a:lnTo>
                    <a:pt x="367" y="468"/>
                  </a:lnTo>
                  <a:lnTo>
                    <a:pt x="367" y="430"/>
                  </a:lnTo>
                  <a:close/>
                  <a:moveTo>
                    <a:pt x="161" y="390"/>
                  </a:moveTo>
                  <a:lnTo>
                    <a:pt x="138" y="390"/>
                  </a:lnTo>
                  <a:lnTo>
                    <a:pt x="138" y="416"/>
                  </a:lnTo>
                  <a:lnTo>
                    <a:pt x="113" y="418"/>
                  </a:lnTo>
                  <a:lnTo>
                    <a:pt x="113" y="436"/>
                  </a:lnTo>
                  <a:lnTo>
                    <a:pt x="138" y="440"/>
                  </a:lnTo>
                  <a:lnTo>
                    <a:pt x="138" y="466"/>
                  </a:lnTo>
                  <a:lnTo>
                    <a:pt x="161" y="466"/>
                  </a:lnTo>
                  <a:lnTo>
                    <a:pt x="161" y="430"/>
                  </a:lnTo>
                  <a:lnTo>
                    <a:pt x="367" y="430"/>
                  </a:lnTo>
                  <a:lnTo>
                    <a:pt x="367" y="406"/>
                  </a:lnTo>
                  <a:lnTo>
                    <a:pt x="161" y="406"/>
                  </a:lnTo>
                  <a:lnTo>
                    <a:pt x="161" y="390"/>
                  </a:lnTo>
                  <a:close/>
                  <a:moveTo>
                    <a:pt x="105" y="420"/>
                  </a:moveTo>
                  <a:lnTo>
                    <a:pt x="58" y="428"/>
                  </a:lnTo>
                  <a:lnTo>
                    <a:pt x="105" y="436"/>
                  </a:lnTo>
                  <a:lnTo>
                    <a:pt x="105" y="420"/>
                  </a:lnTo>
                  <a:close/>
                  <a:moveTo>
                    <a:pt x="237" y="380"/>
                  </a:moveTo>
                  <a:lnTo>
                    <a:pt x="161" y="406"/>
                  </a:lnTo>
                  <a:lnTo>
                    <a:pt x="316" y="406"/>
                  </a:lnTo>
                  <a:lnTo>
                    <a:pt x="237" y="380"/>
                  </a:lnTo>
                  <a:close/>
                  <a:moveTo>
                    <a:pt x="367" y="294"/>
                  </a:moveTo>
                  <a:lnTo>
                    <a:pt x="316" y="294"/>
                  </a:lnTo>
                  <a:lnTo>
                    <a:pt x="316" y="334"/>
                  </a:lnTo>
                  <a:lnTo>
                    <a:pt x="251" y="352"/>
                  </a:lnTo>
                  <a:lnTo>
                    <a:pt x="316" y="366"/>
                  </a:lnTo>
                  <a:lnTo>
                    <a:pt x="316" y="406"/>
                  </a:lnTo>
                  <a:lnTo>
                    <a:pt x="367" y="406"/>
                  </a:lnTo>
                  <a:lnTo>
                    <a:pt x="367" y="294"/>
                  </a:lnTo>
                  <a:close/>
                  <a:moveTo>
                    <a:pt x="161" y="310"/>
                  </a:moveTo>
                  <a:lnTo>
                    <a:pt x="128" y="310"/>
                  </a:lnTo>
                  <a:lnTo>
                    <a:pt x="131" y="312"/>
                  </a:lnTo>
                  <a:lnTo>
                    <a:pt x="133" y="314"/>
                  </a:lnTo>
                  <a:lnTo>
                    <a:pt x="136" y="316"/>
                  </a:lnTo>
                  <a:lnTo>
                    <a:pt x="138" y="324"/>
                  </a:lnTo>
                  <a:lnTo>
                    <a:pt x="138" y="358"/>
                  </a:lnTo>
                  <a:lnTo>
                    <a:pt x="138" y="364"/>
                  </a:lnTo>
                  <a:lnTo>
                    <a:pt x="135" y="372"/>
                  </a:lnTo>
                  <a:lnTo>
                    <a:pt x="131" y="374"/>
                  </a:lnTo>
                  <a:lnTo>
                    <a:pt x="161" y="374"/>
                  </a:lnTo>
                  <a:lnTo>
                    <a:pt x="161" y="366"/>
                  </a:lnTo>
                  <a:lnTo>
                    <a:pt x="222" y="352"/>
                  </a:lnTo>
                  <a:lnTo>
                    <a:pt x="161" y="340"/>
                  </a:lnTo>
                  <a:lnTo>
                    <a:pt x="161" y="310"/>
                  </a:lnTo>
                  <a:close/>
                  <a:moveTo>
                    <a:pt x="128" y="336"/>
                  </a:moveTo>
                  <a:lnTo>
                    <a:pt x="57" y="336"/>
                  </a:lnTo>
                  <a:lnTo>
                    <a:pt x="56" y="340"/>
                  </a:lnTo>
                  <a:lnTo>
                    <a:pt x="56" y="342"/>
                  </a:lnTo>
                  <a:lnTo>
                    <a:pt x="56" y="344"/>
                  </a:lnTo>
                  <a:lnTo>
                    <a:pt x="57" y="348"/>
                  </a:lnTo>
                  <a:lnTo>
                    <a:pt x="129" y="348"/>
                  </a:lnTo>
                  <a:lnTo>
                    <a:pt x="130" y="346"/>
                  </a:lnTo>
                  <a:lnTo>
                    <a:pt x="130" y="344"/>
                  </a:lnTo>
                  <a:lnTo>
                    <a:pt x="130" y="340"/>
                  </a:lnTo>
                  <a:lnTo>
                    <a:pt x="130" y="338"/>
                  </a:lnTo>
                  <a:lnTo>
                    <a:pt x="129" y="338"/>
                  </a:lnTo>
                  <a:lnTo>
                    <a:pt x="128" y="336"/>
                  </a:lnTo>
                  <a:close/>
                  <a:moveTo>
                    <a:pt x="106" y="310"/>
                  </a:moveTo>
                  <a:lnTo>
                    <a:pt x="76" y="310"/>
                  </a:lnTo>
                  <a:lnTo>
                    <a:pt x="76" y="336"/>
                  </a:lnTo>
                  <a:lnTo>
                    <a:pt x="106" y="336"/>
                  </a:lnTo>
                  <a:lnTo>
                    <a:pt x="106" y="310"/>
                  </a:lnTo>
                  <a:close/>
                  <a:moveTo>
                    <a:pt x="299" y="300"/>
                  </a:moveTo>
                  <a:lnTo>
                    <a:pt x="161" y="300"/>
                  </a:lnTo>
                  <a:lnTo>
                    <a:pt x="237" y="322"/>
                  </a:lnTo>
                  <a:lnTo>
                    <a:pt x="299" y="300"/>
                  </a:lnTo>
                  <a:close/>
                  <a:moveTo>
                    <a:pt x="161" y="230"/>
                  </a:moveTo>
                  <a:lnTo>
                    <a:pt x="138" y="230"/>
                  </a:lnTo>
                  <a:lnTo>
                    <a:pt x="138" y="256"/>
                  </a:lnTo>
                  <a:lnTo>
                    <a:pt x="95" y="256"/>
                  </a:lnTo>
                  <a:lnTo>
                    <a:pt x="95" y="268"/>
                  </a:lnTo>
                  <a:lnTo>
                    <a:pt x="138" y="268"/>
                  </a:lnTo>
                  <a:lnTo>
                    <a:pt x="138" y="292"/>
                  </a:lnTo>
                  <a:lnTo>
                    <a:pt x="367" y="292"/>
                  </a:lnTo>
                  <a:lnTo>
                    <a:pt x="367" y="270"/>
                  </a:lnTo>
                  <a:lnTo>
                    <a:pt x="178" y="270"/>
                  </a:lnTo>
                  <a:lnTo>
                    <a:pt x="173" y="268"/>
                  </a:lnTo>
                  <a:lnTo>
                    <a:pt x="170" y="266"/>
                  </a:lnTo>
                  <a:lnTo>
                    <a:pt x="164" y="260"/>
                  </a:lnTo>
                  <a:lnTo>
                    <a:pt x="161" y="250"/>
                  </a:lnTo>
                  <a:lnTo>
                    <a:pt x="161" y="230"/>
                  </a:lnTo>
                  <a:close/>
                  <a:moveTo>
                    <a:pt x="367" y="174"/>
                  </a:moveTo>
                  <a:lnTo>
                    <a:pt x="298" y="174"/>
                  </a:lnTo>
                  <a:lnTo>
                    <a:pt x="303" y="176"/>
                  </a:lnTo>
                  <a:lnTo>
                    <a:pt x="307" y="180"/>
                  </a:lnTo>
                  <a:lnTo>
                    <a:pt x="313" y="184"/>
                  </a:lnTo>
                  <a:lnTo>
                    <a:pt x="316" y="194"/>
                  </a:lnTo>
                  <a:lnTo>
                    <a:pt x="316" y="250"/>
                  </a:lnTo>
                  <a:lnTo>
                    <a:pt x="313" y="260"/>
                  </a:lnTo>
                  <a:lnTo>
                    <a:pt x="307" y="266"/>
                  </a:lnTo>
                  <a:lnTo>
                    <a:pt x="303" y="268"/>
                  </a:lnTo>
                  <a:lnTo>
                    <a:pt x="297" y="270"/>
                  </a:lnTo>
                  <a:lnTo>
                    <a:pt x="367" y="270"/>
                  </a:lnTo>
                  <a:lnTo>
                    <a:pt x="367" y="174"/>
                  </a:lnTo>
                  <a:close/>
                  <a:moveTo>
                    <a:pt x="300" y="214"/>
                  </a:moveTo>
                  <a:lnTo>
                    <a:pt x="177" y="214"/>
                  </a:lnTo>
                  <a:lnTo>
                    <a:pt x="175" y="218"/>
                  </a:lnTo>
                  <a:lnTo>
                    <a:pt x="175" y="220"/>
                  </a:lnTo>
                  <a:lnTo>
                    <a:pt x="175" y="226"/>
                  </a:lnTo>
                  <a:lnTo>
                    <a:pt x="175" y="228"/>
                  </a:lnTo>
                  <a:lnTo>
                    <a:pt x="177" y="230"/>
                  </a:lnTo>
                  <a:lnTo>
                    <a:pt x="179" y="232"/>
                  </a:lnTo>
                  <a:lnTo>
                    <a:pt x="298" y="232"/>
                  </a:lnTo>
                  <a:lnTo>
                    <a:pt x="299" y="230"/>
                  </a:lnTo>
                  <a:lnTo>
                    <a:pt x="301" y="226"/>
                  </a:lnTo>
                  <a:lnTo>
                    <a:pt x="302" y="224"/>
                  </a:lnTo>
                  <a:lnTo>
                    <a:pt x="302" y="216"/>
                  </a:lnTo>
                  <a:lnTo>
                    <a:pt x="300" y="214"/>
                  </a:lnTo>
                  <a:close/>
                  <a:moveTo>
                    <a:pt x="301" y="146"/>
                  </a:moveTo>
                  <a:lnTo>
                    <a:pt x="129" y="146"/>
                  </a:lnTo>
                  <a:lnTo>
                    <a:pt x="132" y="148"/>
                  </a:lnTo>
                  <a:lnTo>
                    <a:pt x="137" y="154"/>
                  </a:lnTo>
                  <a:lnTo>
                    <a:pt x="138" y="160"/>
                  </a:lnTo>
                  <a:lnTo>
                    <a:pt x="138" y="210"/>
                  </a:lnTo>
                  <a:lnTo>
                    <a:pt x="161" y="210"/>
                  </a:lnTo>
                  <a:lnTo>
                    <a:pt x="161" y="196"/>
                  </a:lnTo>
                  <a:lnTo>
                    <a:pt x="164" y="186"/>
                  </a:lnTo>
                  <a:lnTo>
                    <a:pt x="170" y="180"/>
                  </a:lnTo>
                  <a:lnTo>
                    <a:pt x="173" y="176"/>
                  </a:lnTo>
                  <a:lnTo>
                    <a:pt x="179" y="174"/>
                  </a:lnTo>
                  <a:lnTo>
                    <a:pt x="367" y="174"/>
                  </a:lnTo>
                  <a:lnTo>
                    <a:pt x="367" y="148"/>
                  </a:lnTo>
                  <a:lnTo>
                    <a:pt x="301" y="148"/>
                  </a:lnTo>
                  <a:lnTo>
                    <a:pt x="301" y="146"/>
                  </a:lnTo>
                  <a:close/>
                  <a:moveTo>
                    <a:pt x="128" y="172"/>
                  </a:moveTo>
                  <a:lnTo>
                    <a:pt x="93" y="172"/>
                  </a:lnTo>
                  <a:lnTo>
                    <a:pt x="91" y="174"/>
                  </a:lnTo>
                  <a:lnTo>
                    <a:pt x="90" y="176"/>
                  </a:lnTo>
                  <a:lnTo>
                    <a:pt x="90" y="184"/>
                  </a:lnTo>
                  <a:lnTo>
                    <a:pt x="130" y="184"/>
                  </a:lnTo>
                  <a:lnTo>
                    <a:pt x="130" y="174"/>
                  </a:lnTo>
                  <a:lnTo>
                    <a:pt x="128" y="172"/>
                  </a:lnTo>
                  <a:close/>
                  <a:moveTo>
                    <a:pt x="367" y="22"/>
                  </a:moveTo>
                  <a:lnTo>
                    <a:pt x="342" y="22"/>
                  </a:lnTo>
                  <a:lnTo>
                    <a:pt x="342" y="60"/>
                  </a:lnTo>
                  <a:lnTo>
                    <a:pt x="316" y="60"/>
                  </a:lnTo>
                  <a:lnTo>
                    <a:pt x="316" y="110"/>
                  </a:lnTo>
                  <a:lnTo>
                    <a:pt x="342" y="110"/>
                  </a:lnTo>
                  <a:lnTo>
                    <a:pt x="342" y="148"/>
                  </a:lnTo>
                  <a:lnTo>
                    <a:pt x="367" y="148"/>
                  </a:lnTo>
                  <a:lnTo>
                    <a:pt x="367" y="22"/>
                  </a:lnTo>
                  <a:close/>
                  <a:moveTo>
                    <a:pt x="161" y="110"/>
                  </a:moveTo>
                  <a:lnTo>
                    <a:pt x="138" y="110"/>
                  </a:lnTo>
                  <a:lnTo>
                    <a:pt x="138" y="136"/>
                  </a:lnTo>
                  <a:lnTo>
                    <a:pt x="300" y="136"/>
                  </a:lnTo>
                  <a:lnTo>
                    <a:pt x="300" y="132"/>
                  </a:lnTo>
                  <a:lnTo>
                    <a:pt x="295" y="128"/>
                  </a:lnTo>
                  <a:lnTo>
                    <a:pt x="292" y="126"/>
                  </a:lnTo>
                  <a:lnTo>
                    <a:pt x="161" y="126"/>
                  </a:lnTo>
                  <a:lnTo>
                    <a:pt x="161" y="110"/>
                  </a:lnTo>
                  <a:close/>
                  <a:moveTo>
                    <a:pt x="301" y="70"/>
                  </a:moveTo>
                  <a:lnTo>
                    <a:pt x="175" y="70"/>
                  </a:lnTo>
                  <a:lnTo>
                    <a:pt x="175" y="88"/>
                  </a:lnTo>
                  <a:lnTo>
                    <a:pt x="295" y="88"/>
                  </a:lnTo>
                  <a:lnTo>
                    <a:pt x="299" y="92"/>
                  </a:lnTo>
                  <a:lnTo>
                    <a:pt x="300" y="94"/>
                  </a:lnTo>
                  <a:lnTo>
                    <a:pt x="301" y="96"/>
                  </a:lnTo>
                  <a:lnTo>
                    <a:pt x="301" y="70"/>
                  </a:lnTo>
                  <a:close/>
                  <a:moveTo>
                    <a:pt x="301" y="24"/>
                  </a:moveTo>
                  <a:lnTo>
                    <a:pt x="138" y="24"/>
                  </a:lnTo>
                  <a:lnTo>
                    <a:pt x="138" y="50"/>
                  </a:lnTo>
                  <a:lnTo>
                    <a:pt x="87" y="50"/>
                  </a:lnTo>
                  <a:lnTo>
                    <a:pt x="138" y="64"/>
                  </a:lnTo>
                  <a:lnTo>
                    <a:pt x="138" y="90"/>
                  </a:lnTo>
                  <a:lnTo>
                    <a:pt x="161" y="90"/>
                  </a:lnTo>
                  <a:lnTo>
                    <a:pt x="161" y="32"/>
                  </a:lnTo>
                  <a:lnTo>
                    <a:pt x="301" y="32"/>
                  </a:lnTo>
                  <a:lnTo>
                    <a:pt x="301" y="24"/>
                  </a:lnTo>
                  <a:close/>
                  <a:moveTo>
                    <a:pt x="47" y="30"/>
                  </a:moveTo>
                  <a:lnTo>
                    <a:pt x="37" y="30"/>
                  </a:lnTo>
                  <a:lnTo>
                    <a:pt x="39" y="32"/>
                  </a:lnTo>
                  <a:lnTo>
                    <a:pt x="42" y="38"/>
                  </a:lnTo>
                  <a:lnTo>
                    <a:pt x="43" y="44"/>
                  </a:lnTo>
                  <a:lnTo>
                    <a:pt x="43" y="68"/>
                  </a:lnTo>
                  <a:lnTo>
                    <a:pt x="42" y="74"/>
                  </a:lnTo>
                  <a:lnTo>
                    <a:pt x="39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100" y="64"/>
                  </a:lnTo>
                  <a:lnTo>
                    <a:pt x="47" y="5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7" name="Line 1720"/>
            <p:cNvSpPr>
              <a:spLocks noChangeShapeType="1"/>
            </p:cNvSpPr>
            <p:nvPr/>
          </p:nvSpPr>
          <p:spPr bwMode="auto">
            <a:xfrm>
              <a:off x="15571" y="7785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8" name="AutoShape 1719"/>
            <p:cNvSpPr>
              <a:spLocks/>
            </p:cNvSpPr>
            <p:nvPr/>
          </p:nvSpPr>
          <p:spPr bwMode="auto">
            <a:xfrm>
              <a:off x="16221" y="5908"/>
              <a:ext cx="367" cy="752"/>
            </a:xfrm>
            <a:custGeom>
              <a:avLst/>
              <a:gdLst>
                <a:gd name="T0" fmla="+- 0 16247 16222"/>
                <a:gd name="T1" fmla="*/ T0 w 367"/>
                <a:gd name="T2" fmla="+- 0 6601 5909"/>
                <a:gd name="T3" fmla="*/ 6601 h 752"/>
                <a:gd name="T4" fmla="+- 0 16450 16222"/>
                <a:gd name="T5" fmla="*/ T4 w 367"/>
                <a:gd name="T6" fmla="+- 0 6501 5909"/>
                <a:gd name="T7" fmla="*/ 6501 h 752"/>
                <a:gd name="T8" fmla="+- 0 16273 16222"/>
                <a:gd name="T9" fmla="*/ T8 w 367"/>
                <a:gd name="T10" fmla="+- 0 6411 5909"/>
                <a:gd name="T11" fmla="*/ 6411 h 752"/>
                <a:gd name="T12" fmla="+- 0 16273 16222"/>
                <a:gd name="T13" fmla="*/ T12 w 367"/>
                <a:gd name="T14" fmla="+- 0 6369 5909"/>
                <a:gd name="T15" fmla="*/ 6369 h 752"/>
                <a:gd name="T16" fmla="+- 0 16475 16222"/>
                <a:gd name="T17" fmla="*/ T16 w 367"/>
                <a:gd name="T18" fmla="+- 0 6243 5909"/>
                <a:gd name="T19" fmla="*/ 6243 h 752"/>
                <a:gd name="T20" fmla="+- 0 16450 16222"/>
                <a:gd name="T21" fmla="*/ T20 w 367"/>
                <a:gd name="T22" fmla="+- 0 6177 5909"/>
                <a:gd name="T23" fmla="*/ 6177 h 752"/>
                <a:gd name="T24" fmla="+- 0 16450 16222"/>
                <a:gd name="T25" fmla="*/ T24 w 367"/>
                <a:gd name="T26" fmla="+- 0 6075 5909"/>
                <a:gd name="T27" fmla="*/ 6075 h 752"/>
                <a:gd name="T28" fmla="+- 0 16275 16222"/>
                <a:gd name="T29" fmla="*/ T28 w 367"/>
                <a:gd name="T30" fmla="+- 0 6037 5909"/>
                <a:gd name="T31" fmla="*/ 6037 h 752"/>
                <a:gd name="T32" fmla="+- 0 16588 16222"/>
                <a:gd name="T33" fmla="*/ T32 w 367"/>
                <a:gd name="T34" fmla="+- 0 5909 5909"/>
                <a:gd name="T35" fmla="*/ 5909 h 752"/>
                <a:gd name="T36" fmla="+- 0 16428 16222"/>
                <a:gd name="T37" fmla="*/ T36 w 367"/>
                <a:gd name="T38" fmla="+- 0 6535 5909"/>
                <a:gd name="T39" fmla="*/ 6535 h 752"/>
                <a:gd name="T40" fmla="+- 0 16450 16222"/>
                <a:gd name="T41" fmla="*/ T40 w 367"/>
                <a:gd name="T42" fmla="+- 0 6597 5909"/>
                <a:gd name="T43" fmla="*/ 6597 h 752"/>
                <a:gd name="T44" fmla="+- 0 16588 16222"/>
                <a:gd name="T45" fmla="*/ T44 w 367"/>
                <a:gd name="T46" fmla="+- 0 6515 5909"/>
                <a:gd name="T47" fmla="*/ 6515 h 752"/>
                <a:gd name="T48" fmla="+- 0 16541 16222"/>
                <a:gd name="T49" fmla="*/ T48 w 367"/>
                <a:gd name="T50" fmla="+- 0 6613 5909"/>
                <a:gd name="T51" fmla="*/ 6613 h 752"/>
                <a:gd name="T52" fmla="+- 0 16545 16222"/>
                <a:gd name="T53" fmla="*/ T52 w 367"/>
                <a:gd name="T54" fmla="+- 0 6619 5909"/>
                <a:gd name="T55" fmla="*/ 6619 h 752"/>
                <a:gd name="T56" fmla="+- 0 16588 16222"/>
                <a:gd name="T57" fmla="*/ T56 w 367"/>
                <a:gd name="T58" fmla="+- 0 6581 5909"/>
                <a:gd name="T59" fmla="*/ 6581 h 752"/>
                <a:gd name="T60" fmla="+- 0 16552 16222"/>
                <a:gd name="T61" fmla="*/ T60 w 367"/>
                <a:gd name="T62" fmla="+- 0 6611 5909"/>
                <a:gd name="T63" fmla="*/ 6611 h 752"/>
                <a:gd name="T64" fmla="+- 0 16287 16222"/>
                <a:gd name="T65" fmla="*/ T64 w 367"/>
                <a:gd name="T66" fmla="+- 0 6591 5909"/>
                <a:gd name="T67" fmla="*/ 6591 h 752"/>
                <a:gd name="T68" fmla="+- 0 16588 16222"/>
                <a:gd name="T69" fmla="*/ T68 w 367"/>
                <a:gd name="T70" fmla="+- 0 6527 5909"/>
                <a:gd name="T71" fmla="*/ 6527 h 752"/>
                <a:gd name="T72" fmla="+- 0 16541 16222"/>
                <a:gd name="T73" fmla="*/ T72 w 367"/>
                <a:gd name="T74" fmla="+- 0 6477 5909"/>
                <a:gd name="T75" fmla="*/ 6477 h 752"/>
                <a:gd name="T76" fmla="+- 0 16498 16222"/>
                <a:gd name="T77" fmla="*/ T76 w 367"/>
                <a:gd name="T78" fmla="+- 0 6477 5909"/>
                <a:gd name="T79" fmla="*/ 6477 h 752"/>
                <a:gd name="T80" fmla="+- 0 16498 16222"/>
                <a:gd name="T81" fmla="*/ T80 w 367"/>
                <a:gd name="T82" fmla="+- 0 6477 5909"/>
                <a:gd name="T83" fmla="*/ 6477 h 752"/>
                <a:gd name="T84" fmla="+- 0 16428 16222"/>
                <a:gd name="T85" fmla="*/ T84 w 367"/>
                <a:gd name="T86" fmla="+- 0 6467 5909"/>
                <a:gd name="T87" fmla="*/ 6467 h 752"/>
                <a:gd name="T88" fmla="+- 0 16588 16222"/>
                <a:gd name="T89" fmla="*/ T88 w 367"/>
                <a:gd name="T90" fmla="+- 0 6453 5909"/>
                <a:gd name="T91" fmla="*/ 6453 h 752"/>
                <a:gd name="T92" fmla="+- 0 16450 16222"/>
                <a:gd name="T93" fmla="*/ T92 w 367"/>
                <a:gd name="T94" fmla="+- 0 6391 5909"/>
                <a:gd name="T95" fmla="*/ 6391 h 752"/>
                <a:gd name="T96" fmla="+- 0 16410 16222"/>
                <a:gd name="T97" fmla="*/ T96 w 367"/>
                <a:gd name="T98" fmla="+- 0 6449 5909"/>
                <a:gd name="T99" fmla="*/ 6449 h 752"/>
                <a:gd name="T100" fmla="+- 0 16352 16222"/>
                <a:gd name="T101" fmla="*/ T100 w 367"/>
                <a:gd name="T102" fmla="+- 0 6339 5909"/>
                <a:gd name="T103" fmla="*/ 6339 h 752"/>
                <a:gd name="T104" fmla="+- 0 16541 16222"/>
                <a:gd name="T105" fmla="*/ T104 w 367"/>
                <a:gd name="T106" fmla="+- 0 6431 5909"/>
                <a:gd name="T107" fmla="*/ 6431 h 752"/>
                <a:gd name="T108" fmla="+- 0 16428 16222"/>
                <a:gd name="T109" fmla="*/ T108 w 367"/>
                <a:gd name="T110" fmla="+- 0 6295 5909"/>
                <a:gd name="T111" fmla="*/ 6295 h 752"/>
                <a:gd name="T112" fmla="+- 0 16455 16222"/>
                <a:gd name="T113" fmla="*/ T112 w 367"/>
                <a:gd name="T114" fmla="+- 0 6349 5909"/>
                <a:gd name="T115" fmla="*/ 6349 h 752"/>
                <a:gd name="T116" fmla="+- 0 16588 16222"/>
                <a:gd name="T117" fmla="*/ T116 w 367"/>
                <a:gd name="T118" fmla="+- 0 6287 5909"/>
                <a:gd name="T119" fmla="*/ 6287 h 752"/>
                <a:gd name="T120" fmla="+- 0 16512 16222"/>
                <a:gd name="T121" fmla="*/ T120 w 367"/>
                <a:gd name="T122" fmla="+- 0 6351 5909"/>
                <a:gd name="T123" fmla="*/ 6351 h 752"/>
                <a:gd name="T124" fmla="+- 0 16541 16222"/>
                <a:gd name="T125" fmla="*/ T124 w 367"/>
                <a:gd name="T126" fmla="+- 0 6337 5909"/>
                <a:gd name="T127" fmla="*/ 6337 h 752"/>
                <a:gd name="T128" fmla="+- 0 16458 16222"/>
                <a:gd name="T129" fmla="*/ T128 w 367"/>
                <a:gd name="T130" fmla="+- 0 6317 5909"/>
                <a:gd name="T131" fmla="*/ 6317 h 752"/>
                <a:gd name="T132" fmla="+- 0 16533 16222"/>
                <a:gd name="T133" fmla="*/ T132 w 367"/>
                <a:gd name="T134" fmla="+- 0 6317 5909"/>
                <a:gd name="T135" fmla="*/ 6317 h 752"/>
                <a:gd name="T136" fmla="+- 0 16428 16222"/>
                <a:gd name="T137" fmla="*/ T136 w 367"/>
                <a:gd name="T138" fmla="+- 0 6255 5909"/>
                <a:gd name="T139" fmla="*/ 6255 h 752"/>
                <a:gd name="T140" fmla="+- 0 16541 16222"/>
                <a:gd name="T141" fmla="*/ T140 w 367"/>
                <a:gd name="T142" fmla="+- 0 6253 5909"/>
                <a:gd name="T143" fmla="*/ 6253 h 752"/>
                <a:gd name="T144" fmla="+- 0 16530 16222"/>
                <a:gd name="T145" fmla="*/ T144 w 367"/>
                <a:gd name="T146" fmla="+- 0 6233 5909"/>
                <a:gd name="T147" fmla="*/ 6233 h 752"/>
                <a:gd name="T148" fmla="+- 0 16450 16222"/>
                <a:gd name="T149" fmla="*/ T148 w 367"/>
                <a:gd name="T150" fmla="+- 0 6221 5909"/>
                <a:gd name="T151" fmla="*/ 6221 h 752"/>
                <a:gd name="T152" fmla="+- 0 16588 16222"/>
                <a:gd name="T153" fmla="*/ T152 w 367"/>
                <a:gd name="T154" fmla="+- 0 6179 5909"/>
                <a:gd name="T155" fmla="*/ 6179 h 752"/>
                <a:gd name="T156" fmla="+- 0 16366 16222"/>
                <a:gd name="T157" fmla="*/ T156 w 367"/>
                <a:gd name="T158" fmla="+- 0 6167 5909"/>
                <a:gd name="T159" fmla="*/ 6167 h 752"/>
                <a:gd name="T160" fmla="+- 0 16532 16222"/>
                <a:gd name="T161" fmla="*/ T160 w 367"/>
                <a:gd name="T162" fmla="+- 0 6143 5909"/>
                <a:gd name="T163" fmla="*/ 6143 h 752"/>
                <a:gd name="T164" fmla="+- 0 16354 16222"/>
                <a:gd name="T165" fmla="*/ T164 w 367"/>
                <a:gd name="T166" fmla="+- 0 6119 5909"/>
                <a:gd name="T167" fmla="*/ 6119 h 752"/>
                <a:gd name="T168" fmla="+- 0 16354 16222"/>
                <a:gd name="T169" fmla="*/ T168 w 367"/>
                <a:gd name="T170" fmla="+- 0 6119 5909"/>
                <a:gd name="T171" fmla="*/ 6119 h 752"/>
                <a:gd name="T172" fmla="+- 0 16588 16222"/>
                <a:gd name="T173" fmla="*/ T172 w 367"/>
                <a:gd name="T174" fmla="+- 0 6025 5909"/>
                <a:gd name="T175" fmla="*/ 6025 h 752"/>
                <a:gd name="T176" fmla="+- 0 16353 16222"/>
                <a:gd name="T177" fmla="*/ T176 w 367"/>
                <a:gd name="T178" fmla="+- 0 6029 5909"/>
                <a:gd name="T179" fmla="*/ 6029 h 752"/>
                <a:gd name="T180" fmla="+- 0 16355 16222"/>
                <a:gd name="T181" fmla="*/ T180 w 367"/>
                <a:gd name="T182" fmla="+- 0 6031 5909"/>
                <a:gd name="T183" fmla="*/ 6031 h 752"/>
                <a:gd name="T184" fmla="+- 0 16414 16222"/>
                <a:gd name="T185" fmla="*/ T184 w 367"/>
                <a:gd name="T186" fmla="+- 0 6047 5909"/>
                <a:gd name="T187" fmla="*/ 6047 h 752"/>
                <a:gd name="T188" fmla="+- 0 16451 16222"/>
                <a:gd name="T189" fmla="*/ T188 w 367"/>
                <a:gd name="T190" fmla="+- 0 5997 5909"/>
                <a:gd name="T191" fmla="*/ 5997 h 752"/>
                <a:gd name="T192" fmla="+- 0 16290 16222"/>
                <a:gd name="T193" fmla="*/ T192 w 367"/>
                <a:gd name="T194" fmla="+- 0 6009 5909"/>
                <a:gd name="T195" fmla="*/ 6009 h 752"/>
                <a:gd name="T196" fmla="+- 0 16363 16222"/>
                <a:gd name="T197" fmla="*/ T196 w 367"/>
                <a:gd name="T198" fmla="+- 0 6009 5909"/>
                <a:gd name="T199" fmla="*/ 6009 h 752"/>
                <a:gd name="T200" fmla="+- 0 16497 16222"/>
                <a:gd name="T201" fmla="*/ T200 w 367"/>
                <a:gd name="T202" fmla="+- 0 5999 5909"/>
                <a:gd name="T203" fmla="*/ 5999 h 752"/>
                <a:gd name="T204" fmla="+- 0 16498 16222"/>
                <a:gd name="T205" fmla="*/ T204 w 367"/>
                <a:gd name="T206" fmla="+- 0 5991 5909"/>
                <a:gd name="T207" fmla="*/ 5991 h 752"/>
                <a:gd name="T208" fmla="+- 0 16534 16222"/>
                <a:gd name="T209" fmla="*/ T208 w 367"/>
                <a:gd name="T210" fmla="+- 0 6007 5909"/>
                <a:gd name="T211" fmla="*/ 6007 h 752"/>
                <a:gd name="T212" fmla="+- 0 16461 16222"/>
                <a:gd name="T213" fmla="*/ T212 w 367"/>
                <a:gd name="T214" fmla="+- 0 5971 5909"/>
                <a:gd name="T215" fmla="*/ 5971 h 752"/>
                <a:gd name="T216" fmla="+- 0 16491 16222"/>
                <a:gd name="T217" fmla="*/ T216 w 367"/>
                <a:gd name="T218" fmla="+- 0 5983 5909"/>
                <a:gd name="T219" fmla="*/ 5983 h 752"/>
                <a:gd name="T220" fmla="+- 0 16502 16222"/>
                <a:gd name="T221" fmla="*/ T220 w 367"/>
                <a:gd name="T222" fmla="+- 0 5961 5909"/>
                <a:gd name="T223" fmla="*/ 5961 h 752"/>
                <a:gd name="T224" fmla="+- 0 16532 16222"/>
                <a:gd name="T225" fmla="*/ T224 w 367"/>
                <a:gd name="T226" fmla="+- 0 5975 5909"/>
                <a:gd name="T227" fmla="*/ 5975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</a:cxnLst>
              <a:rect l="0" t="0" r="r" b="b"/>
              <a:pathLst>
                <a:path w="367" h="752">
                  <a:moveTo>
                    <a:pt x="366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6" y="752"/>
                  </a:lnTo>
                  <a:lnTo>
                    <a:pt x="366" y="730"/>
                  </a:lnTo>
                  <a:lnTo>
                    <a:pt x="25" y="730"/>
                  </a:lnTo>
                  <a:lnTo>
                    <a:pt x="25" y="692"/>
                  </a:lnTo>
                  <a:lnTo>
                    <a:pt x="51" y="692"/>
                  </a:lnTo>
                  <a:lnTo>
                    <a:pt x="51" y="642"/>
                  </a:lnTo>
                  <a:lnTo>
                    <a:pt x="25" y="642"/>
                  </a:lnTo>
                  <a:lnTo>
                    <a:pt x="25" y="604"/>
                  </a:lnTo>
                  <a:lnTo>
                    <a:pt x="233" y="604"/>
                  </a:lnTo>
                  <a:lnTo>
                    <a:pt x="230" y="600"/>
                  </a:lnTo>
                  <a:lnTo>
                    <a:pt x="228" y="592"/>
                  </a:lnTo>
                  <a:lnTo>
                    <a:pt x="228" y="578"/>
                  </a:lnTo>
                  <a:lnTo>
                    <a:pt x="69" y="578"/>
                  </a:lnTo>
                  <a:lnTo>
                    <a:pt x="63" y="576"/>
                  </a:lnTo>
                  <a:lnTo>
                    <a:pt x="60" y="574"/>
                  </a:lnTo>
                  <a:lnTo>
                    <a:pt x="54" y="568"/>
                  </a:lnTo>
                  <a:lnTo>
                    <a:pt x="51" y="558"/>
                  </a:lnTo>
                  <a:lnTo>
                    <a:pt x="51" y="502"/>
                  </a:lnTo>
                  <a:lnTo>
                    <a:pt x="54" y="492"/>
                  </a:lnTo>
                  <a:lnTo>
                    <a:pt x="60" y="488"/>
                  </a:lnTo>
                  <a:lnTo>
                    <a:pt x="64" y="484"/>
                  </a:lnTo>
                  <a:lnTo>
                    <a:pt x="69" y="482"/>
                  </a:lnTo>
                  <a:lnTo>
                    <a:pt x="228" y="482"/>
                  </a:lnTo>
                  <a:lnTo>
                    <a:pt x="228" y="460"/>
                  </a:lnTo>
                  <a:lnTo>
                    <a:pt x="51" y="460"/>
                  </a:lnTo>
                  <a:lnTo>
                    <a:pt x="51" y="418"/>
                  </a:lnTo>
                  <a:lnTo>
                    <a:pt x="115" y="400"/>
                  </a:lnTo>
                  <a:lnTo>
                    <a:pt x="51" y="386"/>
                  </a:lnTo>
                  <a:lnTo>
                    <a:pt x="51" y="346"/>
                  </a:lnTo>
                  <a:lnTo>
                    <a:pt x="228" y="346"/>
                  </a:lnTo>
                  <a:lnTo>
                    <a:pt x="228" y="338"/>
                  </a:lnTo>
                  <a:lnTo>
                    <a:pt x="253" y="334"/>
                  </a:lnTo>
                  <a:lnTo>
                    <a:pt x="253" y="322"/>
                  </a:lnTo>
                  <a:lnTo>
                    <a:pt x="51" y="322"/>
                  </a:lnTo>
                  <a:lnTo>
                    <a:pt x="51" y="284"/>
                  </a:lnTo>
                  <a:lnTo>
                    <a:pt x="366" y="284"/>
                  </a:lnTo>
                  <a:lnTo>
                    <a:pt x="366" y="270"/>
                  </a:lnTo>
                  <a:lnTo>
                    <a:pt x="228" y="270"/>
                  </a:lnTo>
                  <a:lnTo>
                    <a:pt x="228" y="268"/>
                  </a:lnTo>
                  <a:lnTo>
                    <a:pt x="66" y="268"/>
                  </a:lnTo>
                  <a:lnTo>
                    <a:pt x="62" y="266"/>
                  </a:lnTo>
                  <a:lnTo>
                    <a:pt x="53" y="258"/>
                  </a:lnTo>
                  <a:lnTo>
                    <a:pt x="51" y="246"/>
                  </a:lnTo>
                  <a:lnTo>
                    <a:pt x="51" y="172"/>
                  </a:lnTo>
                  <a:lnTo>
                    <a:pt x="228" y="172"/>
                  </a:lnTo>
                  <a:lnTo>
                    <a:pt x="228" y="166"/>
                  </a:lnTo>
                  <a:lnTo>
                    <a:pt x="253" y="162"/>
                  </a:lnTo>
                  <a:lnTo>
                    <a:pt x="253" y="146"/>
                  </a:lnTo>
                  <a:lnTo>
                    <a:pt x="228" y="142"/>
                  </a:lnTo>
                  <a:lnTo>
                    <a:pt x="228" y="138"/>
                  </a:lnTo>
                  <a:lnTo>
                    <a:pt x="62" y="138"/>
                  </a:lnTo>
                  <a:lnTo>
                    <a:pt x="59" y="134"/>
                  </a:lnTo>
                  <a:lnTo>
                    <a:pt x="53" y="128"/>
                  </a:lnTo>
                  <a:lnTo>
                    <a:pt x="51" y="116"/>
                  </a:lnTo>
                  <a:lnTo>
                    <a:pt x="51" y="44"/>
                  </a:lnTo>
                  <a:lnTo>
                    <a:pt x="230" y="44"/>
                  </a:lnTo>
                  <a:lnTo>
                    <a:pt x="233" y="40"/>
                  </a:lnTo>
                  <a:lnTo>
                    <a:pt x="235" y="38"/>
                  </a:lnTo>
                  <a:lnTo>
                    <a:pt x="366" y="38"/>
                  </a:lnTo>
                  <a:lnTo>
                    <a:pt x="366" y="0"/>
                  </a:lnTo>
                  <a:close/>
                  <a:moveTo>
                    <a:pt x="233" y="604"/>
                  </a:moveTo>
                  <a:lnTo>
                    <a:pt x="65" y="604"/>
                  </a:lnTo>
                  <a:lnTo>
                    <a:pt x="65" y="614"/>
                  </a:lnTo>
                  <a:lnTo>
                    <a:pt x="67" y="620"/>
                  </a:lnTo>
                  <a:lnTo>
                    <a:pt x="71" y="624"/>
                  </a:lnTo>
                  <a:lnTo>
                    <a:pt x="74" y="626"/>
                  </a:lnTo>
                  <a:lnTo>
                    <a:pt x="206" y="626"/>
                  </a:lnTo>
                  <a:lnTo>
                    <a:pt x="206" y="720"/>
                  </a:lnTo>
                  <a:lnTo>
                    <a:pt x="65" y="720"/>
                  </a:lnTo>
                  <a:lnTo>
                    <a:pt x="65" y="730"/>
                  </a:lnTo>
                  <a:lnTo>
                    <a:pt x="228" y="730"/>
                  </a:lnTo>
                  <a:lnTo>
                    <a:pt x="228" y="704"/>
                  </a:lnTo>
                  <a:lnTo>
                    <a:pt x="279" y="704"/>
                  </a:lnTo>
                  <a:lnTo>
                    <a:pt x="228" y="688"/>
                  </a:lnTo>
                  <a:lnTo>
                    <a:pt x="228" y="664"/>
                  </a:lnTo>
                  <a:lnTo>
                    <a:pt x="366" y="664"/>
                  </a:lnTo>
                  <a:lnTo>
                    <a:pt x="366" y="642"/>
                  </a:lnTo>
                  <a:lnTo>
                    <a:pt x="228" y="642"/>
                  </a:lnTo>
                  <a:lnTo>
                    <a:pt x="228" y="618"/>
                  </a:lnTo>
                  <a:lnTo>
                    <a:pt x="366" y="618"/>
                  </a:lnTo>
                  <a:lnTo>
                    <a:pt x="366" y="606"/>
                  </a:lnTo>
                  <a:lnTo>
                    <a:pt x="235" y="606"/>
                  </a:lnTo>
                  <a:lnTo>
                    <a:pt x="233" y="604"/>
                  </a:lnTo>
                  <a:close/>
                  <a:moveTo>
                    <a:pt x="366" y="664"/>
                  </a:moveTo>
                  <a:lnTo>
                    <a:pt x="319" y="664"/>
                  </a:lnTo>
                  <a:lnTo>
                    <a:pt x="319" y="688"/>
                  </a:lnTo>
                  <a:lnTo>
                    <a:pt x="266" y="688"/>
                  </a:lnTo>
                  <a:lnTo>
                    <a:pt x="319" y="704"/>
                  </a:lnTo>
                  <a:lnTo>
                    <a:pt x="319" y="730"/>
                  </a:lnTo>
                  <a:lnTo>
                    <a:pt x="366" y="730"/>
                  </a:lnTo>
                  <a:lnTo>
                    <a:pt x="366" y="722"/>
                  </a:lnTo>
                  <a:lnTo>
                    <a:pt x="329" y="722"/>
                  </a:lnTo>
                  <a:lnTo>
                    <a:pt x="327" y="720"/>
                  </a:lnTo>
                  <a:lnTo>
                    <a:pt x="324" y="714"/>
                  </a:lnTo>
                  <a:lnTo>
                    <a:pt x="323" y="710"/>
                  </a:lnTo>
                  <a:lnTo>
                    <a:pt x="323" y="684"/>
                  </a:lnTo>
                  <a:lnTo>
                    <a:pt x="324" y="680"/>
                  </a:lnTo>
                  <a:lnTo>
                    <a:pt x="327" y="674"/>
                  </a:lnTo>
                  <a:lnTo>
                    <a:pt x="329" y="672"/>
                  </a:lnTo>
                  <a:lnTo>
                    <a:pt x="366" y="672"/>
                  </a:lnTo>
                  <a:lnTo>
                    <a:pt x="366" y="664"/>
                  </a:lnTo>
                  <a:close/>
                  <a:moveTo>
                    <a:pt x="366" y="672"/>
                  </a:moveTo>
                  <a:lnTo>
                    <a:pt x="335" y="672"/>
                  </a:lnTo>
                  <a:lnTo>
                    <a:pt x="335" y="690"/>
                  </a:lnTo>
                  <a:lnTo>
                    <a:pt x="329" y="690"/>
                  </a:lnTo>
                  <a:lnTo>
                    <a:pt x="328" y="692"/>
                  </a:lnTo>
                  <a:lnTo>
                    <a:pt x="328" y="698"/>
                  </a:lnTo>
                  <a:lnTo>
                    <a:pt x="328" y="700"/>
                  </a:lnTo>
                  <a:lnTo>
                    <a:pt x="330" y="702"/>
                  </a:lnTo>
                  <a:lnTo>
                    <a:pt x="330" y="704"/>
                  </a:lnTo>
                  <a:lnTo>
                    <a:pt x="335" y="704"/>
                  </a:lnTo>
                  <a:lnTo>
                    <a:pt x="335" y="722"/>
                  </a:lnTo>
                  <a:lnTo>
                    <a:pt x="366" y="722"/>
                  </a:lnTo>
                  <a:lnTo>
                    <a:pt x="366" y="672"/>
                  </a:lnTo>
                  <a:close/>
                  <a:moveTo>
                    <a:pt x="65" y="656"/>
                  </a:moveTo>
                  <a:lnTo>
                    <a:pt x="65" y="682"/>
                  </a:lnTo>
                  <a:lnTo>
                    <a:pt x="191" y="682"/>
                  </a:lnTo>
                  <a:lnTo>
                    <a:pt x="191" y="664"/>
                  </a:lnTo>
                  <a:lnTo>
                    <a:pt x="72" y="664"/>
                  </a:lnTo>
                  <a:lnTo>
                    <a:pt x="68" y="660"/>
                  </a:lnTo>
                  <a:lnTo>
                    <a:pt x="66" y="658"/>
                  </a:lnTo>
                  <a:lnTo>
                    <a:pt x="65" y="656"/>
                  </a:lnTo>
                  <a:close/>
                  <a:moveTo>
                    <a:pt x="366" y="618"/>
                  </a:moveTo>
                  <a:lnTo>
                    <a:pt x="319" y="618"/>
                  </a:lnTo>
                  <a:lnTo>
                    <a:pt x="319" y="642"/>
                  </a:lnTo>
                  <a:lnTo>
                    <a:pt x="366" y="642"/>
                  </a:lnTo>
                  <a:lnTo>
                    <a:pt x="366" y="618"/>
                  </a:lnTo>
                  <a:close/>
                  <a:moveTo>
                    <a:pt x="366" y="544"/>
                  </a:moveTo>
                  <a:lnTo>
                    <a:pt x="319" y="544"/>
                  </a:lnTo>
                  <a:lnTo>
                    <a:pt x="319" y="568"/>
                  </a:lnTo>
                  <a:lnTo>
                    <a:pt x="285" y="568"/>
                  </a:lnTo>
                  <a:lnTo>
                    <a:pt x="285" y="592"/>
                  </a:lnTo>
                  <a:lnTo>
                    <a:pt x="283" y="600"/>
                  </a:lnTo>
                  <a:lnTo>
                    <a:pt x="278" y="606"/>
                  </a:lnTo>
                  <a:lnTo>
                    <a:pt x="366" y="606"/>
                  </a:lnTo>
                  <a:lnTo>
                    <a:pt x="366" y="544"/>
                  </a:lnTo>
                  <a:close/>
                  <a:moveTo>
                    <a:pt x="276" y="568"/>
                  </a:moveTo>
                  <a:lnTo>
                    <a:pt x="237" y="568"/>
                  </a:lnTo>
                  <a:lnTo>
                    <a:pt x="237" y="578"/>
                  </a:lnTo>
                  <a:lnTo>
                    <a:pt x="238" y="580"/>
                  </a:lnTo>
                  <a:lnTo>
                    <a:pt x="273" y="580"/>
                  </a:lnTo>
                  <a:lnTo>
                    <a:pt x="275" y="578"/>
                  </a:lnTo>
                  <a:lnTo>
                    <a:pt x="276" y="576"/>
                  </a:lnTo>
                  <a:lnTo>
                    <a:pt x="276" y="568"/>
                  </a:lnTo>
                  <a:close/>
                  <a:moveTo>
                    <a:pt x="228" y="482"/>
                  </a:moveTo>
                  <a:lnTo>
                    <a:pt x="188" y="482"/>
                  </a:lnTo>
                  <a:lnTo>
                    <a:pt x="193" y="484"/>
                  </a:lnTo>
                  <a:lnTo>
                    <a:pt x="197" y="488"/>
                  </a:lnTo>
                  <a:lnTo>
                    <a:pt x="203" y="492"/>
                  </a:lnTo>
                  <a:lnTo>
                    <a:pt x="206" y="502"/>
                  </a:lnTo>
                  <a:lnTo>
                    <a:pt x="206" y="558"/>
                  </a:lnTo>
                  <a:lnTo>
                    <a:pt x="203" y="568"/>
                  </a:lnTo>
                  <a:lnTo>
                    <a:pt x="197" y="572"/>
                  </a:lnTo>
                  <a:lnTo>
                    <a:pt x="193" y="576"/>
                  </a:lnTo>
                  <a:lnTo>
                    <a:pt x="188" y="578"/>
                  </a:lnTo>
                  <a:lnTo>
                    <a:pt x="228" y="578"/>
                  </a:lnTo>
                  <a:lnTo>
                    <a:pt x="228" y="544"/>
                  </a:lnTo>
                  <a:lnTo>
                    <a:pt x="366" y="544"/>
                  </a:lnTo>
                  <a:lnTo>
                    <a:pt x="366" y="522"/>
                  </a:lnTo>
                  <a:lnTo>
                    <a:pt x="228" y="522"/>
                  </a:lnTo>
                  <a:lnTo>
                    <a:pt x="228" y="496"/>
                  </a:lnTo>
                  <a:lnTo>
                    <a:pt x="272" y="496"/>
                  </a:lnTo>
                  <a:lnTo>
                    <a:pt x="272" y="486"/>
                  </a:lnTo>
                  <a:lnTo>
                    <a:pt x="228" y="486"/>
                  </a:lnTo>
                  <a:lnTo>
                    <a:pt x="228" y="482"/>
                  </a:lnTo>
                  <a:close/>
                  <a:moveTo>
                    <a:pt x="189" y="522"/>
                  </a:moveTo>
                  <a:lnTo>
                    <a:pt x="67" y="522"/>
                  </a:lnTo>
                  <a:lnTo>
                    <a:pt x="65" y="526"/>
                  </a:lnTo>
                  <a:lnTo>
                    <a:pt x="65" y="528"/>
                  </a:lnTo>
                  <a:lnTo>
                    <a:pt x="65" y="536"/>
                  </a:lnTo>
                  <a:lnTo>
                    <a:pt x="67" y="540"/>
                  </a:lnTo>
                  <a:lnTo>
                    <a:pt x="188" y="540"/>
                  </a:lnTo>
                  <a:lnTo>
                    <a:pt x="189" y="538"/>
                  </a:lnTo>
                  <a:lnTo>
                    <a:pt x="191" y="534"/>
                  </a:lnTo>
                  <a:lnTo>
                    <a:pt x="192" y="532"/>
                  </a:lnTo>
                  <a:lnTo>
                    <a:pt x="192" y="528"/>
                  </a:lnTo>
                  <a:lnTo>
                    <a:pt x="191" y="526"/>
                  </a:lnTo>
                  <a:lnTo>
                    <a:pt x="189" y="522"/>
                  </a:lnTo>
                  <a:close/>
                  <a:moveTo>
                    <a:pt x="130" y="430"/>
                  </a:moveTo>
                  <a:lnTo>
                    <a:pt x="51" y="460"/>
                  </a:lnTo>
                  <a:lnTo>
                    <a:pt x="319" y="460"/>
                  </a:lnTo>
                  <a:lnTo>
                    <a:pt x="319" y="486"/>
                  </a:lnTo>
                  <a:lnTo>
                    <a:pt x="280" y="486"/>
                  </a:lnTo>
                  <a:lnTo>
                    <a:pt x="280" y="496"/>
                  </a:lnTo>
                  <a:lnTo>
                    <a:pt x="319" y="496"/>
                  </a:lnTo>
                  <a:lnTo>
                    <a:pt x="319" y="522"/>
                  </a:lnTo>
                  <a:lnTo>
                    <a:pt x="366" y="522"/>
                  </a:lnTo>
                  <a:lnTo>
                    <a:pt x="366" y="454"/>
                  </a:lnTo>
                  <a:lnTo>
                    <a:pt x="206" y="454"/>
                  </a:lnTo>
                  <a:lnTo>
                    <a:pt x="130" y="430"/>
                  </a:lnTo>
                  <a:close/>
                  <a:moveTo>
                    <a:pt x="228" y="346"/>
                  </a:moveTo>
                  <a:lnTo>
                    <a:pt x="206" y="346"/>
                  </a:lnTo>
                  <a:lnTo>
                    <a:pt x="206" y="386"/>
                  </a:lnTo>
                  <a:lnTo>
                    <a:pt x="144" y="400"/>
                  </a:lnTo>
                  <a:lnTo>
                    <a:pt x="206" y="412"/>
                  </a:lnTo>
                  <a:lnTo>
                    <a:pt x="206" y="454"/>
                  </a:lnTo>
                  <a:lnTo>
                    <a:pt x="366" y="454"/>
                  </a:lnTo>
                  <a:lnTo>
                    <a:pt x="366" y="442"/>
                  </a:lnTo>
                  <a:lnTo>
                    <a:pt x="235" y="442"/>
                  </a:lnTo>
                  <a:lnTo>
                    <a:pt x="233" y="440"/>
                  </a:lnTo>
                  <a:lnTo>
                    <a:pt x="230" y="436"/>
                  </a:lnTo>
                  <a:lnTo>
                    <a:pt x="228" y="430"/>
                  </a:lnTo>
                  <a:lnTo>
                    <a:pt x="228" y="394"/>
                  </a:lnTo>
                  <a:lnTo>
                    <a:pt x="229" y="390"/>
                  </a:lnTo>
                  <a:lnTo>
                    <a:pt x="232" y="382"/>
                  </a:lnTo>
                  <a:lnTo>
                    <a:pt x="236" y="378"/>
                  </a:lnTo>
                  <a:lnTo>
                    <a:pt x="366" y="378"/>
                  </a:lnTo>
                  <a:lnTo>
                    <a:pt x="366" y="362"/>
                  </a:lnTo>
                  <a:lnTo>
                    <a:pt x="228" y="362"/>
                  </a:lnTo>
                  <a:lnTo>
                    <a:pt x="228" y="346"/>
                  </a:lnTo>
                  <a:close/>
                  <a:moveTo>
                    <a:pt x="290" y="416"/>
                  </a:moveTo>
                  <a:lnTo>
                    <a:pt x="260" y="416"/>
                  </a:lnTo>
                  <a:lnTo>
                    <a:pt x="260" y="442"/>
                  </a:lnTo>
                  <a:lnTo>
                    <a:pt x="290" y="442"/>
                  </a:lnTo>
                  <a:lnTo>
                    <a:pt x="290" y="416"/>
                  </a:lnTo>
                  <a:close/>
                  <a:moveTo>
                    <a:pt x="366" y="378"/>
                  </a:moveTo>
                  <a:lnTo>
                    <a:pt x="310" y="378"/>
                  </a:lnTo>
                  <a:lnTo>
                    <a:pt x="313" y="380"/>
                  </a:lnTo>
                  <a:lnTo>
                    <a:pt x="317" y="384"/>
                  </a:lnTo>
                  <a:lnTo>
                    <a:pt x="319" y="392"/>
                  </a:lnTo>
                  <a:lnTo>
                    <a:pt x="319" y="428"/>
                  </a:lnTo>
                  <a:lnTo>
                    <a:pt x="318" y="434"/>
                  </a:lnTo>
                  <a:lnTo>
                    <a:pt x="314" y="440"/>
                  </a:lnTo>
                  <a:lnTo>
                    <a:pt x="311" y="442"/>
                  </a:lnTo>
                  <a:lnTo>
                    <a:pt x="366" y="442"/>
                  </a:lnTo>
                  <a:lnTo>
                    <a:pt x="366" y="378"/>
                  </a:lnTo>
                  <a:close/>
                  <a:moveTo>
                    <a:pt x="311" y="408"/>
                  </a:moveTo>
                  <a:lnTo>
                    <a:pt x="236" y="408"/>
                  </a:lnTo>
                  <a:lnTo>
                    <a:pt x="236" y="412"/>
                  </a:lnTo>
                  <a:lnTo>
                    <a:pt x="237" y="414"/>
                  </a:lnTo>
                  <a:lnTo>
                    <a:pt x="238" y="416"/>
                  </a:lnTo>
                  <a:lnTo>
                    <a:pt x="309" y="416"/>
                  </a:lnTo>
                  <a:lnTo>
                    <a:pt x="310" y="412"/>
                  </a:lnTo>
                  <a:lnTo>
                    <a:pt x="311" y="412"/>
                  </a:lnTo>
                  <a:lnTo>
                    <a:pt x="311" y="408"/>
                  </a:lnTo>
                  <a:close/>
                  <a:moveTo>
                    <a:pt x="309" y="404"/>
                  </a:moveTo>
                  <a:lnTo>
                    <a:pt x="238" y="404"/>
                  </a:lnTo>
                  <a:lnTo>
                    <a:pt x="237" y="408"/>
                  </a:lnTo>
                  <a:lnTo>
                    <a:pt x="310" y="408"/>
                  </a:lnTo>
                  <a:lnTo>
                    <a:pt x="309" y="406"/>
                  </a:lnTo>
                  <a:lnTo>
                    <a:pt x="309" y="404"/>
                  </a:lnTo>
                  <a:close/>
                  <a:moveTo>
                    <a:pt x="206" y="346"/>
                  </a:moveTo>
                  <a:lnTo>
                    <a:pt x="51" y="346"/>
                  </a:lnTo>
                  <a:lnTo>
                    <a:pt x="130" y="372"/>
                  </a:lnTo>
                  <a:lnTo>
                    <a:pt x="206" y="346"/>
                  </a:lnTo>
                  <a:close/>
                  <a:moveTo>
                    <a:pt x="366" y="288"/>
                  </a:moveTo>
                  <a:lnTo>
                    <a:pt x="228" y="288"/>
                  </a:lnTo>
                  <a:lnTo>
                    <a:pt x="319" y="306"/>
                  </a:lnTo>
                  <a:lnTo>
                    <a:pt x="319" y="344"/>
                  </a:lnTo>
                  <a:lnTo>
                    <a:pt x="228" y="362"/>
                  </a:lnTo>
                  <a:lnTo>
                    <a:pt x="366" y="362"/>
                  </a:lnTo>
                  <a:lnTo>
                    <a:pt x="366" y="288"/>
                  </a:lnTo>
                  <a:close/>
                  <a:moveTo>
                    <a:pt x="262" y="318"/>
                  </a:moveTo>
                  <a:lnTo>
                    <a:pt x="262" y="332"/>
                  </a:lnTo>
                  <a:lnTo>
                    <a:pt x="308" y="326"/>
                  </a:lnTo>
                  <a:lnTo>
                    <a:pt x="308" y="324"/>
                  </a:lnTo>
                  <a:lnTo>
                    <a:pt x="262" y="318"/>
                  </a:lnTo>
                  <a:close/>
                  <a:moveTo>
                    <a:pt x="366" y="284"/>
                  </a:moveTo>
                  <a:lnTo>
                    <a:pt x="206" y="284"/>
                  </a:lnTo>
                  <a:lnTo>
                    <a:pt x="206" y="322"/>
                  </a:lnTo>
                  <a:lnTo>
                    <a:pt x="253" y="322"/>
                  </a:lnTo>
                  <a:lnTo>
                    <a:pt x="253" y="316"/>
                  </a:lnTo>
                  <a:lnTo>
                    <a:pt x="228" y="312"/>
                  </a:lnTo>
                  <a:lnTo>
                    <a:pt x="228" y="288"/>
                  </a:lnTo>
                  <a:lnTo>
                    <a:pt x="366" y="288"/>
                  </a:lnTo>
                  <a:lnTo>
                    <a:pt x="366" y="284"/>
                  </a:lnTo>
                  <a:close/>
                  <a:moveTo>
                    <a:pt x="366" y="208"/>
                  </a:moveTo>
                  <a:lnTo>
                    <a:pt x="319" y="208"/>
                  </a:lnTo>
                  <a:lnTo>
                    <a:pt x="319" y="270"/>
                  </a:lnTo>
                  <a:lnTo>
                    <a:pt x="366" y="270"/>
                  </a:lnTo>
                  <a:lnTo>
                    <a:pt x="366" y="208"/>
                  </a:lnTo>
                  <a:close/>
                  <a:moveTo>
                    <a:pt x="228" y="172"/>
                  </a:moveTo>
                  <a:lnTo>
                    <a:pt x="206" y="172"/>
                  </a:lnTo>
                  <a:lnTo>
                    <a:pt x="206" y="210"/>
                  </a:lnTo>
                  <a:lnTo>
                    <a:pt x="147" y="210"/>
                  </a:lnTo>
                  <a:lnTo>
                    <a:pt x="147" y="246"/>
                  </a:lnTo>
                  <a:lnTo>
                    <a:pt x="144" y="258"/>
                  </a:lnTo>
                  <a:lnTo>
                    <a:pt x="139" y="262"/>
                  </a:lnTo>
                  <a:lnTo>
                    <a:pt x="136" y="266"/>
                  </a:lnTo>
                  <a:lnTo>
                    <a:pt x="132" y="268"/>
                  </a:lnTo>
                  <a:lnTo>
                    <a:pt x="228" y="268"/>
                  </a:lnTo>
                  <a:lnTo>
                    <a:pt x="228" y="246"/>
                  </a:lnTo>
                  <a:lnTo>
                    <a:pt x="310" y="246"/>
                  </a:lnTo>
                  <a:lnTo>
                    <a:pt x="310" y="234"/>
                  </a:lnTo>
                  <a:lnTo>
                    <a:pt x="228" y="234"/>
                  </a:lnTo>
                  <a:lnTo>
                    <a:pt x="228" y="208"/>
                  </a:lnTo>
                  <a:lnTo>
                    <a:pt x="366" y="208"/>
                  </a:lnTo>
                  <a:lnTo>
                    <a:pt x="366" y="192"/>
                  </a:lnTo>
                  <a:lnTo>
                    <a:pt x="228" y="192"/>
                  </a:lnTo>
                  <a:lnTo>
                    <a:pt x="228" y="172"/>
                  </a:lnTo>
                  <a:close/>
                  <a:moveTo>
                    <a:pt x="132" y="210"/>
                  </a:moveTo>
                  <a:lnTo>
                    <a:pt x="65" y="210"/>
                  </a:lnTo>
                  <a:lnTo>
                    <a:pt x="65" y="226"/>
                  </a:lnTo>
                  <a:lnTo>
                    <a:pt x="68" y="228"/>
                  </a:lnTo>
                  <a:lnTo>
                    <a:pt x="127" y="228"/>
                  </a:lnTo>
                  <a:lnTo>
                    <a:pt x="131" y="226"/>
                  </a:lnTo>
                  <a:lnTo>
                    <a:pt x="132" y="222"/>
                  </a:lnTo>
                  <a:lnTo>
                    <a:pt x="132" y="210"/>
                  </a:lnTo>
                  <a:close/>
                  <a:moveTo>
                    <a:pt x="366" y="116"/>
                  </a:moveTo>
                  <a:lnTo>
                    <a:pt x="228" y="116"/>
                  </a:lnTo>
                  <a:lnTo>
                    <a:pt x="319" y="134"/>
                  </a:lnTo>
                  <a:lnTo>
                    <a:pt x="319" y="174"/>
                  </a:lnTo>
                  <a:lnTo>
                    <a:pt x="228" y="192"/>
                  </a:lnTo>
                  <a:lnTo>
                    <a:pt x="366" y="192"/>
                  </a:lnTo>
                  <a:lnTo>
                    <a:pt x="366" y="116"/>
                  </a:lnTo>
                  <a:close/>
                  <a:moveTo>
                    <a:pt x="262" y="146"/>
                  </a:moveTo>
                  <a:lnTo>
                    <a:pt x="262" y="162"/>
                  </a:lnTo>
                  <a:lnTo>
                    <a:pt x="308" y="154"/>
                  </a:lnTo>
                  <a:lnTo>
                    <a:pt x="262" y="146"/>
                  </a:lnTo>
                  <a:close/>
                  <a:moveTo>
                    <a:pt x="133" y="112"/>
                  </a:moveTo>
                  <a:lnTo>
                    <a:pt x="131" y="112"/>
                  </a:lnTo>
                  <a:lnTo>
                    <a:pt x="131" y="120"/>
                  </a:lnTo>
                  <a:lnTo>
                    <a:pt x="130" y="126"/>
                  </a:lnTo>
                  <a:lnTo>
                    <a:pt x="124" y="136"/>
                  </a:lnTo>
                  <a:lnTo>
                    <a:pt x="120" y="138"/>
                  </a:lnTo>
                  <a:lnTo>
                    <a:pt x="143" y="138"/>
                  </a:lnTo>
                  <a:lnTo>
                    <a:pt x="140" y="134"/>
                  </a:lnTo>
                  <a:lnTo>
                    <a:pt x="135" y="130"/>
                  </a:lnTo>
                  <a:lnTo>
                    <a:pt x="133" y="122"/>
                  </a:lnTo>
                  <a:lnTo>
                    <a:pt x="133" y="112"/>
                  </a:lnTo>
                  <a:close/>
                  <a:moveTo>
                    <a:pt x="230" y="44"/>
                  </a:moveTo>
                  <a:lnTo>
                    <a:pt x="206" y="44"/>
                  </a:lnTo>
                  <a:lnTo>
                    <a:pt x="206" y="114"/>
                  </a:lnTo>
                  <a:lnTo>
                    <a:pt x="204" y="124"/>
                  </a:lnTo>
                  <a:lnTo>
                    <a:pt x="197" y="136"/>
                  </a:lnTo>
                  <a:lnTo>
                    <a:pt x="192" y="138"/>
                  </a:lnTo>
                  <a:lnTo>
                    <a:pt x="228" y="138"/>
                  </a:lnTo>
                  <a:lnTo>
                    <a:pt x="228" y="116"/>
                  </a:lnTo>
                  <a:lnTo>
                    <a:pt x="366" y="116"/>
                  </a:lnTo>
                  <a:lnTo>
                    <a:pt x="366" y="100"/>
                  </a:lnTo>
                  <a:lnTo>
                    <a:pt x="236" y="100"/>
                  </a:lnTo>
                  <a:lnTo>
                    <a:pt x="232" y="98"/>
                  </a:lnTo>
                  <a:lnTo>
                    <a:pt x="229" y="88"/>
                  </a:lnTo>
                  <a:lnTo>
                    <a:pt x="228" y="84"/>
                  </a:lnTo>
                  <a:lnTo>
                    <a:pt x="228" y="50"/>
                  </a:lnTo>
                  <a:lnTo>
                    <a:pt x="230" y="44"/>
                  </a:lnTo>
                  <a:close/>
                  <a:moveTo>
                    <a:pt x="125" y="82"/>
                  </a:moveTo>
                  <a:lnTo>
                    <a:pt x="65" y="82"/>
                  </a:lnTo>
                  <a:lnTo>
                    <a:pt x="65" y="96"/>
                  </a:lnTo>
                  <a:lnTo>
                    <a:pt x="68" y="100"/>
                  </a:lnTo>
                  <a:lnTo>
                    <a:pt x="122" y="100"/>
                  </a:lnTo>
                  <a:lnTo>
                    <a:pt x="125" y="96"/>
                  </a:lnTo>
                  <a:lnTo>
                    <a:pt x="125" y="82"/>
                  </a:lnTo>
                  <a:close/>
                  <a:moveTo>
                    <a:pt x="191" y="82"/>
                  </a:moveTo>
                  <a:lnTo>
                    <a:pt x="139" y="82"/>
                  </a:lnTo>
                  <a:lnTo>
                    <a:pt x="139" y="96"/>
                  </a:lnTo>
                  <a:lnTo>
                    <a:pt x="141" y="100"/>
                  </a:lnTo>
                  <a:lnTo>
                    <a:pt x="187" y="100"/>
                  </a:lnTo>
                  <a:lnTo>
                    <a:pt x="190" y="94"/>
                  </a:lnTo>
                  <a:lnTo>
                    <a:pt x="191" y="90"/>
                  </a:lnTo>
                  <a:lnTo>
                    <a:pt x="191" y="82"/>
                  </a:lnTo>
                  <a:close/>
                  <a:moveTo>
                    <a:pt x="276" y="82"/>
                  </a:moveTo>
                  <a:lnTo>
                    <a:pt x="275" y="82"/>
                  </a:lnTo>
                  <a:lnTo>
                    <a:pt x="275" y="90"/>
                  </a:lnTo>
                  <a:lnTo>
                    <a:pt x="274" y="94"/>
                  </a:lnTo>
                  <a:lnTo>
                    <a:pt x="270" y="100"/>
                  </a:lnTo>
                  <a:lnTo>
                    <a:pt x="282" y="100"/>
                  </a:lnTo>
                  <a:lnTo>
                    <a:pt x="280" y="98"/>
                  </a:lnTo>
                  <a:lnTo>
                    <a:pt x="277" y="92"/>
                  </a:lnTo>
                  <a:lnTo>
                    <a:pt x="276" y="88"/>
                  </a:lnTo>
                  <a:lnTo>
                    <a:pt x="276" y="82"/>
                  </a:lnTo>
                  <a:close/>
                  <a:moveTo>
                    <a:pt x="366" y="38"/>
                  </a:moveTo>
                  <a:lnTo>
                    <a:pt x="311" y="38"/>
                  </a:lnTo>
                  <a:lnTo>
                    <a:pt x="317" y="44"/>
                  </a:lnTo>
                  <a:lnTo>
                    <a:pt x="319" y="52"/>
                  </a:lnTo>
                  <a:lnTo>
                    <a:pt x="319" y="86"/>
                  </a:lnTo>
                  <a:lnTo>
                    <a:pt x="317" y="92"/>
                  </a:lnTo>
                  <a:lnTo>
                    <a:pt x="312" y="98"/>
                  </a:lnTo>
                  <a:lnTo>
                    <a:pt x="309" y="100"/>
                  </a:lnTo>
                  <a:lnTo>
                    <a:pt x="366" y="100"/>
                  </a:lnTo>
                  <a:lnTo>
                    <a:pt x="366" y="38"/>
                  </a:lnTo>
                  <a:close/>
                  <a:moveTo>
                    <a:pt x="290" y="38"/>
                  </a:moveTo>
                  <a:lnTo>
                    <a:pt x="260" y="38"/>
                  </a:lnTo>
                  <a:lnTo>
                    <a:pt x="260" y="62"/>
                  </a:lnTo>
                  <a:lnTo>
                    <a:pt x="239" y="62"/>
                  </a:lnTo>
                  <a:lnTo>
                    <a:pt x="238" y="64"/>
                  </a:lnTo>
                  <a:lnTo>
                    <a:pt x="237" y="66"/>
                  </a:lnTo>
                  <a:lnTo>
                    <a:pt x="236" y="68"/>
                  </a:lnTo>
                  <a:lnTo>
                    <a:pt x="236" y="70"/>
                  </a:lnTo>
                  <a:lnTo>
                    <a:pt x="237" y="72"/>
                  </a:lnTo>
                  <a:lnTo>
                    <a:pt x="238" y="74"/>
                  </a:lnTo>
                  <a:lnTo>
                    <a:pt x="269" y="74"/>
                  </a:lnTo>
                  <a:lnTo>
                    <a:pt x="271" y="70"/>
                  </a:lnTo>
                  <a:lnTo>
                    <a:pt x="272" y="66"/>
                  </a:lnTo>
                  <a:lnTo>
                    <a:pt x="272" y="52"/>
                  </a:lnTo>
                  <a:lnTo>
                    <a:pt x="290" y="52"/>
                  </a:lnTo>
                  <a:lnTo>
                    <a:pt x="290" y="38"/>
                  </a:lnTo>
                  <a:close/>
                  <a:moveTo>
                    <a:pt x="290" y="52"/>
                  </a:moveTo>
                  <a:lnTo>
                    <a:pt x="280" y="52"/>
                  </a:lnTo>
                  <a:lnTo>
                    <a:pt x="280" y="66"/>
                  </a:lnTo>
                  <a:lnTo>
                    <a:pt x="280" y="68"/>
                  </a:lnTo>
                  <a:lnTo>
                    <a:pt x="282" y="74"/>
                  </a:lnTo>
                  <a:lnTo>
                    <a:pt x="310" y="74"/>
                  </a:lnTo>
                  <a:lnTo>
                    <a:pt x="310" y="72"/>
                  </a:lnTo>
                  <a:lnTo>
                    <a:pt x="311" y="68"/>
                  </a:lnTo>
                  <a:lnTo>
                    <a:pt x="310" y="66"/>
                  </a:lnTo>
                  <a:lnTo>
                    <a:pt x="309" y="64"/>
                  </a:lnTo>
                  <a:lnTo>
                    <a:pt x="309" y="62"/>
                  </a:lnTo>
                  <a:lnTo>
                    <a:pt x="290" y="62"/>
                  </a:lnTo>
                  <a:lnTo>
                    <a:pt x="290" y="52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9" name="Line 1718"/>
            <p:cNvSpPr>
              <a:spLocks noChangeShapeType="1"/>
            </p:cNvSpPr>
            <p:nvPr/>
          </p:nvSpPr>
          <p:spPr bwMode="auto">
            <a:xfrm>
              <a:off x="15531" y="6483"/>
              <a:ext cx="664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789" name="Picture 17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45" y="15896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8" name="Picture 17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93" y="14469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7" name="Picture 17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8" y="17018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70" name="Rectangle 1714"/>
            <p:cNvSpPr>
              <a:spLocks noChangeArrowheads="1"/>
            </p:cNvSpPr>
            <p:nvPr/>
          </p:nvSpPr>
          <p:spPr bwMode="auto">
            <a:xfrm>
              <a:off x="17065" y="16777"/>
              <a:ext cx="595" cy="30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785" name="Picture 17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0" y="16792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71" name="Rectangle 1712"/>
            <p:cNvSpPr>
              <a:spLocks noChangeArrowheads="1"/>
            </p:cNvSpPr>
            <p:nvPr/>
          </p:nvSpPr>
          <p:spPr bwMode="auto">
            <a:xfrm>
              <a:off x="16492" y="17368"/>
              <a:ext cx="30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783" name="Picture 17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7" y="17383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2" name="Picture 17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3" y="17402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1" name="Picture 1709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94" y="16678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0" name="Picture 170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13" y="18590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9" name="Picture 1707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34" y="18440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8" name="Picture 170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98" y="20160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7" name="Picture 170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9" y="14963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6" name="Picture 1704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8" y="15110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5" name="Picture 1703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06" y="7711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4" name="Picture 170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8" y="11060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72" name="AutoShape 1701"/>
            <p:cNvSpPr>
              <a:spLocks/>
            </p:cNvSpPr>
            <p:nvPr/>
          </p:nvSpPr>
          <p:spPr bwMode="auto">
            <a:xfrm>
              <a:off x="12217" y="8414"/>
              <a:ext cx="367" cy="752"/>
            </a:xfrm>
            <a:custGeom>
              <a:avLst/>
              <a:gdLst>
                <a:gd name="T0" fmla="+- 0 12272 12217"/>
                <a:gd name="T1" fmla="*/ T0 w 367"/>
                <a:gd name="T2" fmla="+- 0 9128 8414"/>
                <a:gd name="T3" fmla="*/ 9128 h 752"/>
                <a:gd name="T4" fmla="+- 0 12378 12217"/>
                <a:gd name="T5" fmla="*/ T4 w 367"/>
                <a:gd name="T6" fmla="+- 0 9066 8414"/>
                <a:gd name="T7" fmla="*/ 9066 h 752"/>
                <a:gd name="T8" fmla="+- 0 12378 12217"/>
                <a:gd name="T9" fmla="*/ T8 w 367"/>
                <a:gd name="T10" fmla="+- 0 8974 8414"/>
                <a:gd name="T11" fmla="*/ 8974 h 752"/>
                <a:gd name="T12" fmla="+- 0 12378 12217"/>
                <a:gd name="T13" fmla="*/ T12 w 367"/>
                <a:gd name="T14" fmla="+- 0 8880 8414"/>
                <a:gd name="T15" fmla="*/ 8880 h 752"/>
                <a:gd name="T16" fmla="+- 0 12274 12217"/>
                <a:gd name="T17" fmla="*/ T16 w 367"/>
                <a:gd name="T18" fmla="+- 0 8788 8414"/>
                <a:gd name="T19" fmla="*/ 8788 h 752"/>
                <a:gd name="T20" fmla="+- 0 12273 12217"/>
                <a:gd name="T21" fmla="*/ T20 w 367"/>
                <a:gd name="T22" fmla="+- 0 8724 8414"/>
                <a:gd name="T23" fmla="*/ 8724 h 752"/>
                <a:gd name="T24" fmla="+- 0 12264 12217"/>
                <a:gd name="T25" fmla="*/ T24 w 367"/>
                <a:gd name="T26" fmla="+- 0 8706 8414"/>
                <a:gd name="T27" fmla="*/ 8706 h 752"/>
                <a:gd name="T28" fmla="+- 0 12378 12217"/>
                <a:gd name="T29" fmla="*/ T28 w 367"/>
                <a:gd name="T30" fmla="+- 0 8624 8414"/>
                <a:gd name="T31" fmla="*/ 8624 h 752"/>
                <a:gd name="T32" fmla="+- 0 12308 12217"/>
                <a:gd name="T33" fmla="*/ T32 w 367"/>
                <a:gd name="T34" fmla="+- 0 8560 8414"/>
                <a:gd name="T35" fmla="*/ 8560 h 752"/>
                <a:gd name="T36" fmla="+- 0 12378 12217"/>
                <a:gd name="T37" fmla="*/ T36 w 367"/>
                <a:gd name="T38" fmla="+- 0 8504 8414"/>
                <a:gd name="T39" fmla="*/ 8504 h 752"/>
                <a:gd name="T40" fmla="+- 0 12255 12217"/>
                <a:gd name="T41" fmla="*/ T40 w 367"/>
                <a:gd name="T42" fmla="+- 0 8468 8414"/>
                <a:gd name="T43" fmla="*/ 8468 h 752"/>
                <a:gd name="T44" fmla="+- 0 12518 12217"/>
                <a:gd name="T45" fmla="*/ T44 w 367"/>
                <a:gd name="T46" fmla="+- 0 8438 8414"/>
                <a:gd name="T47" fmla="*/ 8438 h 752"/>
                <a:gd name="T48" fmla="+- 0 12273 12217"/>
                <a:gd name="T49" fmla="*/ T48 w 367"/>
                <a:gd name="T50" fmla="+- 0 9100 8414"/>
                <a:gd name="T51" fmla="*/ 9100 h 752"/>
                <a:gd name="T52" fmla="+- 0 12303 12217"/>
                <a:gd name="T53" fmla="*/ T52 w 367"/>
                <a:gd name="T54" fmla="+- 0 9116 8414"/>
                <a:gd name="T55" fmla="*/ 9116 h 752"/>
                <a:gd name="T56" fmla="+- 0 12352 12217"/>
                <a:gd name="T57" fmla="*/ T56 w 367"/>
                <a:gd name="T58" fmla="+- 0 9070 8414"/>
                <a:gd name="T59" fmla="*/ 9070 h 752"/>
                <a:gd name="T60" fmla="+- 0 12345 12217"/>
                <a:gd name="T61" fmla="*/ T60 w 367"/>
                <a:gd name="T62" fmla="+- 0 9130 8414"/>
                <a:gd name="T63" fmla="*/ 9130 h 752"/>
                <a:gd name="T64" fmla="+- 0 12521 12217"/>
                <a:gd name="T65" fmla="*/ T64 w 367"/>
                <a:gd name="T66" fmla="+- 0 9030 8414"/>
                <a:gd name="T67" fmla="*/ 9030 h 752"/>
                <a:gd name="T68" fmla="+- 0 12346 12217"/>
                <a:gd name="T69" fmla="*/ T68 w 367"/>
                <a:gd name="T70" fmla="+- 0 9092 8414"/>
                <a:gd name="T71" fmla="*/ 9092 h 752"/>
                <a:gd name="T72" fmla="+- 0 12345 12217"/>
                <a:gd name="T73" fmla="*/ T72 w 367"/>
                <a:gd name="T74" fmla="+- 0 9104 8414"/>
                <a:gd name="T75" fmla="*/ 9104 h 752"/>
                <a:gd name="T76" fmla="+- 0 12301 12217"/>
                <a:gd name="T77" fmla="*/ T76 w 367"/>
                <a:gd name="T78" fmla="+- 0 9066 8414"/>
                <a:gd name="T79" fmla="*/ 9066 h 752"/>
                <a:gd name="T80" fmla="+- 0 12309 12217"/>
                <a:gd name="T81" fmla="*/ T80 w 367"/>
                <a:gd name="T82" fmla="+- 0 9072 8414"/>
                <a:gd name="T83" fmla="*/ 9072 h 752"/>
                <a:gd name="T84" fmla="+- 0 12392 12217"/>
                <a:gd name="T85" fmla="*/ T84 w 367"/>
                <a:gd name="T86" fmla="+- 0 9076 8414"/>
                <a:gd name="T87" fmla="*/ 9076 h 752"/>
                <a:gd name="T88" fmla="+- 0 12458 12217"/>
                <a:gd name="T89" fmla="*/ T88 w 367"/>
                <a:gd name="T90" fmla="+- 0 9070 8414"/>
                <a:gd name="T91" fmla="*/ 9070 h 752"/>
                <a:gd name="T92" fmla="+- 0 12440 12217"/>
                <a:gd name="T93" fmla="*/ T92 w 367"/>
                <a:gd name="T94" fmla="+- 0 9030 8414"/>
                <a:gd name="T95" fmla="*/ 9030 h 752"/>
                <a:gd name="T96" fmla="+- 0 12459 12217"/>
                <a:gd name="T97" fmla="*/ T96 w 367"/>
                <a:gd name="T98" fmla="+- 0 9030 8414"/>
                <a:gd name="T99" fmla="*/ 9030 h 752"/>
                <a:gd name="T100" fmla="+- 0 12355 12217"/>
                <a:gd name="T101" fmla="*/ T100 w 367"/>
                <a:gd name="T102" fmla="+- 0 9026 8414"/>
                <a:gd name="T103" fmla="*/ 9026 h 752"/>
                <a:gd name="T104" fmla="+- 0 12584 12217"/>
                <a:gd name="T105" fmla="*/ T104 w 367"/>
                <a:gd name="T106" fmla="+- 0 8994 8414"/>
                <a:gd name="T107" fmla="*/ 8994 h 752"/>
                <a:gd name="T108" fmla="+- 0 12322 12217"/>
                <a:gd name="T109" fmla="*/ T108 w 367"/>
                <a:gd name="T110" fmla="+- 0 9004 8414"/>
                <a:gd name="T111" fmla="*/ 9004 h 752"/>
                <a:gd name="T112" fmla="+- 0 12584 12217"/>
                <a:gd name="T113" fmla="*/ T112 w 367"/>
                <a:gd name="T114" fmla="+- 0 8900 8414"/>
                <a:gd name="T115" fmla="*/ 8900 h 752"/>
                <a:gd name="T116" fmla="+- 0 12355 12217"/>
                <a:gd name="T117" fmla="*/ T116 w 367"/>
                <a:gd name="T118" fmla="+- 0 8958 8414"/>
                <a:gd name="T119" fmla="*/ 8958 h 752"/>
                <a:gd name="T120" fmla="+- 0 12447 12217"/>
                <a:gd name="T121" fmla="*/ T120 w 367"/>
                <a:gd name="T122" fmla="+- 0 8900 8414"/>
                <a:gd name="T123" fmla="*/ 8900 h 752"/>
                <a:gd name="T124" fmla="+- 0 12451 12217"/>
                <a:gd name="T125" fmla="*/ T124 w 367"/>
                <a:gd name="T126" fmla="+- 0 8956 8414"/>
                <a:gd name="T127" fmla="*/ 8956 h 752"/>
                <a:gd name="T128" fmla="+- 0 12584 12217"/>
                <a:gd name="T129" fmla="*/ T128 w 367"/>
                <a:gd name="T130" fmla="+- 0 8882 8414"/>
                <a:gd name="T131" fmla="*/ 8882 h 752"/>
                <a:gd name="T132" fmla="+- 0 12355 12217"/>
                <a:gd name="T133" fmla="*/ T132 w 367"/>
                <a:gd name="T134" fmla="+- 0 8854 8414"/>
                <a:gd name="T135" fmla="*/ 8854 h 752"/>
                <a:gd name="T136" fmla="+- 0 12378 12217"/>
                <a:gd name="T137" fmla="*/ T136 w 367"/>
                <a:gd name="T138" fmla="+- 0 8804 8414"/>
                <a:gd name="T139" fmla="*/ 8804 h 752"/>
                <a:gd name="T140" fmla="+- 0 12533 12217"/>
                <a:gd name="T141" fmla="*/ T140 w 367"/>
                <a:gd name="T142" fmla="+- 0 8820 8414"/>
                <a:gd name="T143" fmla="*/ 8820 h 752"/>
                <a:gd name="T144" fmla="+- 0 12533 12217"/>
                <a:gd name="T145" fmla="*/ T144 w 367"/>
                <a:gd name="T146" fmla="+- 0 8820 8414"/>
                <a:gd name="T147" fmla="*/ 8820 h 752"/>
                <a:gd name="T148" fmla="+- 0 12354 12217"/>
                <a:gd name="T149" fmla="*/ T148 w 367"/>
                <a:gd name="T150" fmla="+- 0 8730 8414"/>
                <a:gd name="T151" fmla="*/ 8730 h 752"/>
                <a:gd name="T152" fmla="+- 0 12378 12217"/>
                <a:gd name="T153" fmla="*/ T152 w 367"/>
                <a:gd name="T154" fmla="+- 0 8780 8414"/>
                <a:gd name="T155" fmla="*/ 8780 h 752"/>
                <a:gd name="T156" fmla="+- 0 12273 12217"/>
                <a:gd name="T157" fmla="*/ T156 w 367"/>
                <a:gd name="T158" fmla="+- 0 8756 8414"/>
                <a:gd name="T159" fmla="*/ 8756 h 752"/>
                <a:gd name="T160" fmla="+- 0 12347 12217"/>
                <a:gd name="T161" fmla="*/ T160 w 367"/>
                <a:gd name="T162" fmla="+- 0 8754 8414"/>
                <a:gd name="T163" fmla="*/ 8754 h 752"/>
                <a:gd name="T164" fmla="+- 0 12323 12217"/>
                <a:gd name="T165" fmla="*/ T164 w 367"/>
                <a:gd name="T166" fmla="+- 0 8750 8414"/>
                <a:gd name="T167" fmla="*/ 8750 h 752"/>
                <a:gd name="T168" fmla="+- 0 12355 12217"/>
                <a:gd name="T169" fmla="*/ T168 w 367"/>
                <a:gd name="T170" fmla="+- 0 8644 8414"/>
                <a:gd name="T171" fmla="*/ 8644 h 752"/>
                <a:gd name="T172" fmla="+- 0 12584 12217"/>
                <a:gd name="T173" fmla="*/ T172 w 367"/>
                <a:gd name="T174" fmla="+- 0 8684 8414"/>
                <a:gd name="T175" fmla="*/ 8684 h 752"/>
                <a:gd name="T176" fmla="+- 0 12584 12217"/>
                <a:gd name="T177" fmla="*/ T176 w 367"/>
                <a:gd name="T178" fmla="+- 0 8588 8414"/>
                <a:gd name="T179" fmla="*/ 8588 h 752"/>
                <a:gd name="T180" fmla="+- 0 12530 12217"/>
                <a:gd name="T181" fmla="*/ T180 w 367"/>
                <a:gd name="T182" fmla="+- 0 8674 8414"/>
                <a:gd name="T183" fmla="*/ 8674 h 752"/>
                <a:gd name="T184" fmla="+- 0 12394 12217"/>
                <a:gd name="T185" fmla="*/ T184 w 367"/>
                <a:gd name="T186" fmla="+- 0 8628 8414"/>
                <a:gd name="T187" fmla="*/ 8628 h 752"/>
                <a:gd name="T188" fmla="+- 0 12515 12217"/>
                <a:gd name="T189" fmla="*/ T188 w 367"/>
                <a:gd name="T190" fmla="+- 0 8646 8414"/>
                <a:gd name="T191" fmla="*/ 8646 h 752"/>
                <a:gd name="T192" fmla="+- 0 12346 12217"/>
                <a:gd name="T193" fmla="*/ T192 w 367"/>
                <a:gd name="T194" fmla="+- 0 8560 8414"/>
                <a:gd name="T195" fmla="*/ 8560 h 752"/>
                <a:gd name="T196" fmla="+- 0 12381 12217"/>
                <a:gd name="T197" fmla="*/ T196 w 367"/>
                <a:gd name="T198" fmla="+- 0 8600 8414"/>
                <a:gd name="T199" fmla="*/ 8600 h 752"/>
                <a:gd name="T200" fmla="+- 0 12518 12217"/>
                <a:gd name="T201" fmla="*/ T200 w 367"/>
                <a:gd name="T202" fmla="+- 0 8560 8414"/>
                <a:gd name="T203" fmla="*/ 8560 h 752"/>
                <a:gd name="T204" fmla="+- 0 12347 12217"/>
                <a:gd name="T205" fmla="*/ T204 w 367"/>
                <a:gd name="T206" fmla="+- 0 8588 8414"/>
                <a:gd name="T207" fmla="*/ 8588 h 752"/>
                <a:gd name="T208" fmla="+- 0 12559 12217"/>
                <a:gd name="T209" fmla="*/ T208 w 367"/>
                <a:gd name="T210" fmla="+- 0 8524 8414"/>
                <a:gd name="T211" fmla="*/ 8524 h 752"/>
                <a:gd name="T212" fmla="+- 0 12517 12217"/>
                <a:gd name="T213" fmla="*/ T212 w 367"/>
                <a:gd name="T214" fmla="+- 0 8550 8414"/>
                <a:gd name="T215" fmla="*/ 8550 h 752"/>
                <a:gd name="T216" fmla="+- 0 12392 12217"/>
                <a:gd name="T217" fmla="*/ T216 w 367"/>
                <a:gd name="T218" fmla="+- 0 8484 8414"/>
                <a:gd name="T219" fmla="*/ 8484 h 752"/>
                <a:gd name="T220" fmla="+- 0 12518 12217"/>
                <a:gd name="T221" fmla="*/ T220 w 367"/>
                <a:gd name="T222" fmla="+- 0 8438 8414"/>
                <a:gd name="T223" fmla="*/ 8438 h 752"/>
                <a:gd name="T224" fmla="+- 0 12378 12217"/>
                <a:gd name="T225" fmla="*/ T224 w 367"/>
                <a:gd name="T226" fmla="+- 0 8446 8414"/>
                <a:gd name="T227" fmla="*/ 8446 h 752"/>
                <a:gd name="T228" fmla="+- 0 12260 12217"/>
                <a:gd name="T229" fmla="*/ T228 w 367"/>
                <a:gd name="T230" fmla="+- 0 8458 8414"/>
                <a:gd name="T231" fmla="*/ 8458 h 752"/>
                <a:gd name="T232" fmla="+- 0 12264 12217"/>
                <a:gd name="T233" fmla="*/ T232 w 367"/>
                <a:gd name="T234" fmla="+- 0 8464 8414"/>
                <a:gd name="T235" fmla="*/ 8464 h 75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</a:cxnLst>
              <a:rect l="0" t="0" r="r" b="b"/>
              <a:pathLst>
                <a:path w="367" h="752">
                  <a:moveTo>
                    <a:pt x="367" y="0"/>
                  </a:moveTo>
                  <a:lnTo>
                    <a:pt x="0" y="0"/>
                  </a:lnTo>
                  <a:lnTo>
                    <a:pt x="0" y="752"/>
                  </a:lnTo>
                  <a:lnTo>
                    <a:pt x="367" y="752"/>
                  </a:lnTo>
                  <a:lnTo>
                    <a:pt x="367" y="716"/>
                  </a:lnTo>
                  <a:lnTo>
                    <a:pt x="58" y="716"/>
                  </a:lnTo>
                  <a:lnTo>
                    <a:pt x="55" y="714"/>
                  </a:lnTo>
                  <a:lnTo>
                    <a:pt x="49" y="708"/>
                  </a:lnTo>
                  <a:lnTo>
                    <a:pt x="47" y="702"/>
                  </a:lnTo>
                  <a:lnTo>
                    <a:pt x="47" y="668"/>
                  </a:lnTo>
                  <a:lnTo>
                    <a:pt x="49" y="660"/>
                  </a:lnTo>
                  <a:lnTo>
                    <a:pt x="55" y="654"/>
                  </a:lnTo>
                  <a:lnTo>
                    <a:pt x="58" y="652"/>
                  </a:lnTo>
                  <a:lnTo>
                    <a:pt x="161" y="652"/>
                  </a:lnTo>
                  <a:lnTo>
                    <a:pt x="161" y="638"/>
                  </a:lnTo>
                  <a:lnTo>
                    <a:pt x="161" y="636"/>
                  </a:lnTo>
                  <a:lnTo>
                    <a:pt x="138" y="636"/>
                  </a:lnTo>
                  <a:lnTo>
                    <a:pt x="47" y="618"/>
                  </a:lnTo>
                  <a:lnTo>
                    <a:pt x="47" y="580"/>
                  </a:lnTo>
                  <a:lnTo>
                    <a:pt x="138" y="560"/>
                  </a:lnTo>
                  <a:lnTo>
                    <a:pt x="161" y="560"/>
                  </a:lnTo>
                  <a:lnTo>
                    <a:pt x="161" y="544"/>
                  </a:lnTo>
                  <a:lnTo>
                    <a:pt x="47" y="544"/>
                  </a:lnTo>
                  <a:lnTo>
                    <a:pt x="47" y="482"/>
                  </a:lnTo>
                  <a:lnTo>
                    <a:pt x="367" y="482"/>
                  </a:lnTo>
                  <a:lnTo>
                    <a:pt x="367" y="468"/>
                  </a:lnTo>
                  <a:lnTo>
                    <a:pt x="161" y="468"/>
                  </a:lnTo>
                  <a:lnTo>
                    <a:pt x="161" y="466"/>
                  </a:lnTo>
                  <a:lnTo>
                    <a:pt x="138" y="466"/>
                  </a:lnTo>
                  <a:lnTo>
                    <a:pt x="47" y="446"/>
                  </a:lnTo>
                  <a:lnTo>
                    <a:pt x="47" y="408"/>
                  </a:lnTo>
                  <a:lnTo>
                    <a:pt x="138" y="390"/>
                  </a:lnTo>
                  <a:lnTo>
                    <a:pt x="161" y="390"/>
                  </a:lnTo>
                  <a:lnTo>
                    <a:pt x="161" y="374"/>
                  </a:lnTo>
                  <a:lnTo>
                    <a:pt x="57" y="374"/>
                  </a:lnTo>
                  <a:lnTo>
                    <a:pt x="54" y="372"/>
                  </a:lnTo>
                  <a:lnTo>
                    <a:pt x="49" y="368"/>
                  </a:lnTo>
                  <a:lnTo>
                    <a:pt x="47" y="362"/>
                  </a:lnTo>
                  <a:lnTo>
                    <a:pt x="47" y="326"/>
                  </a:lnTo>
                  <a:lnTo>
                    <a:pt x="48" y="320"/>
                  </a:lnTo>
                  <a:lnTo>
                    <a:pt x="52" y="312"/>
                  </a:lnTo>
                  <a:lnTo>
                    <a:pt x="56" y="310"/>
                  </a:lnTo>
                  <a:lnTo>
                    <a:pt x="161" y="310"/>
                  </a:lnTo>
                  <a:lnTo>
                    <a:pt x="161" y="300"/>
                  </a:lnTo>
                  <a:lnTo>
                    <a:pt x="299" y="300"/>
                  </a:lnTo>
                  <a:lnTo>
                    <a:pt x="316" y="294"/>
                  </a:lnTo>
                  <a:lnTo>
                    <a:pt x="367" y="294"/>
                  </a:lnTo>
                  <a:lnTo>
                    <a:pt x="367" y="292"/>
                  </a:lnTo>
                  <a:lnTo>
                    <a:pt x="47" y="292"/>
                  </a:lnTo>
                  <a:lnTo>
                    <a:pt x="47" y="268"/>
                  </a:lnTo>
                  <a:lnTo>
                    <a:pt x="86" y="268"/>
                  </a:lnTo>
                  <a:lnTo>
                    <a:pt x="86" y="256"/>
                  </a:lnTo>
                  <a:lnTo>
                    <a:pt x="47" y="256"/>
                  </a:lnTo>
                  <a:lnTo>
                    <a:pt x="47" y="230"/>
                  </a:lnTo>
                  <a:lnTo>
                    <a:pt x="161" y="230"/>
                  </a:lnTo>
                  <a:lnTo>
                    <a:pt x="161" y="210"/>
                  </a:lnTo>
                  <a:lnTo>
                    <a:pt x="47" y="210"/>
                  </a:lnTo>
                  <a:lnTo>
                    <a:pt x="47" y="184"/>
                  </a:lnTo>
                  <a:lnTo>
                    <a:pt x="82" y="184"/>
                  </a:lnTo>
                  <a:lnTo>
                    <a:pt x="82" y="160"/>
                  </a:lnTo>
                  <a:lnTo>
                    <a:pt x="83" y="154"/>
                  </a:lnTo>
                  <a:lnTo>
                    <a:pt x="88" y="148"/>
                  </a:lnTo>
                  <a:lnTo>
                    <a:pt x="91" y="146"/>
                  </a:lnTo>
                  <a:lnTo>
                    <a:pt x="301" y="146"/>
                  </a:lnTo>
                  <a:lnTo>
                    <a:pt x="301" y="138"/>
                  </a:lnTo>
                  <a:lnTo>
                    <a:pt x="300" y="136"/>
                  </a:lnTo>
                  <a:lnTo>
                    <a:pt x="47" y="136"/>
                  </a:lnTo>
                  <a:lnTo>
                    <a:pt x="47" y="110"/>
                  </a:lnTo>
                  <a:lnTo>
                    <a:pt x="161" y="110"/>
                  </a:lnTo>
                  <a:lnTo>
                    <a:pt x="161" y="90"/>
                  </a:lnTo>
                  <a:lnTo>
                    <a:pt x="47" y="90"/>
                  </a:lnTo>
                  <a:lnTo>
                    <a:pt x="47" y="80"/>
                  </a:lnTo>
                  <a:lnTo>
                    <a:pt x="31" y="80"/>
                  </a:lnTo>
                  <a:lnTo>
                    <a:pt x="31" y="62"/>
                  </a:lnTo>
                  <a:lnTo>
                    <a:pt x="37" y="62"/>
                  </a:lnTo>
                  <a:lnTo>
                    <a:pt x="38" y="60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37" y="50"/>
                  </a:lnTo>
                  <a:lnTo>
                    <a:pt x="31" y="50"/>
                  </a:lnTo>
                  <a:lnTo>
                    <a:pt x="31" y="30"/>
                  </a:lnTo>
                  <a:lnTo>
                    <a:pt x="47" y="30"/>
                  </a:lnTo>
                  <a:lnTo>
                    <a:pt x="47" y="24"/>
                  </a:lnTo>
                  <a:lnTo>
                    <a:pt x="301" y="24"/>
                  </a:lnTo>
                  <a:lnTo>
                    <a:pt x="301" y="22"/>
                  </a:lnTo>
                  <a:lnTo>
                    <a:pt x="367" y="22"/>
                  </a:lnTo>
                  <a:lnTo>
                    <a:pt x="367" y="0"/>
                  </a:lnTo>
                  <a:close/>
                  <a:moveTo>
                    <a:pt x="83" y="678"/>
                  </a:moveTo>
                  <a:lnTo>
                    <a:pt x="57" y="678"/>
                  </a:lnTo>
                  <a:lnTo>
                    <a:pt x="56" y="682"/>
                  </a:lnTo>
                  <a:lnTo>
                    <a:pt x="56" y="686"/>
                  </a:lnTo>
                  <a:lnTo>
                    <a:pt x="57" y="690"/>
                  </a:lnTo>
                  <a:lnTo>
                    <a:pt x="76" y="690"/>
                  </a:lnTo>
                  <a:lnTo>
                    <a:pt x="76" y="716"/>
                  </a:lnTo>
                  <a:lnTo>
                    <a:pt x="106" y="716"/>
                  </a:lnTo>
                  <a:lnTo>
                    <a:pt x="106" y="702"/>
                  </a:lnTo>
                  <a:lnTo>
                    <a:pt x="86" y="702"/>
                  </a:lnTo>
                  <a:lnTo>
                    <a:pt x="86" y="688"/>
                  </a:lnTo>
                  <a:lnTo>
                    <a:pt x="86" y="684"/>
                  </a:lnTo>
                  <a:lnTo>
                    <a:pt x="84" y="680"/>
                  </a:lnTo>
                  <a:lnTo>
                    <a:pt x="83" y="678"/>
                  </a:lnTo>
                  <a:close/>
                  <a:moveTo>
                    <a:pt x="161" y="652"/>
                  </a:moveTo>
                  <a:lnTo>
                    <a:pt x="131" y="652"/>
                  </a:lnTo>
                  <a:lnTo>
                    <a:pt x="135" y="656"/>
                  </a:lnTo>
                  <a:lnTo>
                    <a:pt x="138" y="664"/>
                  </a:lnTo>
                  <a:lnTo>
                    <a:pt x="138" y="668"/>
                  </a:lnTo>
                  <a:lnTo>
                    <a:pt x="138" y="702"/>
                  </a:lnTo>
                  <a:lnTo>
                    <a:pt x="137" y="710"/>
                  </a:lnTo>
                  <a:lnTo>
                    <a:pt x="133" y="712"/>
                  </a:lnTo>
                  <a:lnTo>
                    <a:pt x="131" y="714"/>
                  </a:lnTo>
                  <a:lnTo>
                    <a:pt x="128" y="716"/>
                  </a:lnTo>
                  <a:lnTo>
                    <a:pt x="367" y="716"/>
                  </a:lnTo>
                  <a:lnTo>
                    <a:pt x="367" y="708"/>
                  </a:lnTo>
                  <a:lnTo>
                    <a:pt x="161" y="708"/>
                  </a:lnTo>
                  <a:lnTo>
                    <a:pt x="161" y="652"/>
                  </a:lnTo>
                  <a:close/>
                  <a:moveTo>
                    <a:pt x="367" y="614"/>
                  </a:moveTo>
                  <a:lnTo>
                    <a:pt x="300" y="614"/>
                  </a:lnTo>
                  <a:lnTo>
                    <a:pt x="304" y="616"/>
                  </a:lnTo>
                  <a:lnTo>
                    <a:pt x="308" y="620"/>
                  </a:lnTo>
                  <a:lnTo>
                    <a:pt x="313" y="626"/>
                  </a:lnTo>
                  <a:lnTo>
                    <a:pt x="316" y="636"/>
                  </a:lnTo>
                  <a:lnTo>
                    <a:pt x="316" y="708"/>
                  </a:lnTo>
                  <a:lnTo>
                    <a:pt x="367" y="708"/>
                  </a:lnTo>
                  <a:lnTo>
                    <a:pt x="367" y="614"/>
                  </a:lnTo>
                  <a:close/>
                  <a:moveTo>
                    <a:pt x="129" y="678"/>
                  </a:moveTo>
                  <a:lnTo>
                    <a:pt x="98" y="678"/>
                  </a:lnTo>
                  <a:lnTo>
                    <a:pt x="95" y="682"/>
                  </a:lnTo>
                  <a:lnTo>
                    <a:pt x="95" y="686"/>
                  </a:lnTo>
                  <a:lnTo>
                    <a:pt x="95" y="702"/>
                  </a:lnTo>
                  <a:lnTo>
                    <a:pt x="106" y="702"/>
                  </a:lnTo>
                  <a:lnTo>
                    <a:pt x="106" y="690"/>
                  </a:lnTo>
                  <a:lnTo>
                    <a:pt x="128" y="690"/>
                  </a:lnTo>
                  <a:lnTo>
                    <a:pt x="130" y="686"/>
                  </a:lnTo>
                  <a:lnTo>
                    <a:pt x="130" y="682"/>
                  </a:lnTo>
                  <a:lnTo>
                    <a:pt x="129" y="678"/>
                  </a:lnTo>
                  <a:close/>
                  <a:moveTo>
                    <a:pt x="99" y="652"/>
                  </a:moveTo>
                  <a:lnTo>
                    <a:pt x="84" y="652"/>
                  </a:lnTo>
                  <a:lnTo>
                    <a:pt x="86" y="654"/>
                  </a:lnTo>
                  <a:lnTo>
                    <a:pt x="89" y="660"/>
                  </a:lnTo>
                  <a:lnTo>
                    <a:pt x="90" y="666"/>
                  </a:lnTo>
                  <a:lnTo>
                    <a:pt x="90" y="672"/>
                  </a:lnTo>
                  <a:lnTo>
                    <a:pt x="91" y="672"/>
                  </a:lnTo>
                  <a:lnTo>
                    <a:pt x="91" y="664"/>
                  </a:lnTo>
                  <a:lnTo>
                    <a:pt x="92" y="658"/>
                  </a:lnTo>
                  <a:lnTo>
                    <a:pt x="97" y="654"/>
                  </a:lnTo>
                  <a:lnTo>
                    <a:pt x="99" y="652"/>
                  </a:lnTo>
                  <a:close/>
                  <a:moveTo>
                    <a:pt x="225" y="652"/>
                  </a:moveTo>
                  <a:lnTo>
                    <a:pt x="181" y="652"/>
                  </a:lnTo>
                  <a:lnTo>
                    <a:pt x="179" y="654"/>
                  </a:lnTo>
                  <a:lnTo>
                    <a:pt x="176" y="658"/>
                  </a:lnTo>
                  <a:lnTo>
                    <a:pt x="175" y="662"/>
                  </a:lnTo>
                  <a:lnTo>
                    <a:pt x="175" y="670"/>
                  </a:lnTo>
                  <a:lnTo>
                    <a:pt x="227" y="670"/>
                  </a:lnTo>
                  <a:lnTo>
                    <a:pt x="227" y="656"/>
                  </a:lnTo>
                  <a:lnTo>
                    <a:pt x="225" y="652"/>
                  </a:lnTo>
                  <a:close/>
                  <a:moveTo>
                    <a:pt x="298" y="652"/>
                  </a:moveTo>
                  <a:lnTo>
                    <a:pt x="245" y="652"/>
                  </a:lnTo>
                  <a:lnTo>
                    <a:pt x="241" y="656"/>
                  </a:lnTo>
                  <a:lnTo>
                    <a:pt x="241" y="670"/>
                  </a:lnTo>
                  <a:lnTo>
                    <a:pt x="301" y="670"/>
                  </a:lnTo>
                  <a:lnTo>
                    <a:pt x="301" y="656"/>
                  </a:lnTo>
                  <a:lnTo>
                    <a:pt x="298" y="652"/>
                  </a:lnTo>
                  <a:close/>
                  <a:moveTo>
                    <a:pt x="246" y="614"/>
                  </a:moveTo>
                  <a:lnTo>
                    <a:pt x="220" y="614"/>
                  </a:lnTo>
                  <a:lnTo>
                    <a:pt x="223" y="616"/>
                  </a:lnTo>
                  <a:lnTo>
                    <a:pt x="231" y="622"/>
                  </a:lnTo>
                  <a:lnTo>
                    <a:pt x="233" y="630"/>
                  </a:lnTo>
                  <a:lnTo>
                    <a:pt x="233" y="642"/>
                  </a:lnTo>
                  <a:lnTo>
                    <a:pt x="235" y="642"/>
                  </a:lnTo>
                  <a:lnTo>
                    <a:pt x="235" y="634"/>
                  </a:lnTo>
                  <a:lnTo>
                    <a:pt x="237" y="626"/>
                  </a:lnTo>
                  <a:lnTo>
                    <a:pt x="242" y="616"/>
                  </a:lnTo>
                  <a:lnTo>
                    <a:pt x="246" y="614"/>
                  </a:lnTo>
                  <a:close/>
                  <a:moveTo>
                    <a:pt x="161" y="560"/>
                  </a:moveTo>
                  <a:lnTo>
                    <a:pt x="138" y="560"/>
                  </a:lnTo>
                  <a:lnTo>
                    <a:pt x="138" y="586"/>
                  </a:lnTo>
                  <a:lnTo>
                    <a:pt x="113" y="590"/>
                  </a:lnTo>
                  <a:lnTo>
                    <a:pt x="113" y="608"/>
                  </a:lnTo>
                  <a:lnTo>
                    <a:pt x="138" y="612"/>
                  </a:lnTo>
                  <a:lnTo>
                    <a:pt x="138" y="636"/>
                  </a:lnTo>
                  <a:lnTo>
                    <a:pt x="161" y="636"/>
                  </a:lnTo>
                  <a:lnTo>
                    <a:pt x="162" y="628"/>
                  </a:lnTo>
                  <a:lnTo>
                    <a:pt x="169" y="616"/>
                  </a:lnTo>
                  <a:lnTo>
                    <a:pt x="175" y="614"/>
                  </a:lnTo>
                  <a:lnTo>
                    <a:pt x="367" y="614"/>
                  </a:lnTo>
                  <a:lnTo>
                    <a:pt x="367" y="580"/>
                  </a:lnTo>
                  <a:lnTo>
                    <a:pt x="161" y="580"/>
                  </a:lnTo>
                  <a:lnTo>
                    <a:pt x="161" y="560"/>
                  </a:lnTo>
                  <a:close/>
                  <a:moveTo>
                    <a:pt x="105" y="590"/>
                  </a:moveTo>
                  <a:lnTo>
                    <a:pt x="58" y="598"/>
                  </a:lnTo>
                  <a:lnTo>
                    <a:pt x="58" y="600"/>
                  </a:lnTo>
                  <a:lnTo>
                    <a:pt x="105" y="606"/>
                  </a:lnTo>
                  <a:lnTo>
                    <a:pt x="105" y="590"/>
                  </a:lnTo>
                  <a:close/>
                  <a:moveTo>
                    <a:pt x="367" y="486"/>
                  </a:moveTo>
                  <a:lnTo>
                    <a:pt x="304" y="486"/>
                  </a:lnTo>
                  <a:lnTo>
                    <a:pt x="313" y="496"/>
                  </a:lnTo>
                  <a:lnTo>
                    <a:pt x="316" y="506"/>
                  </a:lnTo>
                  <a:lnTo>
                    <a:pt x="316" y="580"/>
                  </a:lnTo>
                  <a:lnTo>
                    <a:pt x="367" y="580"/>
                  </a:lnTo>
                  <a:lnTo>
                    <a:pt x="367" y="486"/>
                  </a:lnTo>
                  <a:close/>
                  <a:moveTo>
                    <a:pt x="367" y="482"/>
                  </a:moveTo>
                  <a:lnTo>
                    <a:pt x="138" y="482"/>
                  </a:lnTo>
                  <a:lnTo>
                    <a:pt x="138" y="508"/>
                  </a:lnTo>
                  <a:lnTo>
                    <a:pt x="56" y="508"/>
                  </a:lnTo>
                  <a:lnTo>
                    <a:pt x="56" y="520"/>
                  </a:lnTo>
                  <a:lnTo>
                    <a:pt x="138" y="520"/>
                  </a:lnTo>
                  <a:lnTo>
                    <a:pt x="138" y="544"/>
                  </a:lnTo>
                  <a:lnTo>
                    <a:pt x="161" y="544"/>
                  </a:lnTo>
                  <a:lnTo>
                    <a:pt x="161" y="542"/>
                  </a:lnTo>
                  <a:lnTo>
                    <a:pt x="219" y="542"/>
                  </a:lnTo>
                  <a:lnTo>
                    <a:pt x="219" y="506"/>
                  </a:lnTo>
                  <a:lnTo>
                    <a:pt x="222" y="496"/>
                  </a:lnTo>
                  <a:lnTo>
                    <a:pt x="228" y="490"/>
                  </a:lnTo>
                  <a:lnTo>
                    <a:pt x="230" y="486"/>
                  </a:lnTo>
                  <a:lnTo>
                    <a:pt x="367" y="486"/>
                  </a:lnTo>
                  <a:lnTo>
                    <a:pt x="367" y="482"/>
                  </a:lnTo>
                  <a:close/>
                  <a:moveTo>
                    <a:pt x="299" y="524"/>
                  </a:moveTo>
                  <a:lnTo>
                    <a:pt x="239" y="524"/>
                  </a:lnTo>
                  <a:lnTo>
                    <a:pt x="235" y="526"/>
                  </a:lnTo>
                  <a:lnTo>
                    <a:pt x="234" y="530"/>
                  </a:lnTo>
                  <a:lnTo>
                    <a:pt x="234" y="542"/>
                  </a:lnTo>
                  <a:lnTo>
                    <a:pt x="301" y="542"/>
                  </a:lnTo>
                  <a:lnTo>
                    <a:pt x="301" y="528"/>
                  </a:lnTo>
                  <a:lnTo>
                    <a:pt x="299" y="524"/>
                  </a:lnTo>
                  <a:close/>
                  <a:moveTo>
                    <a:pt x="367" y="430"/>
                  </a:moveTo>
                  <a:lnTo>
                    <a:pt x="316" y="430"/>
                  </a:lnTo>
                  <a:lnTo>
                    <a:pt x="316" y="468"/>
                  </a:lnTo>
                  <a:lnTo>
                    <a:pt x="367" y="468"/>
                  </a:lnTo>
                  <a:lnTo>
                    <a:pt x="367" y="430"/>
                  </a:lnTo>
                  <a:close/>
                  <a:moveTo>
                    <a:pt x="161" y="390"/>
                  </a:moveTo>
                  <a:lnTo>
                    <a:pt x="138" y="390"/>
                  </a:lnTo>
                  <a:lnTo>
                    <a:pt x="138" y="416"/>
                  </a:lnTo>
                  <a:lnTo>
                    <a:pt x="113" y="418"/>
                  </a:lnTo>
                  <a:lnTo>
                    <a:pt x="113" y="436"/>
                  </a:lnTo>
                  <a:lnTo>
                    <a:pt x="138" y="440"/>
                  </a:lnTo>
                  <a:lnTo>
                    <a:pt x="138" y="466"/>
                  </a:lnTo>
                  <a:lnTo>
                    <a:pt x="161" y="466"/>
                  </a:lnTo>
                  <a:lnTo>
                    <a:pt x="161" y="430"/>
                  </a:lnTo>
                  <a:lnTo>
                    <a:pt x="367" y="430"/>
                  </a:lnTo>
                  <a:lnTo>
                    <a:pt x="367" y="406"/>
                  </a:lnTo>
                  <a:lnTo>
                    <a:pt x="161" y="406"/>
                  </a:lnTo>
                  <a:lnTo>
                    <a:pt x="161" y="390"/>
                  </a:lnTo>
                  <a:close/>
                  <a:moveTo>
                    <a:pt x="105" y="420"/>
                  </a:moveTo>
                  <a:lnTo>
                    <a:pt x="58" y="428"/>
                  </a:lnTo>
                  <a:lnTo>
                    <a:pt x="105" y="436"/>
                  </a:lnTo>
                  <a:lnTo>
                    <a:pt x="105" y="420"/>
                  </a:lnTo>
                  <a:close/>
                  <a:moveTo>
                    <a:pt x="237" y="380"/>
                  </a:moveTo>
                  <a:lnTo>
                    <a:pt x="161" y="406"/>
                  </a:lnTo>
                  <a:lnTo>
                    <a:pt x="316" y="406"/>
                  </a:lnTo>
                  <a:lnTo>
                    <a:pt x="237" y="380"/>
                  </a:lnTo>
                  <a:close/>
                  <a:moveTo>
                    <a:pt x="367" y="294"/>
                  </a:moveTo>
                  <a:lnTo>
                    <a:pt x="316" y="294"/>
                  </a:lnTo>
                  <a:lnTo>
                    <a:pt x="316" y="334"/>
                  </a:lnTo>
                  <a:lnTo>
                    <a:pt x="251" y="352"/>
                  </a:lnTo>
                  <a:lnTo>
                    <a:pt x="316" y="366"/>
                  </a:lnTo>
                  <a:lnTo>
                    <a:pt x="316" y="406"/>
                  </a:lnTo>
                  <a:lnTo>
                    <a:pt x="367" y="406"/>
                  </a:lnTo>
                  <a:lnTo>
                    <a:pt x="367" y="294"/>
                  </a:lnTo>
                  <a:close/>
                  <a:moveTo>
                    <a:pt x="161" y="310"/>
                  </a:moveTo>
                  <a:lnTo>
                    <a:pt x="128" y="310"/>
                  </a:lnTo>
                  <a:lnTo>
                    <a:pt x="131" y="312"/>
                  </a:lnTo>
                  <a:lnTo>
                    <a:pt x="133" y="314"/>
                  </a:lnTo>
                  <a:lnTo>
                    <a:pt x="137" y="316"/>
                  </a:lnTo>
                  <a:lnTo>
                    <a:pt x="138" y="324"/>
                  </a:lnTo>
                  <a:lnTo>
                    <a:pt x="138" y="358"/>
                  </a:lnTo>
                  <a:lnTo>
                    <a:pt x="138" y="364"/>
                  </a:lnTo>
                  <a:lnTo>
                    <a:pt x="135" y="372"/>
                  </a:lnTo>
                  <a:lnTo>
                    <a:pt x="131" y="374"/>
                  </a:lnTo>
                  <a:lnTo>
                    <a:pt x="161" y="374"/>
                  </a:lnTo>
                  <a:lnTo>
                    <a:pt x="161" y="366"/>
                  </a:lnTo>
                  <a:lnTo>
                    <a:pt x="222" y="352"/>
                  </a:lnTo>
                  <a:lnTo>
                    <a:pt x="161" y="340"/>
                  </a:lnTo>
                  <a:lnTo>
                    <a:pt x="161" y="310"/>
                  </a:lnTo>
                  <a:close/>
                  <a:moveTo>
                    <a:pt x="128" y="336"/>
                  </a:moveTo>
                  <a:lnTo>
                    <a:pt x="57" y="336"/>
                  </a:lnTo>
                  <a:lnTo>
                    <a:pt x="56" y="340"/>
                  </a:lnTo>
                  <a:lnTo>
                    <a:pt x="56" y="342"/>
                  </a:lnTo>
                  <a:lnTo>
                    <a:pt x="56" y="344"/>
                  </a:lnTo>
                  <a:lnTo>
                    <a:pt x="57" y="348"/>
                  </a:lnTo>
                  <a:lnTo>
                    <a:pt x="129" y="348"/>
                  </a:lnTo>
                  <a:lnTo>
                    <a:pt x="130" y="346"/>
                  </a:lnTo>
                  <a:lnTo>
                    <a:pt x="130" y="344"/>
                  </a:lnTo>
                  <a:lnTo>
                    <a:pt x="130" y="340"/>
                  </a:lnTo>
                  <a:lnTo>
                    <a:pt x="130" y="338"/>
                  </a:lnTo>
                  <a:lnTo>
                    <a:pt x="129" y="338"/>
                  </a:lnTo>
                  <a:lnTo>
                    <a:pt x="128" y="336"/>
                  </a:lnTo>
                  <a:close/>
                  <a:moveTo>
                    <a:pt x="106" y="310"/>
                  </a:moveTo>
                  <a:lnTo>
                    <a:pt x="76" y="310"/>
                  </a:lnTo>
                  <a:lnTo>
                    <a:pt x="76" y="336"/>
                  </a:lnTo>
                  <a:lnTo>
                    <a:pt x="106" y="336"/>
                  </a:lnTo>
                  <a:lnTo>
                    <a:pt x="106" y="310"/>
                  </a:lnTo>
                  <a:close/>
                  <a:moveTo>
                    <a:pt x="299" y="300"/>
                  </a:moveTo>
                  <a:lnTo>
                    <a:pt x="161" y="300"/>
                  </a:lnTo>
                  <a:lnTo>
                    <a:pt x="237" y="322"/>
                  </a:lnTo>
                  <a:lnTo>
                    <a:pt x="299" y="300"/>
                  </a:lnTo>
                  <a:close/>
                  <a:moveTo>
                    <a:pt x="161" y="230"/>
                  </a:moveTo>
                  <a:lnTo>
                    <a:pt x="138" y="230"/>
                  </a:lnTo>
                  <a:lnTo>
                    <a:pt x="138" y="256"/>
                  </a:lnTo>
                  <a:lnTo>
                    <a:pt x="95" y="256"/>
                  </a:lnTo>
                  <a:lnTo>
                    <a:pt x="95" y="268"/>
                  </a:lnTo>
                  <a:lnTo>
                    <a:pt x="138" y="268"/>
                  </a:lnTo>
                  <a:lnTo>
                    <a:pt x="138" y="292"/>
                  </a:lnTo>
                  <a:lnTo>
                    <a:pt x="367" y="292"/>
                  </a:lnTo>
                  <a:lnTo>
                    <a:pt x="367" y="270"/>
                  </a:lnTo>
                  <a:lnTo>
                    <a:pt x="179" y="270"/>
                  </a:lnTo>
                  <a:lnTo>
                    <a:pt x="173" y="268"/>
                  </a:lnTo>
                  <a:lnTo>
                    <a:pt x="170" y="266"/>
                  </a:lnTo>
                  <a:lnTo>
                    <a:pt x="164" y="260"/>
                  </a:lnTo>
                  <a:lnTo>
                    <a:pt x="161" y="250"/>
                  </a:lnTo>
                  <a:lnTo>
                    <a:pt x="161" y="230"/>
                  </a:lnTo>
                  <a:close/>
                  <a:moveTo>
                    <a:pt x="367" y="174"/>
                  </a:moveTo>
                  <a:lnTo>
                    <a:pt x="298" y="174"/>
                  </a:lnTo>
                  <a:lnTo>
                    <a:pt x="303" y="176"/>
                  </a:lnTo>
                  <a:lnTo>
                    <a:pt x="307" y="180"/>
                  </a:lnTo>
                  <a:lnTo>
                    <a:pt x="313" y="184"/>
                  </a:lnTo>
                  <a:lnTo>
                    <a:pt x="316" y="194"/>
                  </a:lnTo>
                  <a:lnTo>
                    <a:pt x="316" y="250"/>
                  </a:lnTo>
                  <a:lnTo>
                    <a:pt x="313" y="260"/>
                  </a:lnTo>
                  <a:lnTo>
                    <a:pt x="307" y="266"/>
                  </a:lnTo>
                  <a:lnTo>
                    <a:pt x="303" y="268"/>
                  </a:lnTo>
                  <a:lnTo>
                    <a:pt x="297" y="270"/>
                  </a:lnTo>
                  <a:lnTo>
                    <a:pt x="367" y="270"/>
                  </a:lnTo>
                  <a:lnTo>
                    <a:pt x="367" y="174"/>
                  </a:lnTo>
                  <a:close/>
                  <a:moveTo>
                    <a:pt x="300" y="214"/>
                  </a:moveTo>
                  <a:lnTo>
                    <a:pt x="177" y="214"/>
                  </a:lnTo>
                  <a:lnTo>
                    <a:pt x="175" y="218"/>
                  </a:lnTo>
                  <a:lnTo>
                    <a:pt x="175" y="220"/>
                  </a:lnTo>
                  <a:lnTo>
                    <a:pt x="175" y="226"/>
                  </a:lnTo>
                  <a:lnTo>
                    <a:pt x="175" y="228"/>
                  </a:lnTo>
                  <a:lnTo>
                    <a:pt x="177" y="230"/>
                  </a:lnTo>
                  <a:lnTo>
                    <a:pt x="179" y="232"/>
                  </a:lnTo>
                  <a:lnTo>
                    <a:pt x="298" y="232"/>
                  </a:lnTo>
                  <a:lnTo>
                    <a:pt x="300" y="230"/>
                  </a:lnTo>
                  <a:lnTo>
                    <a:pt x="301" y="226"/>
                  </a:lnTo>
                  <a:lnTo>
                    <a:pt x="302" y="224"/>
                  </a:lnTo>
                  <a:lnTo>
                    <a:pt x="302" y="216"/>
                  </a:lnTo>
                  <a:lnTo>
                    <a:pt x="300" y="214"/>
                  </a:lnTo>
                  <a:close/>
                  <a:moveTo>
                    <a:pt x="301" y="146"/>
                  </a:moveTo>
                  <a:lnTo>
                    <a:pt x="129" y="146"/>
                  </a:lnTo>
                  <a:lnTo>
                    <a:pt x="132" y="148"/>
                  </a:lnTo>
                  <a:lnTo>
                    <a:pt x="137" y="154"/>
                  </a:lnTo>
                  <a:lnTo>
                    <a:pt x="138" y="160"/>
                  </a:lnTo>
                  <a:lnTo>
                    <a:pt x="138" y="210"/>
                  </a:lnTo>
                  <a:lnTo>
                    <a:pt x="161" y="210"/>
                  </a:lnTo>
                  <a:lnTo>
                    <a:pt x="161" y="196"/>
                  </a:lnTo>
                  <a:lnTo>
                    <a:pt x="164" y="186"/>
                  </a:lnTo>
                  <a:lnTo>
                    <a:pt x="170" y="180"/>
                  </a:lnTo>
                  <a:lnTo>
                    <a:pt x="173" y="176"/>
                  </a:lnTo>
                  <a:lnTo>
                    <a:pt x="179" y="174"/>
                  </a:lnTo>
                  <a:lnTo>
                    <a:pt x="367" y="174"/>
                  </a:lnTo>
                  <a:lnTo>
                    <a:pt x="367" y="148"/>
                  </a:lnTo>
                  <a:lnTo>
                    <a:pt x="301" y="148"/>
                  </a:lnTo>
                  <a:lnTo>
                    <a:pt x="301" y="146"/>
                  </a:lnTo>
                  <a:close/>
                  <a:moveTo>
                    <a:pt x="128" y="172"/>
                  </a:moveTo>
                  <a:lnTo>
                    <a:pt x="93" y="172"/>
                  </a:lnTo>
                  <a:lnTo>
                    <a:pt x="91" y="174"/>
                  </a:lnTo>
                  <a:lnTo>
                    <a:pt x="91" y="176"/>
                  </a:lnTo>
                  <a:lnTo>
                    <a:pt x="91" y="184"/>
                  </a:lnTo>
                  <a:lnTo>
                    <a:pt x="130" y="184"/>
                  </a:lnTo>
                  <a:lnTo>
                    <a:pt x="130" y="174"/>
                  </a:lnTo>
                  <a:lnTo>
                    <a:pt x="128" y="172"/>
                  </a:lnTo>
                  <a:close/>
                  <a:moveTo>
                    <a:pt x="367" y="22"/>
                  </a:moveTo>
                  <a:lnTo>
                    <a:pt x="342" y="22"/>
                  </a:lnTo>
                  <a:lnTo>
                    <a:pt x="342" y="60"/>
                  </a:lnTo>
                  <a:lnTo>
                    <a:pt x="316" y="60"/>
                  </a:lnTo>
                  <a:lnTo>
                    <a:pt x="316" y="110"/>
                  </a:lnTo>
                  <a:lnTo>
                    <a:pt x="342" y="110"/>
                  </a:lnTo>
                  <a:lnTo>
                    <a:pt x="342" y="148"/>
                  </a:lnTo>
                  <a:lnTo>
                    <a:pt x="367" y="148"/>
                  </a:lnTo>
                  <a:lnTo>
                    <a:pt x="367" y="22"/>
                  </a:lnTo>
                  <a:close/>
                  <a:moveTo>
                    <a:pt x="161" y="110"/>
                  </a:moveTo>
                  <a:lnTo>
                    <a:pt x="138" y="110"/>
                  </a:lnTo>
                  <a:lnTo>
                    <a:pt x="138" y="136"/>
                  </a:lnTo>
                  <a:lnTo>
                    <a:pt x="300" y="136"/>
                  </a:lnTo>
                  <a:lnTo>
                    <a:pt x="300" y="132"/>
                  </a:lnTo>
                  <a:lnTo>
                    <a:pt x="295" y="128"/>
                  </a:lnTo>
                  <a:lnTo>
                    <a:pt x="292" y="126"/>
                  </a:lnTo>
                  <a:lnTo>
                    <a:pt x="161" y="126"/>
                  </a:lnTo>
                  <a:lnTo>
                    <a:pt x="161" y="110"/>
                  </a:lnTo>
                  <a:close/>
                  <a:moveTo>
                    <a:pt x="301" y="70"/>
                  </a:moveTo>
                  <a:lnTo>
                    <a:pt x="175" y="70"/>
                  </a:lnTo>
                  <a:lnTo>
                    <a:pt x="175" y="88"/>
                  </a:lnTo>
                  <a:lnTo>
                    <a:pt x="295" y="88"/>
                  </a:lnTo>
                  <a:lnTo>
                    <a:pt x="299" y="92"/>
                  </a:lnTo>
                  <a:lnTo>
                    <a:pt x="300" y="94"/>
                  </a:lnTo>
                  <a:lnTo>
                    <a:pt x="301" y="96"/>
                  </a:lnTo>
                  <a:lnTo>
                    <a:pt x="301" y="70"/>
                  </a:lnTo>
                  <a:close/>
                  <a:moveTo>
                    <a:pt x="301" y="24"/>
                  </a:moveTo>
                  <a:lnTo>
                    <a:pt x="138" y="24"/>
                  </a:lnTo>
                  <a:lnTo>
                    <a:pt x="138" y="50"/>
                  </a:lnTo>
                  <a:lnTo>
                    <a:pt x="87" y="50"/>
                  </a:lnTo>
                  <a:lnTo>
                    <a:pt x="138" y="64"/>
                  </a:lnTo>
                  <a:lnTo>
                    <a:pt x="138" y="90"/>
                  </a:lnTo>
                  <a:lnTo>
                    <a:pt x="161" y="90"/>
                  </a:lnTo>
                  <a:lnTo>
                    <a:pt x="161" y="32"/>
                  </a:lnTo>
                  <a:lnTo>
                    <a:pt x="301" y="32"/>
                  </a:lnTo>
                  <a:lnTo>
                    <a:pt x="301" y="24"/>
                  </a:lnTo>
                  <a:close/>
                  <a:moveTo>
                    <a:pt x="47" y="30"/>
                  </a:moveTo>
                  <a:lnTo>
                    <a:pt x="37" y="30"/>
                  </a:lnTo>
                  <a:lnTo>
                    <a:pt x="40" y="32"/>
                  </a:lnTo>
                  <a:lnTo>
                    <a:pt x="42" y="38"/>
                  </a:lnTo>
                  <a:lnTo>
                    <a:pt x="43" y="44"/>
                  </a:lnTo>
                  <a:lnTo>
                    <a:pt x="43" y="68"/>
                  </a:lnTo>
                  <a:lnTo>
                    <a:pt x="42" y="74"/>
                  </a:lnTo>
                  <a:lnTo>
                    <a:pt x="39" y="80"/>
                  </a:lnTo>
                  <a:lnTo>
                    <a:pt x="47" y="80"/>
                  </a:lnTo>
                  <a:lnTo>
                    <a:pt x="47" y="64"/>
                  </a:lnTo>
                  <a:lnTo>
                    <a:pt x="100" y="64"/>
                  </a:lnTo>
                  <a:lnTo>
                    <a:pt x="47" y="50"/>
                  </a:lnTo>
                  <a:lnTo>
                    <a:pt x="47" y="30"/>
                  </a:lnTo>
                  <a:close/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3" name="Line 1700"/>
            <p:cNvSpPr>
              <a:spLocks noChangeShapeType="1"/>
            </p:cNvSpPr>
            <p:nvPr/>
          </p:nvSpPr>
          <p:spPr bwMode="auto">
            <a:xfrm>
              <a:off x="12598" y="8842"/>
              <a:ext cx="661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771" name="Picture 1699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3" y="10059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0" name="Picture 1698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6" y="10054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9" name="Picture 169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37" y="8386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68" name="Picture 1696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89" y="8579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74" name="Rectangle 1695"/>
            <p:cNvSpPr>
              <a:spLocks noChangeArrowheads="1"/>
            </p:cNvSpPr>
            <p:nvPr/>
          </p:nvSpPr>
          <p:spPr bwMode="auto">
            <a:xfrm>
              <a:off x="13884" y="7138"/>
              <a:ext cx="30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75" name="Picture 169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99" y="7154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76" name="Rectangle 1693"/>
            <p:cNvSpPr>
              <a:spLocks noChangeArrowheads="1"/>
            </p:cNvSpPr>
            <p:nvPr/>
          </p:nvSpPr>
          <p:spPr bwMode="auto">
            <a:xfrm>
              <a:off x="13245" y="6041"/>
              <a:ext cx="30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277" name="Picture 169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0" y="6056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8" name="Picture 1691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13" y="4806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79" name="Picture 169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8" y="4426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2" name="Picture 1689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7" y="11215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73" name="Picture 16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7" y="12206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4" name="Picture 1687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0" y="11358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86" name="Picture 168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65" y="11358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90" name="Rectangle 1685"/>
            <p:cNvSpPr>
              <a:spLocks noChangeArrowheads="1"/>
            </p:cNvSpPr>
            <p:nvPr/>
          </p:nvSpPr>
          <p:spPr bwMode="auto">
            <a:xfrm>
              <a:off x="9506" y="12211"/>
              <a:ext cx="305" cy="59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4791" name="Picture 1684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2" y="12226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2" name="Picture 1683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5" y="11540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3" name="Picture 1682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5" y="12422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4" name="Picture 1681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0" y="13086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5" name="Picture 1680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97" y="13079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6" name="Picture 1679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9" y="13599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7" name="Picture 1678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" y="13599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8" name="Picture 1677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7" y="13616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99" name="Picture 1676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" y="15394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80" name="Picture 1675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" y="14212"/>
              <a:ext cx="275" cy="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81" name="Picture 1674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1" y="13779"/>
              <a:ext cx="565" cy="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18" name="Равнобедренный треугольник 2017"/>
          <p:cNvSpPr/>
          <p:nvPr/>
        </p:nvSpPr>
        <p:spPr>
          <a:xfrm>
            <a:off x="573552" y="5639608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19" name="Равнобедренный треугольник 2018"/>
          <p:cNvSpPr/>
          <p:nvPr/>
        </p:nvSpPr>
        <p:spPr>
          <a:xfrm>
            <a:off x="4070805" y="2054956"/>
            <a:ext cx="216024" cy="2589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0" name="Равнобедренный треугольник 2019"/>
          <p:cNvSpPr/>
          <p:nvPr/>
        </p:nvSpPr>
        <p:spPr>
          <a:xfrm>
            <a:off x="4472756" y="4946821"/>
            <a:ext cx="216024" cy="2589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1" name="Равнобедренный треугольник 2020"/>
          <p:cNvSpPr/>
          <p:nvPr/>
        </p:nvSpPr>
        <p:spPr>
          <a:xfrm>
            <a:off x="5667535" y="5190390"/>
            <a:ext cx="216024" cy="2589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2" name="Равнобедренный треугольник 2021"/>
          <p:cNvSpPr/>
          <p:nvPr/>
        </p:nvSpPr>
        <p:spPr>
          <a:xfrm>
            <a:off x="2454016" y="4205832"/>
            <a:ext cx="216024" cy="25891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3" name="TextBox 2022"/>
          <p:cNvSpPr txBox="1"/>
          <p:nvPr/>
        </p:nvSpPr>
        <p:spPr>
          <a:xfrm>
            <a:off x="886647" y="5616156"/>
            <a:ext cx="172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огнетушитель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4" name="TextBox 2023"/>
          <p:cNvSpPr txBox="1"/>
          <p:nvPr/>
        </p:nvSpPr>
        <p:spPr>
          <a:xfrm>
            <a:off x="982588" y="5990535"/>
            <a:ext cx="1330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путь эвакуации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5" name="TextBox 2024"/>
          <p:cNvSpPr txBox="1"/>
          <p:nvPr/>
        </p:nvSpPr>
        <p:spPr>
          <a:xfrm>
            <a:off x="978780" y="6293611"/>
            <a:ext cx="81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телефон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26" name="Равнобедренный треугольник 2025"/>
          <p:cNvSpPr/>
          <p:nvPr/>
        </p:nvSpPr>
        <p:spPr>
          <a:xfrm>
            <a:off x="4452453" y="3429986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7" name="Равнобедренный треугольник 2026"/>
          <p:cNvSpPr/>
          <p:nvPr/>
        </p:nvSpPr>
        <p:spPr>
          <a:xfrm>
            <a:off x="6061743" y="4878771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28" name="AutoShape 1961"/>
          <p:cNvSpPr>
            <a:spLocks/>
          </p:cNvSpPr>
          <p:nvPr/>
        </p:nvSpPr>
        <p:spPr bwMode="auto">
          <a:xfrm>
            <a:off x="3868829" y="3710744"/>
            <a:ext cx="201976" cy="188875"/>
          </a:xfrm>
          <a:custGeom>
            <a:avLst/>
            <a:gdLst>
              <a:gd name="T0" fmla="+- 0 27070 27070"/>
              <a:gd name="T1" fmla="*/ T0 w 309"/>
              <a:gd name="T2" fmla="+- 0 16477 16477"/>
              <a:gd name="T3" fmla="*/ 16477 h 408"/>
              <a:gd name="T4" fmla="+- 0 27378 27070"/>
              <a:gd name="T5" fmla="*/ T4 w 309"/>
              <a:gd name="T6" fmla="+- 0 16884 16477"/>
              <a:gd name="T7" fmla="*/ 16884 h 408"/>
              <a:gd name="T8" fmla="+- 0 27259 27070"/>
              <a:gd name="T9" fmla="*/ T8 w 309"/>
              <a:gd name="T10" fmla="+- 0 16863 16477"/>
              <a:gd name="T11" fmla="*/ 16863 h 408"/>
              <a:gd name="T12" fmla="+- 0 27182 27070"/>
              <a:gd name="T13" fmla="*/ T12 w 309"/>
              <a:gd name="T14" fmla="+- 0 16773 16477"/>
              <a:gd name="T15" fmla="*/ 16773 h 408"/>
              <a:gd name="T16" fmla="+- 0 27138 27070"/>
              <a:gd name="T17" fmla="*/ T16 w 309"/>
              <a:gd name="T18" fmla="+- 0 16646 16477"/>
              <a:gd name="T19" fmla="*/ 16646 h 408"/>
              <a:gd name="T20" fmla="+- 0 27134 27070"/>
              <a:gd name="T21" fmla="*/ T20 w 309"/>
              <a:gd name="T22" fmla="+- 0 16554 16477"/>
              <a:gd name="T23" fmla="*/ 16554 h 408"/>
              <a:gd name="T24" fmla="+- 0 27180 27070"/>
              <a:gd name="T25" fmla="*/ T24 w 309"/>
              <a:gd name="T26" fmla="+- 0 16500 16477"/>
              <a:gd name="T27" fmla="*/ 16500 h 408"/>
              <a:gd name="T28" fmla="+- 0 27189 27070"/>
              <a:gd name="T29" fmla="*/ T28 w 309"/>
              <a:gd name="T30" fmla="+- 0 16499 16477"/>
              <a:gd name="T31" fmla="*/ 16499 h 408"/>
              <a:gd name="T32" fmla="+- 0 27378 27070"/>
              <a:gd name="T33" fmla="*/ T32 w 309"/>
              <a:gd name="T34" fmla="+- 0 16498 16477"/>
              <a:gd name="T35" fmla="*/ 16498 h 408"/>
              <a:gd name="T36" fmla="+- 0 27261 27070"/>
              <a:gd name="T37" fmla="*/ T36 w 309"/>
              <a:gd name="T38" fmla="+- 0 16750 16477"/>
              <a:gd name="T39" fmla="*/ 16750 h 408"/>
              <a:gd name="T40" fmla="+- 0 27264 27070"/>
              <a:gd name="T41" fmla="*/ T40 w 309"/>
              <a:gd name="T42" fmla="+- 0 16769 16477"/>
              <a:gd name="T43" fmla="*/ 16769 h 408"/>
              <a:gd name="T44" fmla="+- 0 27290 27070"/>
              <a:gd name="T45" fmla="*/ T44 w 309"/>
              <a:gd name="T46" fmla="+- 0 16815 16477"/>
              <a:gd name="T47" fmla="*/ 16815 h 408"/>
              <a:gd name="T48" fmla="+- 0 27259 27070"/>
              <a:gd name="T49" fmla="*/ T48 w 309"/>
              <a:gd name="T50" fmla="+- 0 16863 16477"/>
              <a:gd name="T51" fmla="*/ 16863 h 408"/>
              <a:gd name="T52" fmla="+- 0 27378 27070"/>
              <a:gd name="T53" fmla="*/ T52 w 309"/>
              <a:gd name="T54" fmla="+- 0 16832 16477"/>
              <a:gd name="T55" fmla="*/ 16832 h 408"/>
              <a:gd name="T56" fmla="+- 0 27297 27070"/>
              <a:gd name="T57" fmla="*/ T56 w 309"/>
              <a:gd name="T58" fmla="+- 0 16806 16477"/>
              <a:gd name="T59" fmla="*/ 16806 h 408"/>
              <a:gd name="T60" fmla="+- 0 27272 27070"/>
              <a:gd name="T61" fmla="*/ T60 w 309"/>
              <a:gd name="T62" fmla="+- 0 16762 16477"/>
              <a:gd name="T63" fmla="*/ 16762 h 408"/>
              <a:gd name="T64" fmla="+- 0 27378 27070"/>
              <a:gd name="T65" fmla="*/ T64 w 309"/>
              <a:gd name="T66" fmla="+- 0 16733 16477"/>
              <a:gd name="T67" fmla="*/ 16733 h 408"/>
              <a:gd name="T68" fmla="+- 0 27290 27070"/>
              <a:gd name="T69" fmla="*/ T68 w 309"/>
              <a:gd name="T70" fmla="+- 0 16748 16477"/>
              <a:gd name="T71" fmla="*/ 16748 h 408"/>
              <a:gd name="T72" fmla="+- 0 27313 27070"/>
              <a:gd name="T73" fmla="*/ T72 w 309"/>
              <a:gd name="T74" fmla="+- 0 16788 16477"/>
              <a:gd name="T75" fmla="*/ 16788 h 408"/>
              <a:gd name="T76" fmla="+- 0 27313 27070"/>
              <a:gd name="T77" fmla="*/ T76 w 309"/>
              <a:gd name="T78" fmla="+- 0 16821 16477"/>
              <a:gd name="T79" fmla="*/ 16821 h 408"/>
              <a:gd name="T80" fmla="+- 0 27307 27070"/>
              <a:gd name="T81" fmla="*/ T80 w 309"/>
              <a:gd name="T82" fmla="+- 0 16832 16477"/>
              <a:gd name="T83" fmla="*/ 16832 h 408"/>
              <a:gd name="T84" fmla="+- 0 27378 27070"/>
              <a:gd name="T85" fmla="*/ T84 w 309"/>
              <a:gd name="T86" fmla="+- 0 16733 16477"/>
              <a:gd name="T87" fmla="*/ 16733 h 408"/>
              <a:gd name="T88" fmla="+- 0 27180 27070"/>
              <a:gd name="T89" fmla="*/ T88 w 309"/>
              <a:gd name="T90" fmla="+- 0 16500 16477"/>
              <a:gd name="T91" fmla="*/ 16500 h 408"/>
              <a:gd name="T92" fmla="+- 0 27189 27070"/>
              <a:gd name="T93" fmla="*/ T92 w 309"/>
              <a:gd name="T94" fmla="+- 0 16554 16477"/>
              <a:gd name="T95" fmla="*/ 16554 h 408"/>
              <a:gd name="T96" fmla="+- 0 27192 27070"/>
              <a:gd name="T97" fmla="*/ T96 w 309"/>
              <a:gd name="T98" fmla="+- 0 16609 16477"/>
              <a:gd name="T99" fmla="*/ 16609 h 408"/>
              <a:gd name="T100" fmla="+- 0 27183 27070"/>
              <a:gd name="T101" fmla="*/ T100 w 309"/>
              <a:gd name="T102" fmla="+- 0 16654 16477"/>
              <a:gd name="T103" fmla="*/ 16654 h 408"/>
              <a:gd name="T104" fmla="+- 0 27207 27070"/>
              <a:gd name="T105" fmla="*/ T104 w 309"/>
              <a:gd name="T106" fmla="+- 0 16732 16477"/>
              <a:gd name="T107" fmla="*/ 16732 h 408"/>
              <a:gd name="T108" fmla="+- 0 27248 27070"/>
              <a:gd name="T109" fmla="*/ T108 w 309"/>
              <a:gd name="T110" fmla="+- 0 16750 16477"/>
              <a:gd name="T111" fmla="*/ 16750 h 408"/>
              <a:gd name="T112" fmla="+- 0 27256 27070"/>
              <a:gd name="T113" fmla="*/ T112 w 309"/>
              <a:gd name="T114" fmla="+- 0 16744 16477"/>
              <a:gd name="T115" fmla="*/ 16744 h 408"/>
              <a:gd name="T116" fmla="+- 0 27378 27070"/>
              <a:gd name="T117" fmla="*/ T116 w 309"/>
              <a:gd name="T118" fmla="+- 0 16733 16477"/>
              <a:gd name="T119" fmla="*/ 16733 h 408"/>
              <a:gd name="T120" fmla="+- 0 27201 27070"/>
              <a:gd name="T121" fmla="*/ T120 w 309"/>
              <a:gd name="T122" fmla="+- 0 16607 16477"/>
              <a:gd name="T123" fmla="*/ 16607 h 408"/>
              <a:gd name="T124" fmla="+- 0 27199 27070"/>
              <a:gd name="T125" fmla="*/ T124 w 309"/>
              <a:gd name="T126" fmla="+- 0 16552 16477"/>
              <a:gd name="T127" fmla="*/ 16552 h 408"/>
              <a:gd name="T128" fmla="+- 0 27189 27070"/>
              <a:gd name="T129" fmla="*/ T128 w 309"/>
              <a:gd name="T130" fmla="+- 0 16500 16477"/>
              <a:gd name="T131" fmla="*/ 16500 h 408"/>
              <a:gd name="T132" fmla="+- 0 27210 27070"/>
              <a:gd name="T133" fmla="*/ T132 w 309"/>
              <a:gd name="T134" fmla="+- 0 16498 16477"/>
              <a:gd name="T135" fmla="*/ 16498 h 408"/>
              <a:gd name="T136" fmla="+- 0 27222 27070"/>
              <a:gd name="T137" fmla="*/ T136 w 309"/>
              <a:gd name="T138" fmla="+- 0 16550 16477"/>
              <a:gd name="T139" fmla="*/ 16550 h 408"/>
              <a:gd name="T140" fmla="+- 0 27219 27070"/>
              <a:gd name="T141" fmla="*/ T140 w 309"/>
              <a:gd name="T142" fmla="+- 0 16603 16477"/>
              <a:gd name="T143" fmla="*/ 16603 h 408"/>
              <a:gd name="T144" fmla="+- 0 27378 27070"/>
              <a:gd name="T145" fmla="*/ T144 w 309"/>
              <a:gd name="T146" fmla="+- 0 16607 16477"/>
              <a:gd name="T147" fmla="*/ 16607 h 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309" h="408">
                <a:moveTo>
                  <a:pt x="308" y="0"/>
                </a:moveTo>
                <a:lnTo>
                  <a:pt x="0" y="0"/>
                </a:lnTo>
                <a:lnTo>
                  <a:pt x="0" y="407"/>
                </a:lnTo>
                <a:lnTo>
                  <a:pt x="308" y="407"/>
                </a:lnTo>
                <a:lnTo>
                  <a:pt x="308" y="386"/>
                </a:lnTo>
                <a:lnTo>
                  <a:pt x="189" y="386"/>
                </a:lnTo>
                <a:lnTo>
                  <a:pt x="148" y="356"/>
                </a:lnTo>
                <a:lnTo>
                  <a:pt x="112" y="296"/>
                </a:lnTo>
                <a:lnTo>
                  <a:pt x="84" y="227"/>
                </a:lnTo>
                <a:lnTo>
                  <a:pt x="68" y="169"/>
                </a:lnTo>
                <a:lnTo>
                  <a:pt x="62" y="119"/>
                </a:lnTo>
                <a:lnTo>
                  <a:pt x="64" y="77"/>
                </a:lnTo>
                <a:lnTo>
                  <a:pt x="78" y="45"/>
                </a:lnTo>
                <a:lnTo>
                  <a:pt x="110" y="23"/>
                </a:lnTo>
                <a:lnTo>
                  <a:pt x="119" y="23"/>
                </a:lnTo>
                <a:lnTo>
                  <a:pt x="119" y="22"/>
                </a:lnTo>
                <a:lnTo>
                  <a:pt x="140" y="21"/>
                </a:lnTo>
                <a:lnTo>
                  <a:pt x="308" y="21"/>
                </a:lnTo>
                <a:lnTo>
                  <a:pt x="308" y="0"/>
                </a:lnTo>
                <a:close/>
                <a:moveTo>
                  <a:pt x="191" y="273"/>
                </a:moveTo>
                <a:lnTo>
                  <a:pt x="178" y="273"/>
                </a:lnTo>
                <a:lnTo>
                  <a:pt x="194" y="292"/>
                </a:lnTo>
                <a:lnTo>
                  <a:pt x="208" y="314"/>
                </a:lnTo>
                <a:lnTo>
                  <a:pt x="220" y="338"/>
                </a:lnTo>
                <a:lnTo>
                  <a:pt x="230" y="365"/>
                </a:lnTo>
                <a:lnTo>
                  <a:pt x="189" y="386"/>
                </a:lnTo>
                <a:lnTo>
                  <a:pt x="308" y="386"/>
                </a:lnTo>
                <a:lnTo>
                  <a:pt x="308" y="355"/>
                </a:lnTo>
                <a:lnTo>
                  <a:pt x="237" y="355"/>
                </a:lnTo>
                <a:lnTo>
                  <a:pt x="227" y="329"/>
                </a:lnTo>
                <a:lnTo>
                  <a:pt x="216" y="306"/>
                </a:lnTo>
                <a:lnTo>
                  <a:pt x="202" y="285"/>
                </a:lnTo>
                <a:lnTo>
                  <a:pt x="191" y="273"/>
                </a:lnTo>
                <a:close/>
                <a:moveTo>
                  <a:pt x="308" y="256"/>
                </a:moveTo>
                <a:lnTo>
                  <a:pt x="199" y="256"/>
                </a:lnTo>
                <a:lnTo>
                  <a:pt x="220" y="271"/>
                </a:lnTo>
                <a:lnTo>
                  <a:pt x="234" y="289"/>
                </a:lnTo>
                <a:lnTo>
                  <a:pt x="243" y="311"/>
                </a:lnTo>
                <a:lnTo>
                  <a:pt x="246" y="337"/>
                </a:lnTo>
                <a:lnTo>
                  <a:pt x="243" y="344"/>
                </a:lnTo>
                <a:lnTo>
                  <a:pt x="240" y="350"/>
                </a:lnTo>
                <a:lnTo>
                  <a:pt x="237" y="355"/>
                </a:lnTo>
                <a:lnTo>
                  <a:pt x="308" y="355"/>
                </a:lnTo>
                <a:lnTo>
                  <a:pt x="308" y="256"/>
                </a:lnTo>
                <a:close/>
                <a:moveTo>
                  <a:pt x="119" y="23"/>
                </a:moveTo>
                <a:lnTo>
                  <a:pt x="110" y="23"/>
                </a:lnTo>
                <a:lnTo>
                  <a:pt x="115" y="50"/>
                </a:lnTo>
                <a:lnTo>
                  <a:pt x="119" y="77"/>
                </a:lnTo>
                <a:lnTo>
                  <a:pt x="122" y="104"/>
                </a:lnTo>
                <a:lnTo>
                  <a:pt x="122" y="132"/>
                </a:lnTo>
                <a:lnTo>
                  <a:pt x="107" y="135"/>
                </a:lnTo>
                <a:lnTo>
                  <a:pt x="113" y="177"/>
                </a:lnTo>
                <a:lnTo>
                  <a:pt x="123" y="218"/>
                </a:lnTo>
                <a:lnTo>
                  <a:pt x="137" y="255"/>
                </a:lnTo>
                <a:lnTo>
                  <a:pt x="155" y="291"/>
                </a:lnTo>
                <a:lnTo>
                  <a:pt x="178" y="273"/>
                </a:lnTo>
                <a:lnTo>
                  <a:pt x="191" y="273"/>
                </a:lnTo>
                <a:lnTo>
                  <a:pt x="186" y="267"/>
                </a:lnTo>
                <a:lnTo>
                  <a:pt x="199" y="256"/>
                </a:lnTo>
                <a:lnTo>
                  <a:pt x="308" y="256"/>
                </a:lnTo>
                <a:lnTo>
                  <a:pt x="308" y="130"/>
                </a:lnTo>
                <a:lnTo>
                  <a:pt x="131" y="130"/>
                </a:lnTo>
                <a:lnTo>
                  <a:pt x="131" y="102"/>
                </a:lnTo>
                <a:lnTo>
                  <a:pt x="129" y="75"/>
                </a:lnTo>
                <a:lnTo>
                  <a:pt x="125" y="48"/>
                </a:lnTo>
                <a:lnTo>
                  <a:pt x="119" y="23"/>
                </a:lnTo>
                <a:close/>
                <a:moveTo>
                  <a:pt x="308" y="21"/>
                </a:moveTo>
                <a:lnTo>
                  <a:pt x="140" y="21"/>
                </a:lnTo>
                <a:lnTo>
                  <a:pt x="148" y="47"/>
                </a:lnTo>
                <a:lnTo>
                  <a:pt x="152" y="73"/>
                </a:lnTo>
                <a:lnTo>
                  <a:pt x="153" y="99"/>
                </a:lnTo>
                <a:lnTo>
                  <a:pt x="149" y="126"/>
                </a:lnTo>
                <a:lnTo>
                  <a:pt x="131" y="130"/>
                </a:lnTo>
                <a:lnTo>
                  <a:pt x="308" y="130"/>
                </a:lnTo>
                <a:lnTo>
                  <a:pt x="308" y="21"/>
                </a:lnTo>
                <a:close/>
              </a:path>
            </a:pathLst>
          </a:custGeom>
          <a:solidFill>
            <a:srgbClr val="E3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1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-14013"/>
            <a:ext cx="9180108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эвакуации 2-го этажа)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763688" y="435590"/>
            <a:ext cx="6953706" cy="6371994"/>
            <a:chOff x="7266" y="410"/>
            <a:chExt cx="14741" cy="20427"/>
          </a:xfrm>
        </p:grpSpPr>
        <p:sp>
          <p:nvSpPr>
            <p:cNvPr id="22" name="AutoShape 55"/>
            <p:cNvSpPr>
              <a:spLocks/>
            </p:cNvSpPr>
            <p:nvPr/>
          </p:nvSpPr>
          <p:spPr bwMode="auto">
            <a:xfrm>
              <a:off x="7266" y="5417"/>
              <a:ext cx="11559" cy="10469"/>
            </a:xfrm>
            <a:custGeom>
              <a:avLst/>
              <a:gdLst>
                <a:gd name="T0" fmla="+- 0 13533 7267"/>
                <a:gd name="T1" fmla="*/ T0 w 11559"/>
                <a:gd name="T2" fmla="+- 0 6758 5418"/>
                <a:gd name="T3" fmla="*/ 6758 h 10469"/>
                <a:gd name="T4" fmla="+- 0 17235 7267"/>
                <a:gd name="T5" fmla="*/ T4 w 11559"/>
                <a:gd name="T6" fmla="+- 0 6758 5418"/>
                <a:gd name="T7" fmla="*/ 6758 h 10469"/>
                <a:gd name="T8" fmla="+- 0 17235 7267"/>
                <a:gd name="T9" fmla="*/ T8 w 11559"/>
                <a:gd name="T10" fmla="+- 0 10725 5418"/>
                <a:gd name="T11" fmla="*/ 10725 h 10469"/>
                <a:gd name="T12" fmla="+- 0 13533 7267"/>
                <a:gd name="T13" fmla="*/ T12 w 11559"/>
                <a:gd name="T14" fmla="+- 0 10725 5418"/>
                <a:gd name="T15" fmla="*/ 10725 h 10469"/>
                <a:gd name="T16" fmla="+- 0 13533 7267"/>
                <a:gd name="T17" fmla="*/ T16 w 11559"/>
                <a:gd name="T18" fmla="+- 0 6758 5418"/>
                <a:gd name="T19" fmla="*/ 6758 h 10469"/>
                <a:gd name="T20" fmla="+- 0 6653 7267"/>
                <a:gd name="T21" fmla="*/ T20 w 11559"/>
                <a:gd name="T22" fmla="+- 0 10743 5418"/>
                <a:gd name="T23" fmla="*/ 10743 h 10469"/>
                <a:gd name="T24" fmla="+- 0 12573 7267"/>
                <a:gd name="T25" fmla="*/ T24 w 11559"/>
                <a:gd name="T26" fmla="+- 0 10743 5418"/>
                <a:gd name="T27" fmla="*/ 10743 h 10469"/>
                <a:gd name="T28" fmla="+- 0 12573 7267"/>
                <a:gd name="T29" fmla="*/ T28 w 11559"/>
                <a:gd name="T30" fmla="+- 0 16342 5418"/>
                <a:gd name="T31" fmla="*/ 16342 h 10469"/>
                <a:gd name="T32" fmla="+- 0 6653 7267"/>
                <a:gd name="T33" fmla="*/ T32 w 11559"/>
                <a:gd name="T34" fmla="+- 0 16342 5418"/>
                <a:gd name="T35" fmla="*/ 16342 h 10469"/>
                <a:gd name="T36" fmla="+- 0 6653 7267"/>
                <a:gd name="T37" fmla="*/ T36 w 11559"/>
                <a:gd name="T38" fmla="+- 0 10743 5418"/>
                <a:gd name="T39" fmla="*/ 10743 h 1046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1559" h="10469">
                  <a:moveTo>
                    <a:pt x="6266" y="1340"/>
                  </a:moveTo>
                  <a:lnTo>
                    <a:pt x="9968" y="1340"/>
                  </a:lnTo>
                  <a:lnTo>
                    <a:pt x="9968" y="5307"/>
                  </a:lnTo>
                  <a:lnTo>
                    <a:pt x="6266" y="5307"/>
                  </a:lnTo>
                  <a:lnTo>
                    <a:pt x="6266" y="1340"/>
                  </a:lnTo>
                  <a:close/>
                  <a:moveTo>
                    <a:pt x="-614" y="5325"/>
                  </a:moveTo>
                  <a:lnTo>
                    <a:pt x="5306" y="5325"/>
                  </a:lnTo>
                  <a:lnTo>
                    <a:pt x="5306" y="10924"/>
                  </a:lnTo>
                  <a:lnTo>
                    <a:pt x="-614" y="10924"/>
                  </a:lnTo>
                  <a:lnTo>
                    <a:pt x="-614" y="5325"/>
                  </a:lnTo>
                  <a:close/>
                </a:path>
              </a:pathLst>
            </a:custGeom>
            <a:noFill/>
            <a:ln w="16478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Rectangle 56"/>
            <p:cNvSpPr>
              <a:spLocks noChangeArrowheads="1"/>
            </p:cNvSpPr>
            <p:nvPr/>
          </p:nvSpPr>
          <p:spPr bwMode="auto">
            <a:xfrm>
              <a:off x="12444" y="16178"/>
              <a:ext cx="260" cy="2333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AutoShape 57"/>
            <p:cNvSpPr>
              <a:spLocks/>
            </p:cNvSpPr>
            <p:nvPr/>
          </p:nvSpPr>
          <p:spPr bwMode="auto">
            <a:xfrm>
              <a:off x="13738" y="13656"/>
              <a:ext cx="8187" cy="7047"/>
            </a:xfrm>
            <a:custGeom>
              <a:avLst/>
              <a:gdLst>
                <a:gd name="T0" fmla="+- 0 12577 13738"/>
                <a:gd name="T1" fmla="*/ T0 w 8187"/>
                <a:gd name="T2" fmla="+- 0 17279 13656"/>
                <a:gd name="T3" fmla="*/ 17279 h 7047"/>
                <a:gd name="T4" fmla="+- 0 15774 13738"/>
                <a:gd name="T5" fmla="*/ T4 w 8187"/>
                <a:gd name="T6" fmla="+- 0 17279 13656"/>
                <a:gd name="T7" fmla="*/ 17279 h 7047"/>
                <a:gd name="T8" fmla="+- 0 15774 13738"/>
                <a:gd name="T9" fmla="*/ T8 w 8187"/>
                <a:gd name="T10" fmla="+- 0 20752 13656"/>
                <a:gd name="T11" fmla="*/ 20752 h 7047"/>
                <a:gd name="T12" fmla="+- 0 12577 13738"/>
                <a:gd name="T13" fmla="*/ T12 w 8187"/>
                <a:gd name="T14" fmla="+- 0 20752 13656"/>
                <a:gd name="T15" fmla="*/ 20752 h 7047"/>
                <a:gd name="T16" fmla="+- 0 12577 13738"/>
                <a:gd name="T17" fmla="*/ T16 w 8187"/>
                <a:gd name="T18" fmla="+- 0 17279 13656"/>
                <a:gd name="T19" fmla="*/ 17279 h 7047"/>
                <a:gd name="T20" fmla="+- 0 16875 13738"/>
                <a:gd name="T21" fmla="*/ T20 w 8187"/>
                <a:gd name="T22" fmla="+- 0 14300 13656"/>
                <a:gd name="T23" fmla="*/ 14300 h 7047"/>
                <a:gd name="T24" fmla="+- 0 20072 13738"/>
                <a:gd name="T25" fmla="*/ T24 w 8187"/>
                <a:gd name="T26" fmla="+- 0 14300 13656"/>
                <a:gd name="T27" fmla="*/ 14300 h 7047"/>
                <a:gd name="T28" fmla="+- 0 20072 13738"/>
                <a:gd name="T29" fmla="*/ T28 w 8187"/>
                <a:gd name="T30" fmla="+- 0 17773 13656"/>
                <a:gd name="T31" fmla="*/ 17773 h 7047"/>
                <a:gd name="T32" fmla="+- 0 16875 13738"/>
                <a:gd name="T33" fmla="*/ T32 w 8187"/>
                <a:gd name="T34" fmla="+- 0 17773 13656"/>
                <a:gd name="T35" fmla="*/ 17773 h 7047"/>
                <a:gd name="T36" fmla="+- 0 16875 13738"/>
                <a:gd name="T37" fmla="*/ T36 w 8187"/>
                <a:gd name="T38" fmla="+- 0 14300 13656"/>
                <a:gd name="T39" fmla="*/ 14300 h 70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8187" h="7047">
                  <a:moveTo>
                    <a:pt x="-1161" y="3623"/>
                  </a:moveTo>
                  <a:lnTo>
                    <a:pt x="2036" y="3623"/>
                  </a:lnTo>
                  <a:lnTo>
                    <a:pt x="2036" y="7096"/>
                  </a:lnTo>
                  <a:lnTo>
                    <a:pt x="-1161" y="7096"/>
                  </a:lnTo>
                  <a:lnTo>
                    <a:pt x="-1161" y="3623"/>
                  </a:lnTo>
                  <a:close/>
                  <a:moveTo>
                    <a:pt x="3137" y="644"/>
                  </a:moveTo>
                  <a:lnTo>
                    <a:pt x="6334" y="644"/>
                  </a:lnTo>
                  <a:lnTo>
                    <a:pt x="6334" y="4117"/>
                  </a:lnTo>
                  <a:lnTo>
                    <a:pt x="3137" y="4117"/>
                  </a:lnTo>
                  <a:lnTo>
                    <a:pt x="3137" y="644"/>
                  </a:lnTo>
                  <a:close/>
                </a:path>
              </a:pathLst>
            </a:custGeom>
            <a:noFill/>
            <a:ln w="16478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AutoShape 58"/>
            <p:cNvSpPr>
              <a:spLocks/>
            </p:cNvSpPr>
            <p:nvPr/>
          </p:nvSpPr>
          <p:spPr bwMode="auto">
            <a:xfrm>
              <a:off x="12447" y="6719"/>
              <a:ext cx="3464" cy="9857"/>
            </a:xfrm>
            <a:custGeom>
              <a:avLst/>
              <a:gdLst>
                <a:gd name="T0" fmla="+- 0 12707 12448"/>
                <a:gd name="T1" fmla="*/ T0 w 3464"/>
                <a:gd name="T2" fmla="+- 0 6720 6720"/>
                <a:gd name="T3" fmla="*/ 6720 h 9857"/>
                <a:gd name="T4" fmla="+- 0 12448 12448"/>
                <a:gd name="T5" fmla="*/ T4 w 3464"/>
                <a:gd name="T6" fmla="+- 0 6720 6720"/>
                <a:gd name="T7" fmla="*/ 6720 h 9857"/>
                <a:gd name="T8" fmla="+- 0 12448 12448"/>
                <a:gd name="T9" fmla="*/ T8 w 3464"/>
                <a:gd name="T10" fmla="+- 0 10870 6720"/>
                <a:gd name="T11" fmla="*/ 10870 h 9857"/>
                <a:gd name="T12" fmla="+- 0 12707 12448"/>
                <a:gd name="T13" fmla="*/ T12 w 3464"/>
                <a:gd name="T14" fmla="+- 0 10870 6720"/>
                <a:gd name="T15" fmla="*/ 10870 h 9857"/>
                <a:gd name="T16" fmla="+- 0 12707 12448"/>
                <a:gd name="T17" fmla="*/ T16 w 3464"/>
                <a:gd name="T18" fmla="+- 0 6720 6720"/>
                <a:gd name="T19" fmla="*/ 6720 h 9857"/>
                <a:gd name="T20" fmla="+- 0 13659 12448"/>
                <a:gd name="T21" fmla="*/ T20 w 3464"/>
                <a:gd name="T22" fmla="+- 0 6758 6720"/>
                <a:gd name="T23" fmla="*/ 6758 h 9857"/>
                <a:gd name="T24" fmla="+- 0 13399 12448"/>
                <a:gd name="T25" fmla="*/ T24 w 3464"/>
                <a:gd name="T26" fmla="+- 0 6758 6720"/>
                <a:gd name="T27" fmla="*/ 6758 h 9857"/>
                <a:gd name="T28" fmla="+- 0 13399 12448"/>
                <a:gd name="T29" fmla="*/ T28 w 3464"/>
                <a:gd name="T30" fmla="+- 0 7118 6720"/>
                <a:gd name="T31" fmla="*/ 7118 h 9857"/>
                <a:gd name="T32" fmla="+- 0 13659 12448"/>
                <a:gd name="T33" fmla="*/ T32 w 3464"/>
                <a:gd name="T34" fmla="+- 0 7118 6720"/>
                <a:gd name="T35" fmla="*/ 7118 h 9857"/>
                <a:gd name="T36" fmla="+- 0 13659 12448"/>
                <a:gd name="T37" fmla="*/ T36 w 3464"/>
                <a:gd name="T38" fmla="+- 0 6758 6720"/>
                <a:gd name="T39" fmla="*/ 6758 h 9857"/>
                <a:gd name="T40" fmla="+- 0 15911 12448"/>
                <a:gd name="T41" fmla="*/ T40 w 3464"/>
                <a:gd name="T42" fmla="+- 0 15338 6720"/>
                <a:gd name="T43" fmla="*/ 15338 h 9857"/>
                <a:gd name="T44" fmla="+- 0 15651 12448"/>
                <a:gd name="T45" fmla="*/ T44 w 3464"/>
                <a:gd name="T46" fmla="+- 0 15338 6720"/>
                <a:gd name="T47" fmla="*/ 15338 h 9857"/>
                <a:gd name="T48" fmla="+- 0 15651 12448"/>
                <a:gd name="T49" fmla="*/ T48 w 3464"/>
                <a:gd name="T50" fmla="+- 0 16148 6720"/>
                <a:gd name="T51" fmla="*/ 16148 h 9857"/>
                <a:gd name="T52" fmla="+- 0 13659 12448"/>
                <a:gd name="T53" fmla="*/ T52 w 3464"/>
                <a:gd name="T54" fmla="+- 0 16148 6720"/>
                <a:gd name="T55" fmla="*/ 16148 h 9857"/>
                <a:gd name="T56" fmla="+- 0 13659 12448"/>
                <a:gd name="T57" fmla="*/ T56 w 3464"/>
                <a:gd name="T58" fmla="+- 0 7432 6720"/>
                <a:gd name="T59" fmla="*/ 7432 h 9857"/>
                <a:gd name="T60" fmla="+- 0 13399 12448"/>
                <a:gd name="T61" fmla="*/ T60 w 3464"/>
                <a:gd name="T62" fmla="+- 0 7432 6720"/>
                <a:gd name="T63" fmla="*/ 7432 h 9857"/>
                <a:gd name="T64" fmla="+- 0 13399 12448"/>
                <a:gd name="T65" fmla="*/ T64 w 3464"/>
                <a:gd name="T66" fmla="+- 0 16359 6720"/>
                <a:gd name="T67" fmla="*/ 16359 h 9857"/>
                <a:gd name="T68" fmla="+- 0 13428 12448"/>
                <a:gd name="T69" fmla="*/ T68 w 3464"/>
                <a:gd name="T70" fmla="+- 0 16359 6720"/>
                <a:gd name="T71" fmla="*/ 16359 h 9857"/>
                <a:gd name="T72" fmla="+- 0 13428 12448"/>
                <a:gd name="T73" fmla="*/ T72 w 3464"/>
                <a:gd name="T74" fmla="+- 0 16407 6720"/>
                <a:gd name="T75" fmla="*/ 16407 h 9857"/>
                <a:gd name="T76" fmla="+- 0 15651 12448"/>
                <a:gd name="T77" fmla="*/ T76 w 3464"/>
                <a:gd name="T78" fmla="+- 0 16407 6720"/>
                <a:gd name="T79" fmla="*/ 16407 h 9857"/>
                <a:gd name="T80" fmla="+- 0 15651 12448"/>
                <a:gd name="T81" fmla="*/ T80 w 3464"/>
                <a:gd name="T82" fmla="+- 0 16576 6720"/>
                <a:gd name="T83" fmla="*/ 16576 h 9857"/>
                <a:gd name="T84" fmla="+- 0 15911 12448"/>
                <a:gd name="T85" fmla="*/ T84 w 3464"/>
                <a:gd name="T86" fmla="+- 0 16576 6720"/>
                <a:gd name="T87" fmla="*/ 16576 h 9857"/>
                <a:gd name="T88" fmla="+- 0 15911 12448"/>
                <a:gd name="T89" fmla="*/ T88 w 3464"/>
                <a:gd name="T90" fmla="+- 0 15338 6720"/>
                <a:gd name="T91" fmla="*/ 15338 h 98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</a:cxnLst>
              <a:rect l="0" t="0" r="r" b="b"/>
              <a:pathLst>
                <a:path w="3464" h="9857">
                  <a:moveTo>
                    <a:pt x="259" y="0"/>
                  </a:moveTo>
                  <a:lnTo>
                    <a:pt x="0" y="0"/>
                  </a:lnTo>
                  <a:lnTo>
                    <a:pt x="0" y="4150"/>
                  </a:lnTo>
                  <a:lnTo>
                    <a:pt x="259" y="4150"/>
                  </a:lnTo>
                  <a:lnTo>
                    <a:pt x="259" y="0"/>
                  </a:lnTo>
                  <a:moveTo>
                    <a:pt x="1211" y="38"/>
                  </a:moveTo>
                  <a:lnTo>
                    <a:pt x="951" y="38"/>
                  </a:lnTo>
                  <a:lnTo>
                    <a:pt x="951" y="398"/>
                  </a:lnTo>
                  <a:lnTo>
                    <a:pt x="1211" y="398"/>
                  </a:lnTo>
                  <a:lnTo>
                    <a:pt x="1211" y="38"/>
                  </a:lnTo>
                  <a:moveTo>
                    <a:pt x="3463" y="8618"/>
                  </a:moveTo>
                  <a:lnTo>
                    <a:pt x="3203" y="8618"/>
                  </a:lnTo>
                  <a:lnTo>
                    <a:pt x="3203" y="9428"/>
                  </a:lnTo>
                  <a:lnTo>
                    <a:pt x="1211" y="9428"/>
                  </a:lnTo>
                  <a:lnTo>
                    <a:pt x="1211" y="712"/>
                  </a:lnTo>
                  <a:lnTo>
                    <a:pt x="951" y="712"/>
                  </a:lnTo>
                  <a:lnTo>
                    <a:pt x="951" y="9639"/>
                  </a:lnTo>
                  <a:lnTo>
                    <a:pt x="980" y="9639"/>
                  </a:lnTo>
                  <a:lnTo>
                    <a:pt x="980" y="9687"/>
                  </a:lnTo>
                  <a:lnTo>
                    <a:pt x="3203" y="9687"/>
                  </a:lnTo>
                  <a:lnTo>
                    <a:pt x="3203" y="9856"/>
                  </a:lnTo>
                  <a:lnTo>
                    <a:pt x="3463" y="9856"/>
                  </a:lnTo>
                  <a:lnTo>
                    <a:pt x="3463" y="8618"/>
                  </a:lnTo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AutoShape 59"/>
            <p:cNvSpPr>
              <a:spLocks/>
            </p:cNvSpPr>
            <p:nvPr/>
          </p:nvSpPr>
          <p:spPr bwMode="auto">
            <a:xfrm>
              <a:off x="11494" y="410"/>
              <a:ext cx="3498" cy="5009"/>
            </a:xfrm>
            <a:custGeom>
              <a:avLst/>
              <a:gdLst>
                <a:gd name="T0" fmla="+- 0 11727 11494"/>
                <a:gd name="T1" fmla="*/ T0 w 3498"/>
                <a:gd name="T2" fmla="+- 0 5665 410"/>
                <a:gd name="T3" fmla="*/ 5665 h 5009"/>
                <a:gd name="T4" fmla="+- 0 13725 11494"/>
                <a:gd name="T5" fmla="*/ T4 w 3498"/>
                <a:gd name="T6" fmla="+- 0 5665 410"/>
                <a:gd name="T7" fmla="*/ 5665 h 5009"/>
                <a:gd name="T8" fmla="+- 0 13725 11494"/>
                <a:gd name="T9" fmla="*/ T8 w 3498"/>
                <a:gd name="T10" fmla="+- 0 6760 410"/>
                <a:gd name="T11" fmla="*/ 6760 h 5009"/>
                <a:gd name="T12" fmla="+- 0 11727 11494"/>
                <a:gd name="T13" fmla="*/ T12 w 3498"/>
                <a:gd name="T14" fmla="+- 0 6760 410"/>
                <a:gd name="T15" fmla="*/ 6760 h 5009"/>
                <a:gd name="T16" fmla="+- 0 11727 11494"/>
                <a:gd name="T17" fmla="*/ T16 w 3498"/>
                <a:gd name="T18" fmla="+- 0 5665 410"/>
                <a:gd name="T19" fmla="*/ 5665 h 5009"/>
                <a:gd name="T20" fmla="+- 0 10523 11494"/>
                <a:gd name="T21" fmla="*/ T20 w 3498"/>
                <a:gd name="T22" fmla="+- 0 2174 410"/>
                <a:gd name="T23" fmla="*/ 2174 h 5009"/>
                <a:gd name="T24" fmla="+- 0 13720 11494"/>
                <a:gd name="T25" fmla="*/ T24 w 3498"/>
                <a:gd name="T26" fmla="+- 0 2174 410"/>
                <a:gd name="T27" fmla="*/ 2174 h 5009"/>
                <a:gd name="T28" fmla="+- 0 13720 11494"/>
                <a:gd name="T29" fmla="*/ T28 w 3498"/>
                <a:gd name="T30" fmla="+- 0 5647 410"/>
                <a:gd name="T31" fmla="*/ 5647 h 5009"/>
                <a:gd name="T32" fmla="+- 0 10523 11494"/>
                <a:gd name="T33" fmla="*/ T32 w 3498"/>
                <a:gd name="T34" fmla="+- 0 5647 410"/>
                <a:gd name="T35" fmla="*/ 5647 h 5009"/>
                <a:gd name="T36" fmla="+- 0 10523 11494"/>
                <a:gd name="T37" fmla="*/ T36 w 3498"/>
                <a:gd name="T38" fmla="+- 0 2174 410"/>
                <a:gd name="T39" fmla="*/ 2174 h 50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98" h="5009">
                  <a:moveTo>
                    <a:pt x="233" y="5255"/>
                  </a:moveTo>
                  <a:lnTo>
                    <a:pt x="2231" y="5255"/>
                  </a:lnTo>
                  <a:lnTo>
                    <a:pt x="2231" y="6350"/>
                  </a:lnTo>
                  <a:lnTo>
                    <a:pt x="233" y="6350"/>
                  </a:lnTo>
                  <a:lnTo>
                    <a:pt x="233" y="5255"/>
                  </a:lnTo>
                  <a:close/>
                  <a:moveTo>
                    <a:pt x="-971" y="1764"/>
                  </a:moveTo>
                  <a:lnTo>
                    <a:pt x="2226" y="1764"/>
                  </a:lnTo>
                  <a:lnTo>
                    <a:pt x="2226" y="5237"/>
                  </a:lnTo>
                  <a:lnTo>
                    <a:pt x="-971" y="5237"/>
                  </a:lnTo>
                  <a:lnTo>
                    <a:pt x="-971" y="1764"/>
                  </a:lnTo>
                  <a:close/>
                </a:path>
              </a:pathLst>
            </a:custGeom>
            <a:noFill/>
            <a:ln w="16478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60"/>
            <p:cNvSpPr>
              <a:spLocks noChangeShapeType="1"/>
            </p:cNvSpPr>
            <p:nvPr/>
          </p:nvSpPr>
          <p:spPr bwMode="auto">
            <a:xfrm>
              <a:off x="16348" y="15711"/>
              <a:ext cx="0" cy="727"/>
            </a:xfrm>
            <a:prstGeom prst="line">
              <a:avLst/>
            </a:pr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AutoShape 61"/>
            <p:cNvSpPr>
              <a:spLocks/>
            </p:cNvSpPr>
            <p:nvPr/>
          </p:nvSpPr>
          <p:spPr bwMode="auto">
            <a:xfrm>
              <a:off x="17335" y="15196"/>
              <a:ext cx="1008" cy="795"/>
            </a:xfrm>
            <a:custGeom>
              <a:avLst/>
              <a:gdLst>
                <a:gd name="T0" fmla="+- 0 16793 17335"/>
                <a:gd name="T1" fmla="*/ T0 w 1008"/>
                <a:gd name="T2" fmla="+- 0 15712 15197"/>
                <a:gd name="T3" fmla="*/ 15712 h 795"/>
                <a:gd name="T4" fmla="+- 0 15874 17335"/>
                <a:gd name="T5" fmla="*/ T4 w 1008"/>
                <a:gd name="T6" fmla="+- 0 15711 15197"/>
                <a:gd name="T7" fmla="*/ 15711 h 795"/>
                <a:gd name="T8" fmla="+- 0 16792 17335"/>
                <a:gd name="T9" fmla="*/ T8 w 1008"/>
                <a:gd name="T10" fmla="+- 0 15816 15197"/>
                <a:gd name="T11" fmla="*/ 15816 h 795"/>
                <a:gd name="T12" fmla="+- 0 15873 17335"/>
                <a:gd name="T13" fmla="*/ T12 w 1008"/>
                <a:gd name="T14" fmla="+- 0 15815 15197"/>
                <a:gd name="T15" fmla="*/ 15815 h 795"/>
                <a:gd name="T16" fmla="+- 0 16792 17335"/>
                <a:gd name="T17" fmla="*/ T16 w 1008"/>
                <a:gd name="T18" fmla="+- 0 15920 15197"/>
                <a:gd name="T19" fmla="*/ 15920 h 795"/>
                <a:gd name="T20" fmla="+- 0 15873 17335"/>
                <a:gd name="T21" fmla="*/ T20 w 1008"/>
                <a:gd name="T22" fmla="+- 0 15919 15197"/>
                <a:gd name="T23" fmla="*/ 15919 h 795"/>
                <a:gd name="T24" fmla="+- 0 16791 17335"/>
                <a:gd name="T25" fmla="*/ T24 w 1008"/>
                <a:gd name="T26" fmla="+- 0 16023 15197"/>
                <a:gd name="T27" fmla="*/ 16023 h 795"/>
                <a:gd name="T28" fmla="+- 0 15872 17335"/>
                <a:gd name="T29" fmla="*/ T28 w 1008"/>
                <a:gd name="T30" fmla="+- 0 16022 15197"/>
                <a:gd name="T31" fmla="*/ 16022 h 795"/>
                <a:gd name="T32" fmla="+- 0 16791 17335"/>
                <a:gd name="T33" fmla="*/ T32 w 1008"/>
                <a:gd name="T34" fmla="+- 0 16127 15197"/>
                <a:gd name="T35" fmla="*/ 16127 h 795"/>
                <a:gd name="T36" fmla="+- 0 15872 17335"/>
                <a:gd name="T37" fmla="*/ T36 w 1008"/>
                <a:gd name="T38" fmla="+- 0 16126 15197"/>
                <a:gd name="T39" fmla="*/ 16126 h 795"/>
                <a:gd name="T40" fmla="+- 0 16790 17335"/>
                <a:gd name="T41" fmla="*/ T40 w 1008"/>
                <a:gd name="T42" fmla="+- 0 16231 15197"/>
                <a:gd name="T43" fmla="*/ 16231 h 795"/>
                <a:gd name="T44" fmla="+- 0 15871 17335"/>
                <a:gd name="T45" fmla="*/ T44 w 1008"/>
                <a:gd name="T46" fmla="+- 0 16230 15197"/>
                <a:gd name="T47" fmla="*/ 16230 h 795"/>
                <a:gd name="T48" fmla="+- 0 16789 17335"/>
                <a:gd name="T49" fmla="*/ T48 w 1008"/>
                <a:gd name="T50" fmla="+- 0 16335 15197"/>
                <a:gd name="T51" fmla="*/ 16335 h 795"/>
                <a:gd name="T52" fmla="+- 0 15871 17335"/>
                <a:gd name="T53" fmla="*/ T52 w 1008"/>
                <a:gd name="T54" fmla="+- 0 16334 15197"/>
                <a:gd name="T55" fmla="*/ 16334 h 795"/>
                <a:gd name="T56" fmla="+- 0 16789 17335"/>
                <a:gd name="T57" fmla="*/ T56 w 1008"/>
                <a:gd name="T58" fmla="+- 0 16438 15197"/>
                <a:gd name="T59" fmla="*/ 16438 h 795"/>
                <a:gd name="T60" fmla="+- 0 15870 17335"/>
                <a:gd name="T61" fmla="*/ T60 w 1008"/>
                <a:gd name="T62" fmla="+- 0 16437 15197"/>
                <a:gd name="T63" fmla="*/ 16437 h 79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</a:cxnLst>
              <a:rect l="0" t="0" r="r" b="b"/>
              <a:pathLst>
                <a:path w="1008" h="795">
                  <a:moveTo>
                    <a:pt x="-542" y="515"/>
                  </a:moveTo>
                  <a:lnTo>
                    <a:pt x="-1461" y="514"/>
                  </a:lnTo>
                  <a:moveTo>
                    <a:pt x="-543" y="619"/>
                  </a:moveTo>
                  <a:lnTo>
                    <a:pt x="-1462" y="618"/>
                  </a:lnTo>
                  <a:moveTo>
                    <a:pt x="-543" y="723"/>
                  </a:moveTo>
                  <a:lnTo>
                    <a:pt x="-1462" y="722"/>
                  </a:lnTo>
                  <a:moveTo>
                    <a:pt x="-544" y="826"/>
                  </a:moveTo>
                  <a:lnTo>
                    <a:pt x="-1463" y="825"/>
                  </a:lnTo>
                  <a:moveTo>
                    <a:pt x="-544" y="930"/>
                  </a:moveTo>
                  <a:lnTo>
                    <a:pt x="-1463" y="929"/>
                  </a:lnTo>
                  <a:moveTo>
                    <a:pt x="-545" y="1034"/>
                  </a:moveTo>
                  <a:lnTo>
                    <a:pt x="-1464" y="1033"/>
                  </a:lnTo>
                  <a:moveTo>
                    <a:pt x="-546" y="1138"/>
                  </a:moveTo>
                  <a:lnTo>
                    <a:pt x="-1464" y="1137"/>
                  </a:lnTo>
                  <a:moveTo>
                    <a:pt x="-546" y="1241"/>
                  </a:moveTo>
                  <a:lnTo>
                    <a:pt x="-1465" y="1240"/>
                  </a:lnTo>
                </a:path>
              </a:pathLst>
            </a:custGeom>
            <a:noFill/>
            <a:ln w="2307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Rectangle 62"/>
            <p:cNvSpPr>
              <a:spLocks noChangeArrowheads="1"/>
            </p:cNvSpPr>
            <p:nvPr/>
          </p:nvSpPr>
          <p:spPr bwMode="auto">
            <a:xfrm>
              <a:off x="15654" y="15308"/>
              <a:ext cx="1142" cy="26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63"/>
            <p:cNvSpPr>
              <a:spLocks noChangeShapeType="1"/>
            </p:cNvSpPr>
            <p:nvPr/>
          </p:nvSpPr>
          <p:spPr bwMode="auto">
            <a:xfrm>
              <a:off x="11939" y="6199"/>
              <a:ext cx="681" cy="0"/>
            </a:xfrm>
            <a:prstGeom prst="line">
              <a:avLst/>
            </a:prstGeom>
            <a:noFill/>
            <a:ln w="3522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AutoShape 64"/>
            <p:cNvSpPr>
              <a:spLocks/>
            </p:cNvSpPr>
            <p:nvPr/>
          </p:nvSpPr>
          <p:spPr bwMode="auto">
            <a:xfrm>
              <a:off x="13069" y="4319"/>
              <a:ext cx="682" cy="1008"/>
            </a:xfrm>
            <a:custGeom>
              <a:avLst/>
              <a:gdLst>
                <a:gd name="T0" fmla="+- 0 11966 13069"/>
                <a:gd name="T1" fmla="*/ T0 w 682"/>
                <a:gd name="T2" fmla="+- 0 5753 4320"/>
                <a:gd name="T3" fmla="*/ 5753 h 1008"/>
                <a:gd name="T4" fmla="+- 0 11965 13069"/>
                <a:gd name="T5" fmla="*/ T4 w 682"/>
                <a:gd name="T6" fmla="+- 0 6672 4320"/>
                <a:gd name="T7" fmla="*/ 6672 h 1008"/>
                <a:gd name="T8" fmla="+- 0 12070 13069"/>
                <a:gd name="T9" fmla="*/ T8 w 682"/>
                <a:gd name="T10" fmla="+- 0 5754 4320"/>
                <a:gd name="T11" fmla="*/ 5754 h 1008"/>
                <a:gd name="T12" fmla="+- 0 12069 13069"/>
                <a:gd name="T13" fmla="*/ T12 w 682"/>
                <a:gd name="T14" fmla="+- 0 6672 4320"/>
                <a:gd name="T15" fmla="*/ 6672 h 1008"/>
                <a:gd name="T16" fmla="+- 0 12173 13069"/>
                <a:gd name="T17" fmla="*/ T16 w 682"/>
                <a:gd name="T18" fmla="+- 0 5754 4320"/>
                <a:gd name="T19" fmla="*/ 5754 h 1008"/>
                <a:gd name="T20" fmla="+- 0 12172 13069"/>
                <a:gd name="T21" fmla="*/ T20 w 682"/>
                <a:gd name="T22" fmla="+- 0 6673 4320"/>
                <a:gd name="T23" fmla="*/ 6673 h 1008"/>
                <a:gd name="T24" fmla="+- 0 12277 13069"/>
                <a:gd name="T25" fmla="*/ T24 w 682"/>
                <a:gd name="T26" fmla="+- 0 5755 4320"/>
                <a:gd name="T27" fmla="*/ 5755 h 1008"/>
                <a:gd name="T28" fmla="+- 0 12276 13069"/>
                <a:gd name="T29" fmla="*/ T28 w 682"/>
                <a:gd name="T30" fmla="+- 0 6674 4320"/>
                <a:gd name="T31" fmla="*/ 6674 h 1008"/>
                <a:gd name="T32" fmla="+- 0 12381 13069"/>
                <a:gd name="T33" fmla="*/ T32 w 682"/>
                <a:gd name="T34" fmla="+- 0 5755 4320"/>
                <a:gd name="T35" fmla="*/ 5755 h 1008"/>
                <a:gd name="T36" fmla="+- 0 12380 13069"/>
                <a:gd name="T37" fmla="*/ T36 w 682"/>
                <a:gd name="T38" fmla="+- 0 6674 4320"/>
                <a:gd name="T39" fmla="*/ 6674 h 1008"/>
                <a:gd name="T40" fmla="+- 0 12485 13069"/>
                <a:gd name="T41" fmla="*/ T40 w 682"/>
                <a:gd name="T42" fmla="+- 0 5756 4320"/>
                <a:gd name="T43" fmla="*/ 5756 h 1008"/>
                <a:gd name="T44" fmla="+- 0 12484 13069"/>
                <a:gd name="T45" fmla="*/ T44 w 682"/>
                <a:gd name="T46" fmla="+- 0 6675 4320"/>
                <a:gd name="T47" fmla="*/ 6675 h 1008"/>
                <a:gd name="T48" fmla="+- 0 12588 13069"/>
                <a:gd name="T49" fmla="*/ T48 w 682"/>
                <a:gd name="T50" fmla="+- 0 5756 4320"/>
                <a:gd name="T51" fmla="*/ 5756 h 1008"/>
                <a:gd name="T52" fmla="+- 0 12587 13069"/>
                <a:gd name="T53" fmla="*/ T52 w 682"/>
                <a:gd name="T54" fmla="+- 0 6675 4320"/>
                <a:gd name="T55" fmla="*/ 6675 h 10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</a:cxnLst>
              <a:rect l="0" t="0" r="r" b="b"/>
              <a:pathLst>
                <a:path w="682" h="1008">
                  <a:moveTo>
                    <a:pt x="-1103" y="1433"/>
                  </a:moveTo>
                  <a:lnTo>
                    <a:pt x="-1104" y="2352"/>
                  </a:lnTo>
                  <a:moveTo>
                    <a:pt x="-999" y="1434"/>
                  </a:moveTo>
                  <a:lnTo>
                    <a:pt x="-1000" y="2352"/>
                  </a:lnTo>
                  <a:moveTo>
                    <a:pt x="-896" y="1434"/>
                  </a:moveTo>
                  <a:lnTo>
                    <a:pt x="-897" y="2353"/>
                  </a:lnTo>
                  <a:moveTo>
                    <a:pt x="-792" y="1435"/>
                  </a:moveTo>
                  <a:lnTo>
                    <a:pt x="-793" y="2354"/>
                  </a:lnTo>
                  <a:moveTo>
                    <a:pt x="-688" y="1435"/>
                  </a:moveTo>
                  <a:lnTo>
                    <a:pt x="-689" y="2354"/>
                  </a:lnTo>
                  <a:moveTo>
                    <a:pt x="-584" y="1436"/>
                  </a:moveTo>
                  <a:lnTo>
                    <a:pt x="-585" y="2355"/>
                  </a:lnTo>
                  <a:moveTo>
                    <a:pt x="-481" y="1436"/>
                  </a:moveTo>
                  <a:lnTo>
                    <a:pt x="-482" y="2355"/>
                  </a:lnTo>
                </a:path>
              </a:pathLst>
            </a:custGeom>
            <a:noFill/>
            <a:ln w="2307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5" name="AutoShape 65"/>
            <p:cNvSpPr>
              <a:spLocks/>
            </p:cNvSpPr>
            <p:nvPr/>
          </p:nvSpPr>
          <p:spPr bwMode="auto">
            <a:xfrm>
              <a:off x="12691" y="5738"/>
              <a:ext cx="2" cy="956"/>
            </a:xfrm>
            <a:custGeom>
              <a:avLst/>
              <a:gdLst>
                <a:gd name="T0" fmla="+- 0 5738 5738"/>
                <a:gd name="T1" fmla="*/ 5738 h 956"/>
                <a:gd name="T2" fmla="+- 0 5840 5738"/>
                <a:gd name="T3" fmla="*/ 5840 h 956"/>
                <a:gd name="T4" fmla="+- 0 6566 5738"/>
                <a:gd name="T5" fmla="*/ 6566 h 956"/>
                <a:gd name="T6" fmla="+- 0 6694 5738"/>
                <a:gd name="T7" fmla="*/ 6694 h 956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956">
                  <a:moveTo>
                    <a:pt x="0" y="0"/>
                  </a:moveTo>
                  <a:lnTo>
                    <a:pt x="0" y="102"/>
                  </a:lnTo>
                  <a:moveTo>
                    <a:pt x="0" y="828"/>
                  </a:moveTo>
                  <a:lnTo>
                    <a:pt x="0" y="956"/>
                  </a:lnTo>
                </a:path>
              </a:pathLst>
            </a:custGeom>
            <a:noFill/>
            <a:ln w="23730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6" name="AutoShape 66"/>
            <p:cNvSpPr>
              <a:spLocks/>
            </p:cNvSpPr>
            <p:nvPr/>
          </p:nvSpPr>
          <p:spPr bwMode="auto">
            <a:xfrm>
              <a:off x="10534" y="3894"/>
              <a:ext cx="1793" cy="2"/>
            </a:xfrm>
            <a:custGeom>
              <a:avLst/>
              <a:gdLst>
                <a:gd name="T0" fmla="+- 0 11851 10534"/>
                <a:gd name="T1" fmla="*/ T0 w 1793"/>
                <a:gd name="T2" fmla="+- 0 12327 10534"/>
                <a:gd name="T3" fmla="*/ T2 w 1793"/>
                <a:gd name="T4" fmla="+- 0 10534 10534"/>
                <a:gd name="T5" fmla="*/ T4 w 1793"/>
                <a:gd name="T6" fmla="+- 0 11560 10534"/>
                <a:gd name="T7" fmla="*/ T6 w 1793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1793">
                  <a:moveTo>
                    <a:pt x="1317" y="0"/>
                  </a:moveTo>
                  <a:lnTo>
                    <a:pt x="1793" y="0"/>
                  </a:lnTo>
                  <a:moveTo>
                    <a:pt x="0" y="0"/>
                  </a:moveTo>
                  <a:lnTo>
                    <a:pt x="1026" y="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Line 67"/>
            <p:cNvSpPr>
              <a:spLocks noChangeShapeType="1"/>
            </p:cNvSpPr>
            <p:nvPr/>
          </p:nvSpPr>
          <p:spPr bwMode="auto">
            <a:xfrm>
              <a:off x="12261" y="5636"/>
              <a:ext cx="0" cy="0"/>
            </a:xfrm>
            <a:prstGeom prst="line">
              <a:avLst/>
            </a:pr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8" name="Line 68"/>
            <p:cNvSpPr>
              <a:spLocks noChangeShapeType="1"/>
            </p:cNvSpPr>
            <p:nvPr/>
          </p:nvSpPr>
          <p:spPr bwMode="auto">
            <a:xfrm>
              <a:off x="12735" y="3858"/>
              <a:ext cx="0" cy="174"/>
            </a:xfrm>
            <a:prstGeom prst="line">
              <a:avLst/>
            </a:pr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9" name="AutoShape 69"/>
            <p:cNvSpPr>
              <a:spLocks/>
            </p:cNvSpPr>
            <p:nvPr/>
          </p:nvSpPr>
          <p:spPr bwMode="auto">
            <a:xfrm>
              <a:off x="12194" y="1015"/>
              <a:ext cx="2881" cy="1496"/>
            </a:xfrm>
            <a:custGeom>
              <a:avLst/>
              <a:gdLst>
                <a:gd name="T0" fmla="+- 0 12670 12194"/>
                <a:gd name="T1" fmla="*/ T0 w 2881"/>
                <a:gd name="T2" fmla="+- 0 4097 1016"/>
                <a:gd name="T3" fmla="*/ 4097 h 1496"/>
                <a:gd name="T4" fmla="+- 0 13801 12194"/>
                <a:gd name="T5" fmla="*/ T4 w 2881"/>
                <a:gd name="T6" fmla="+- 0 4097 1016"/>
                <a:gd name="T7" fmla="*/ 4097 h 1496"/>
                <a:gd name="T8" fmla="+- 0 11164 12194"/>
                <a:gd name="T9" fmla="*/ T8 w 2881"/>
                <a:gd name="T10" fmla="+- 0 3898 1016"/>
                <a:gd name="T11" fmla="*/ 3898 h 1496"/>
                <a:gd name="T12" fmla="+- 0 11164 12194"/>
                <a:gd name="T13" fmla="*/ T12 w 2881"/>
                <a:gd name="T14" fmla="+- 0 2728 1016"/>
                <a:gd name="T15" fmla="*/ 2728 h 14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881" h="1496">
                  <a:moveTo>
                    <a:pt x="476" y="3081"/>
                  </a:moveTo>
                  <a:lnTo>
                    <a:pt x="1607" y="3081"/>
                  </a:lnTo>
                  <a:moveTo>
                    <a:pt x="-1030" y="2882"/>
                  </a:moveTo>
                  <a:lnTo>
                    <a:pt x="-1030" y="1712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0" name="Rectangle 70"/>
            <p:cNvSpPr>
              <a:spLocks noChangeArrowheads="1"/>
            </p:cNvSpPr>
            <p:nvPr/>
          </p:nvSpPr>
          <p:spPr bwMode="auto">
            <a:xfrm>
              <a:off x="10387" y="3996"/>
              <a:ext cx="346" cy="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1" name="Line 71"/>
            <p:cNvSpPr>
              <a:spLocks noChangeShapeType="1"/>
            </p:cNvSpPr>
            <p:nvPr/>
          </p:nvSpPr>
          <p:spPr bwMode="auto">
            <a:xfrm>
              <a:off x="10482" y="4435"/>
              <a:ext cx="0" cy="246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2" name="AutoShape 72"/>
            <p:cNvSpPr>
              <a:spLocks/>
            </p:cNvSpPr>
            <p:nvPr/>
          </p:nvSpPr>
          <p:spPr bwMode="auto">
            <a:xfrm>
              <a:off x="11416" y="2880"/>
              <a:ext cx="160" cy="270"/>
            </a:xfrm>
            <a:custGeom>
              <a:avLst/>
              <a:gdLst>
                <a:gd name="T0" fmla="+- 0 10451 11416"/>
                <a:gd name="T1" fmla="*/ T0 w 160"/>
                <a:gd name="T2" fmla="+- 0 4681 2880"/>
                <a:gd name="T3" fmla="*/ 4681 h 270"/>
                <a:gd name="T4" fmla="+- 0 10451 11416"/>
                <a:gd name="T5" fmla="*/ T4 w 160"/>
                <a:gd name="T6" fmla="+- 0 4435 2880"/>
                <a:gd name="T7" fmla="*/ 4435 h 270"/>
                <a:gd name="T8" fmla="+- 0 10513 11416"/>
                <a:gd name="T9" fmla="*/ T8 w 160"/>
                <a:gd name="T10" fmla="+- 0 4435 2880"/>
                <a:gd name="T11" fmla="*/ 4435 h 270"/>
                <a:gd name="T12" fmla="+- 0 10513 11416"/>
                <a:gd name="T13" fmla="*/ T12 w 160"/>
                <a:gd name="T14" fmla="+- 0 4681 2880"/>
                <a:gd name="T15" fmla="*/ 4681 h 270"/>
                <a:gd name="T16" fmla="+- 0 10451 11416"/>
                <a:gd name="T17" fmla="*/ T16 w 160"/>
                <a:gd name="T18" fmla="+- 0 4681 2880"/>
                <a:gd name="T19" fmla="*/ 4681 h 270"/>
                <a:gd name="T20" fmla="+- 0 10535 11416"/>
                <a:gd name="T21" fmla="*/ T20 w 160"/>
                <a:gd name="T22" fmla="+- 0 4681 2880"/>
                <a:gd name="T23" fmla="*/ 4681 h 270"/>
                <a:gd name="T24" fmla="+- 0 10535 11416"/>
                <a:gd name="T25" fmla="*/ T24 w 160"/>
                <a:gd name="T26" fmla="+- 0 4435 2880"/>
                <a:gd name="T27" fmla="*/ 4435 h 270"/>
                <a:gd name="T28" fmla="+- 0 10598 11416"/>
                <a:gd name="T29" fmla="*/ T28 w 160"/>
                <a:gd name="T30" fmla="+- 0 4435 2880"/>
                <a:gd name="T31" fmla="*/ 4435 h 270"/>
                <a:gd name="T32" fmla="+- 0 10598 11416"/>
                <a:gd name="T33" fmla="*/ T32 w 160"/>
                <a:gd name="T34" fmla="+- 0 4681 2880"/>
                <a:gd name="T35" fmla="*/ 4681 h 270"/>
                <a:gd name="T36" fmla="+- 0 10535 11416"/>
                <a:gd name="T37" fmla="*/ T36 w 160"/>
                <a:gd name="T38" fmla="+- 0 4681 2880"/>
                <a:gd name="T39" fmla="*/ 4681 h 2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0" h="270">
                  <a:moveTo>
                    <a:pt x="-965" y="1801"/>
                  </a:moveTo>
                  <a:lnTo>
                    <a:pt x="-965" y="1555"/>
                  </a:lnTo>
                  <a:lnTo>
                    <a:pt x="-903" y="1555"/>
                  </a:lnTo>
                  <a:lnTo>
                    <a:pt x="-903" y="1801"/>
                  </a:lnTo>
                  <a:lnTo>
                    <a:pt x="-965" y="1801"/>
                  </a:lnTo>
                  <a:close/>
                  <a:moveTo>
                    <a:pt x="-881" y="1801"/>
                  </a:moveTo>
                  <a:lnTo>
                    <a:pt x="-881" y="1555"/>
                  </a:lnTo>
                  <a:lnTo>
                    <a:pt x="-818" y="1555"/>
                  </a:lnTo>
                  <a:lnTo>
                    <a:pt x="-818" y="1801"/>
                  </a:lnTo>
                  <a:lnTo>
                    <a:pt x="-881" y="1801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3" name="Line 73"/>
            <p:cNvSpPr>
              <a:spLocks noChangeShapeType="1"/>
            </p:cNvSpPr>
            <p:nvPr/>
          </p:nvSpPr>
          <p:spPr bwMode="auto">
            <a:xfrm>
              <a:off x="10471" y="4872"/>
              <a:ext cx="0" cy="468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5" name="AutoShape 74"/>
            <p:cNvSpPr>
              <a:spLocks/>
            </p:cNvSpPr>
            <p:nvPr/>
          </p:nvSpPr>
          <p:spPr bwMode="auto">
            <a:xfrm>
              <a:off x="11404" y="3120"/>
              <a:ext cx="3573" cy="749"/>
            </a:xfrm>
            <a:custGeom>
              <a:avLst/>
              <a:gdLst>
                <a:gd name="T0" fmla="+- 0 10440 11404"/>
                <a:gd name="T1" fmla="*/ T0 w 3573"/>
                <a:gd name="T2" fmla="+- 0 5340 3120"/>
                <a:gd name="T3" fmla="*/ 5340 h 749"/>
                <a:gd name="T4" fmla="+- 0 10440 11404"/>
                <a:gd name="T5" fmla="*/ T4 w 3573"/>
                <a:gd name="T6" fmla="+- 0 4872 3120"/>
                <a:gd name="T7" fmla="*/ 4872 h 749"/>
                <a:gd name="T8" fmla="+- 0 10503 11404"/>
                <a:gd name="T9" fmla="*/ T8 w 3573"/>
                <a:gd name="T10" fmla="+- 0 4872 3120"/>
                <a:gd name="T11" fmla="*/ 4872 h 749"/>
                <a:gd name="T12" fmla="+- 0 10503 11404"/>
                <a:gd name="T13" fmla="*/ T12 w 3573"/>
                <a:gd name="T14" fmla="+- 0 5340 3120"/>
                <a:gd name="T15" fmla="*/ 5340 h 749"/>
                <a:gd name="T16" fmla="+- 0 10440 11404"/>
                <a:gd name="T17" fmla="*/ T16 w 3573"/>
                <a:gd name="T18" fmla="+- 0 5340 3120"/>
                <a:gd name="T19" fmla="*/ 5340 h 749"/>
                <a:gd name="T20" fmla="+- 0 10524 11404"/>
                <a:gd name="T21" fmla="*/ T20 w 3573"/>
                <a:gd name="T22" fmla="+- 0 5340 3120"/>
                <a:gd name="T23" fmla="*/ 5340 h 749"/>
                <a:gd name="T24" fmla="+- 0 10524 11404"/>
                <a:gd name="T25" fmla="*/ T24 w 3573"/>
                <a:gd name="T26" fmla="+- 0 4871 3120"/>
                <a:gd name="T27" fmla="*/ 4871 h 749"/>
                <a:gd name="T28" fmla="+- 0 10587 11404"/>
                <a:gd name="T29" fmla="*/ T28 w 3573"/>
                <a:gd name="T30" fmla="+- 0 4871 3120"/>
                <a:gd name="T31" fmla="*/ 4871 h 749"/>
                <a:gd name="T32" fmla="+- 0 10587 11404"/>
                <a:gd name="T33" fmla="*/ T32 w 3573"/>
                <a:gd name="T34" fmla="+- 0 5340 3120"/>
                <a:gd name="T35" fmla="*/ 5340 h 749"/>
                <a:gd name="T36" fmla="+- 0 10524 11404"/>
                <a:gd name="T37" fmla="*/ T36 w 3573"/>
                <a:gd name="T38" fmla="+- 0 5340 3120"/>
                <a:gd name="T39" fmla="*/ 5340 h 749"/>
                <a:gd name="T40" fmla="+- 0 13648 11404"/>
                <a:gd name="T41" fmla="*/ T40 w 3573"/>
                <a:gd name="T42" fmla="+- 0 5124 3120"/>
                <a:gd name="T43" fmla="*/ 5124 h 749"/>
                <a:gd name="T44" fmla="+- 0 13648 11404"/>
                <a:gd name="T45" fmla="*/ T44 w 3573"/>
                <a:gd name="T46" fmla="+- 0 4655 3120"/>
                <a:gd name="T47" fmla="*/ 4655 h 749"/>
                <a:gd name="T48" fmla="+- 0 13710 11404"/>
                <a:gd name="T49" fmla="*/ T48 w 3573"/>
                <a:gd name="T50" fmla="+- 0 4655 3120"/>
                <a:gd name="T51" fmla="*/ 4655 h 749"/>
                <a:gd name="T52" fmla="+- 0 13710 11404"/>
                <a:gd name="T53" fmla="*/ T52 w 3573"/>
                <a:gd name="T54" fmla="+- 0 5124 3120"/>
                <a:gd name="T55" fmla="*/ 5124 h 749"/>
                <a:gd name="T56" fmla="+- 0 13648 11404"/>
                <a:gd name="T57" fmla="*/ T56 w 3573"/>
                <a:gd name="T58" fmla="+- 0 5124 3120"/>
                <a:gd name="T59" fmla="*/ 5124 h 7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</a:cxnLst>
              <a:rect l="0" t="0" r="r" b="b"/>
              <a:pathLst>
                <a:path w="3573" h="749">
                  <a:moveTo>
                    <a:pt x="-964" y="2220"/>
                  </a:moveTo>
                  <a:lnTo>
                    <a:pt x="-964" y="1752"/>
                  </a:lnTo>
                  <a:lnTo>
                    <a:pt x="-901" y="1752"/>
                  </a:lnTo>
                  <a:lnTo>
                    <a:pt x="-901" y="2220"/>
                  </a:lnTo>
                  <a:lnTo>
                    <a:pt x="-964" y="2220"/>
                  </a:lnTo>
                  <a:close/>
                  <a:moveTo>
                    <a:pt x="-880" y="2220"/>
                  </a:moveTo>
                  <a:lnTo>
                    <a:pt x="-880" y="1751"/>
                  </a:lnTo>
                  <a:lnTo>
                    <a:pt x="-817" y="1751"/>
                  </a:lnTo>
                  <a:lnTo>
                    <a:pt x="-817" y="2220"/>
                  </a:lnTo>
                  <a:lnTo>
                    <a:pt x="-880" y="2220"/>
                  </a:lnTo>
                  <a:close/>
                  <a:moveTo>
                    <a:pt x="2244" y="2004"/>
                  </a:moveTo>
                  <a:lnTo>
                    <a:pt x="2244" y="1535"/>
                  </a:lnTo>
                  <a:lnTo>
                    <a:pt x="2306" y="1535"/>
                  </a:lnTo>
                  <a:lnTo>
                    <a:pt x="2306" y="2004"/>
                  </a:lnTo>
                  <a:lnTo>
                    <a:pt x="2244" y="2004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6" name="Line 75"/>
            <p:cNvSpPr>
              <a:spLocks noChangeShapeType="1"/>
            </p:cNvSpPr>
            <p:nvPr/>
          </p:nvSpPr>
          <p:spPr bwMode="auto">
            <a:xfrm>
              <a:off x="13763" y="4655"/>
              <a:ext cx="0" cy="469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7" name="AutoShape 76"/>
            <p:cNvSpPr>
              <a:spLocks/>
            </p:cNvSpPr>
            <p:nvPr/>
          </p:nvSpPr>
          <p:spPr bwMode="auto">
            <a:xfrm>
              <a:off x="14898" y="1781"/>
              <a:ext cx="170" cy="1851"/>
            </a:xfrm>
            <a:custGeom>
              <a:avLst/>
              <a:gdLst>
                <a:gd name="T0" fmla="+- 0 13732 14898"/>
                <a:gd name="T1" fmla="*/ T0 w 170"/>
                <a:gd name="T2" fmla="+- 0 5124 1781"/>
                <a:gd name="T3" fmla="*/ 5124 h 1851"/>
                <a:gd name="T4" fmla="+- 0 13732 14898"/>
                <a:gd name="T5" fmla="*/ T4 w 170"/>
                <a:gd name="T6" fmla="+- 0 4655 1781"/>
                <a:gd name="T7" fmla="*/ 4655 h 1851"/>
                <a:gd name="T8" fmla="+- 0 13795 14898"/>
                <a:gd name="T9" fmla="*/ T8 w 170"/>
                <a:gd name="T10" fmla="+- 0 4655 1781"/>
                <a:gd name="T11" fmla="*/ 4655 h 1851"/>
                <a:gd name="T12" fmla="+- 0 13795 14898"/>
                <a:gd name="T13" fmla="*/ T12 w 170"/>
                <a:gd name="T14" fmla="+- 0 5124 1781"/>
                <a:gd name="T15" fmla="*/ 5124 h 1851"/>
                <a:gd name="T16" fmla="+- 0 13732 14898"/>
                <a:gd name="T17" fmla="*/ T16 w 170"/>
                <a:gd name="T18" fmla="+- 0 5124 1781"/>
                <a:gd name="T19" fmla="*/ 5124 h 1851"/>
                <a:gd name="T20" fmla="+- 0 13639 14898"/>
                <a:gd name="T21" fmla="*/ T20 w 170"/>
                <a:gd name="T22" fmla="+- 0 3898 1781"/>
                <a:gd name="T23" fmla="*/ 3898 h 1851"/>
                <a:gd name="T24" fmla="+- 0 13639 14898"/>
                <a:gd name="T25" fmla="*/ T24 w 170"/>
                <a:gd name="T26" fmla="+- 0 3429 1781"/>
                <a:gd name="T27" fmla="*/ 3429 h 1851"/>
                <a:gd name="T28" fmla="+- 0 13702 14898"/>
                <a:gd name="T29" fmla="*/ T28 w 170"/>
                <a:gd name="T30" fmla="+- 0 3429 1781"/>
                <a:gd name="T31" fmla="*/ 3429 h 1851"/>
                <a:gd name="T32" fmla="+- 0 13702 14898"/>
                <a:gd name="T33" fmla="*/ T32 w 170"/>
                <a:gd name="T34" fmla="+- 0 3898 1781"/>
                <a:gd name="T35" fmla="*/ 3898 h 1851"/>
                <a:gd name="T36" fmla="+- 0 13639 14898"/>
                <a:gd name="T37" fmla="*/ T36 w 170"/>
                <a:gd name="T38" fmla="+- 0 3898 1781"/>
                <a:gd name="T39" fmla="*/ 3898 h 185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70" h="1851">
                  <a:moveTo>
                    <a:pt x="-1166" y="3343"/>
                  </a:moveTo>
                  <a:lnTo>
                    <a:pt x="-1166" y="2874"/>
                  </a:lnTo>
                  <a:lnTo>
                    <a:pt x="-1103" y="2874"/>
                  </a:lnTo>
                  <a:lnTo>
                    <a:pt x="-1103" y="3343"/>
                  </a:lnTo>
                  <a:lnTo>
                    <a:pt x="-1166" y="3343"/>
                  </a:lnTo>
                  <a:close/>
                  <a:moveTo>
                    <a:pt x="-1259" y="2117"/>
                  </a:moveTo>
                  <a:lnTo>
                    <a:pt x="-1259" y="1648"/>
                  </a:lnTo>
                  <a:lnTo>
                    <a:pt x="-1196" y="1648"/>
                  </a:lnTo>
                  <a:lnTo>
                    <a:pt x="-1196" y="2117"/>
                  </a:lnTo>
                  <a:lnTo>
                    <a:pt x="-1259" y="2117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8" name="Line 77"/>
            <p:cNvSpPr>
              <a:spLocks noChangeShapeType="1"/>
            </p:cNvSpPr>
            <p:nvPr/>
          </p:nvSpPr>
          <p:spPr bwMode="auto">
            <a:xfrm>
              <a:off x="13754" y="3429"/>
              <a:ext cx="0" cy="469"/>
            </a:xfrm>
            <a:prstGeom prst="line">
              <a:avLst/>
            </a:prstGeom>
            <a:noFill/>
            <a:ln w="3951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9" name="AutoShape 78"/>
            <p:cNvSpPr>
              <a:spLocks/>
            </p:cNvSpPr>
            <p:nvPr/>
          </p:nvSpPr>
          <p:spPr bwMode="auto">
            <a:xfrm>
              <a:off x="14899" y="731"/>
              <a:ext cx="159" cy="1562"/>
            </a:xfrm>
            <a:custGeom>
              <a:avLst/>
              <a:gdLst>
                <a:gd name="T0" fmla="+- 0 13723 14899"/>
                <a:gd name="T1" fmla="*/ T0 w 159"/>
                <a:gd name="T2" fmla="+- 0 3898 732"/>
                <a:gd name="T3" fmla="*/ 3898 h 1562"/>
                <a:gd name="T4" fmla="+- 0 13723 14899"/>
                <a:gd name="T5" fmla="*/ T4 w 159"/>
                <a:gd name="T6" fmla="+- 0 3429 732"/>
                <a:gd name="T7" fmla="*/ 3429 h 1562"/>
                <a:gd name="T8" fmla="+- 0 13786 14899"/>
                <a:gd name="T9" fmla="*/ T8 w 159"/>
                <a:gd name="T10" fmla="+- 0 3429 732"/>
                <a:gd name="T11" fmla="*/ 3429 h 1562"/>
                <a:gd name="T12" fmla="+- 0 13786 14899"/>
                <a:gd name="T13" fmla="*/ T12 w 159"/>
                <a:gd name="T14" fmla="+- 0 3898 732"/>
                <a:gd name="T15" fmla="*/ 3898 h 1562"/>
                <a:gd name="T16" fmla="+- 0 13723 14899"/>
                <a:gd name="T17" fmla="*/ T16 w 159"/>
                <a:gd name="T18" fmla="+- 0 3898 732"/>
                <a:gd name="T19" fmla="*/ 3898 h 1562"/>
                <a:gd name="T20" fmla="+- 0 13640 14899"/>
                <a:gd name="T21" fmla="*/ T20 w 159"/>
                <a:gd name="T22" fmla="+- 0 2937 732"/>
                <a:gd name="T23" fmla="*/ 2937 h 1562"/>
                <a:gd name="T24" fmla="+- 0 13640 14899"/>
                <a:gd name="T25" fmla="*/ T24 w 159"/>
                <a:gd name="T26" fmla="+- 0 2468 732"/>
                <a:gd name="T27" fmla="*/ 2468 h 1562"/>
                <a:gd name="T28" fmla="+- 0 13702 14899"/>
                <a:gd name="T29" fmla="*/ T28 w 159"/>
                <a:gd name="T30" fmla="+- 0 2468 732"/>
                <a:gd name="T31" fmla="*/ 2468 h 1562"/>
                <a:gd name="T32" fmla="+- 0 13702 14899"/>
                <a:gd name="T33" fmla="*/ T32 w 159"/>
                <a:gd name="T34" fmla="+- 0 2937 732"/>
                <a:gd name="T35" fmla="*/ 2937 h 1562"/>
                <a:gd name="T36" fmla="+- 0 13640 14899"/>
                <a:gd name="T37" fmla="*/ T36 w 159"/>
                <a:gd name="T38" fmla="+- 0 2937 732"/>
                <a:gd name="T39" fmla="*/ 2937 h 156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9" h="1562">
                  <a:moveTo>
                    <a:pt x="-1176" y="3166"/>
                  </a:moveTo>
                  <a:lnTo>
                    <a:pt x="-1176" y="2697"/>
                  </a:lnTo>
                  <a:lnTo>
                    <a:pt x="-1113" y="2697"/>
                  </a:lnTo>
                  <a:lnTo>
                    <a:pt x="-1113" y="3166"/>
                  </a:lnTo>
                  <a:lnTo>
                    <a:pt x="-1176" y="3166"/>
                  </a:lnTo>
                  <a:close/>
                  <a:moveTo>
                    <a:pt x="-1259" y="2205"/>
                  </a:moveTo>
                  <a:lnTo>
                    <a:pt x="-1259" y="1736"/>
                  </a:lnTo>
                  <a:lnTo>
                    <a:pt x="-1197" y="1736"/>
                  </a:lnTo>
                  <a:lnTo>
                    <a:pt x="-1197" y="2205"/>
                  </a:lnTo>
                  <a:lnTo>
                    <a:pt x="-1259" y="220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0" name="Line 79"/>
            <p:cNvSpPr>
              <a:spLocks noChangeShapeType="1"/>
            </p:cNvSpPr>
            <p:nvPr/>
          </p:nvSpPr>
          <p:spPr bwMode="auto">
            <a:xfrm>
              <a:off x="13755" y="2468"/>
              <a:ext cx="0" cy="469"/>
            </a:xfrm>
            <a:prstGeom prst="line">
              <a:avLst/>
            </a:prstGeom>
            <a:noFill/>
            <a:ln w="3951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1" name="Rectangle 80"/>
            <p:cNvSpPr>
              <a:spLocks noChangeArrowheads="1"/>
            </p:cNvSpPr>
            <p:nvPr/>
          </p:nvSpPr>
          <p:spPr bwMode="auto">
            <a:xfrm>
              <a:off x="13724" y="2468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2" name="Line 81"/>
            <p:cNvSpPr>
              <a:spLocks noChangeShapeType="1"/>
            </p:cNvSpPr>
            <p:nvPr/>
          </p:nvSpPr>
          <p:spPr bwMode="auto">
            <a:xfrm>
              <a:off x="10478" y="2542"/>
              <a:ext cx="0" cy="247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3" name="AutoShape 82"/>
            <p:cNvSpPr>
              <a:spLocks/>
            </p:cNvSpPr>
            <p:nvPr/>
          </p:nvSpPr>
          <p:spPr bwMode="auto">
            <a:xfrm>
              <a:off x="11410" y="812"/>
              <a:ext cx="160" cy="270"/>
            </a:xfrm>
            <a:custGeom>
              <a:avLst/>
              <a:gdLst>
                <a:gd name="T0" fmla="+- 0 10447 11411"/>
                <a:gd name="T1" fmla="*/ T0 w 160"/>
                <a:gd name="T2" fmla="+- 0 2789 813"/>
                <a:gd name="T3" fmla="*/ 2789 h 270"/>
                <a:gd name="T4" fmla="+- 0 10447 11411"/>
                <a:gd name="T5" fmla="*/ T4 w 160"/>
                <a:gd name="T6" fmla="+- 0 2542 813"/>
                <a:gd name="T7" fmla="*/ 2542 h 270"/>
                <a:gd name="T8" fmla="+- 0 10509 11411"/>
                <a:gd name="T9" fmla="*/ T8 w 160"/>
                <a:gd name="T10" fmla="+- 0 2542 813"/>
                <a:gd name="T11" fmla="*/ 2542 h 270"/>
                <a:gd name="T12" fmla="+- 0 10509 11411"/>
                <a:gd name="T13" fmla="*/ T12 w 160"/>
                <a:gd name="T14" fmla="+- 0 2789 813"/>
                <a:gd name="T15" fmla="*/ 2789 h 270"/>
                <a:gd name="T16" fmla="+- 0 10447 11411"/>
                <a:gd name="T17" fmla="*/ T16 w 160"/>
                <a:gd name="T18" fmla="+- 0 2789 813"/>
                <a:gd name="T19" fmla="*/ 2789 h 270"/>
                <a:gd name="T20" fmla="+- 0 10531 11411"/>
                <a:gd name="T21" fmla="*/ T20 w 160"/>
                <a:gd name="T22" fmla="+- 0 2789 813"/>
                <a:gd name="T23" fmla="*/ 2789 h 270"/>
                <a:gd name="T24" fmla="+- 0 10531 11411"/>
                <a:gd name="T25" fmla="*/ T24 w 160"/>
                <a:gd name="T26" fmla="+- 0 2542 813"/>
                <a:gd name="T27" fmla="*/ 2542 h 270"/>
                <a:gd name="T28" fmla="+- 0 10593 11411"/>
                <a:gd name="T29" fmla="*/ T28 w 160"/>
                <a:gd name="T30" fmla="+- 0 2542 813"/>
                <a:gd name="T31" fmla="*/ 2542 h 270"/>
                <a:gd name="T32" fmla="+- 0 10593 11411"/>
                <a:gd name="T33" fmla="*/ T32 w 160"/>
                <a:gd name="T34" fmla="+- 0 2789 813"/>
                <a:gd name="T35" fmla="*/ 2789 h 270"/>
                <a:gd name="T36" fmla="+- 0 10531 11411"/>
                <a:gd name="T37" fmla="*/ T36 w 160"/>
                <a:gd name="T38" fmla="+- 0 2789 813"/>
                <a:gd name="T39" fmla="*/ 2789 h 27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0" h="270">
                  <a:moveTo>
                    <a:pt x="-964" y="1976"/>
                  </a:moveTo>
                  <a:lnTo>
                    <a:pt x="-964" y="1729"/>
                  </a:lnTo>
                  <a:lnTo>
                    <a:pt x="-902" y="1729"/>
                  </a:lnTo>
                  <a:lnTo>
                    <a:pt x="-902" y="1976"/>
                  </a:lnTo>
                  <a:lnTo>
                    <a:pt x="-964" y="1976"/>
                  </a:lnTo>
                  <a:close/>
                  <a:moveTo>
                    <a:pt x="-880" y="1976"/>
                  </a:moveTo>
                  <a:lnTo>
                    <a:pt x="-880" y="1729"/>
                  </a:lnTo>
                  <a:lnTo>
                    <a:pt x="-818" y="1729"/>
                  </a:lnTo>
                  <a:lnTo>
                    <a:pt x="-818" y="1976"/>
                  </a:lnTo>
                  <a:lnTo>
                    <a:pt x="-880" y="1976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0" name="Line 83"/>
            <p:cNvSpPr>
              <a:spLocks noChangeShapeType="1"/>
            </p:cNvSpPr>
            <p:nvPr/>
          </p:nvSpPr>
          <p:spPr bwMode="auto">
            <a:xfrm>
              <a:off x="10747" y="2225"/>
              <a:ext cx="246" cy="0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1" name="Rectangle 84"/>
            <p:cNvSpPr>
              <a:spLocks noChangeArrowheads="1"/>
            </p:cNvSpPr>
            <p:nvPr/>
          </p:nvSpPr>
          <p:spPr bwMode="auto">
            <a:xfrm>
              <a:off x="10746" y="2193"/>
              <a:ext cx="247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2" name="Line 85"/>
            <p:cNvSpPr>
              <a:spLocks noChangeShapeType="1"/>
            </p:cNvSpPr>
            <p:nvPr/>
          </p:nvSpPr>
          <p:spPr bwMode="auto">
            <a:xfrm>
              <a:off x="10746" y="2141"/>
              <a:ext cx="247" cy="0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3" name="Rectangle 86"/>
            <p:cNvSpPr>
              <a:spLocks noChangeArrowheads="1"/>
            </p:cNvSpPr>
            <p:nvPr/>
          </p:nvSpPr>
          <p:spPr bwMode="auto">
            <a:xfrm>
              <a:off x="10746" y="2109"/>
              <a:ext cx="247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4" name="Line 87"/>
            <p:cNvSpPr>
              <a:spLocks noChangeShapeType="1"/>
            </p:cNvSpPr>
            <p:nvPr/>
          </p:nvSpPr>
          <p:spPr bwMode="auto">
            <a:xfrm>
              <a:off x="11659" y="2215"/>
              <a:ext cx="469" cy="0"/>
            </a:xfrm>
            <a:prstGeom prst="line">
              <a:avLst/>
            </a:prstGeom>
            <a:noFill/>
            <a:ln w="395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5" name="Rectangle 88"/>
            <p:cNvSpPr>
              <a:spLocks noChangeArrowheads="1"/>
            </p:cNvSpPr>
            <p:nvPr/>
          </p:nvSpPr>
          <p:spPr bwMode="auto">
            <a:xfrm>
              <a:off x="11659" y="2183"/>
              <a:ext cx="469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6" name="Line 89"/>
            <p:cNvSpPr>
              <a:spLocks noChangeShapeType="1"/>
            </p:cNvSpPr>
            <p:nvPr/>
          </p:nvSpPr>
          <p:spPr bwMode="auto">
            <a:xfrm>
              <a:off x="11659" y="2131"/>
              <a:ext cx="469" cy="0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Rectangle 90"/>
            <p:cNvSpPr>
              <a:spLocks noChangeArrowheads="1"/>
            </p:cNvSpPr>
            <p:nvPr/>
          </p:nvSpPr>
          <p:spPr bwMode="auto">
            <a:xfrm>
              <a:off x="11658" y="2099"/>
              <a:ext cx="469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AutoShape 91"/>
            <p:cNvSpPr>
              <a:spLocks/>
            </p:cNvSpPr>
            <p:nvPr/>
          </p:nvSpPr>
          <p:spPr bwMode="auto">
            <a:xfrm>
              <a:off x="13024" y="5449"/>
              <a:ext cx="345" cy="1441"/>
            </a:xfrm>
            <a:custGeom>
              <a:avLst/>
              <a:gdLst>
                <a:gd name="T0" fmla="+- 0 13370 13025"/>
                <a:gd name="T1" fmla="*/ T0 w 345"/>
                <a:gd name="T2" fmla="+- 0 6350 5450"/>
                <a:gd name="T3" fmla="*/ 6350 h 1441"/>
                <a:gd name="T4" fmla="+- 0 13025 13025"/>
                <a:gd name="T5" fmla="*/ T4 w 345"/>
                <a:gd name="T6" fmla="+- 0 6350 5450"/>
                <a:gd name="T7" fmla="*/ 6350 h 1441"/>
                <a:gd name="T8" fmla="+- 0 13025 13025"/>
                <a:gd name="T9" fmla="*/ T8 w 345"/>
                <a:gd name="T10" fmla="+- 0 6891 5450"/>
                <a:gd name="T11" fmla="*/ 6891 h 1441"/>
                <a:gd name="T12" fmla="+- 0 13370 13025"/>
                <a:gd name="T13" fmla="*/ T12 w 345"/>
                <a:gd name="T14" fmla="+- 0 6891 5450"/>
                <a:gd name="T15" fmla="*/ 6891 h 1441"/>
                <a:gd name="T16" fmla="+- 0 13370 13025"/>
                <a:gd name="T17" fmla="*/ T16 w 345"/>
                <a:gd name="T18" fmla="+- 0 6350 5450"/>
                <a:gd name="T19" fmla="*/ 6350 h 1441"/>
                <a:gd name="T20" fmla="+- 0 13370 13025"/>
                <a:gd name="T21" fmla="*/ T20 w 345"/>
                <a:gd name="T22" fmla="+- 0 5450 5450"/>
                <a:gd name="T23" fmla="*/ 5450 h 1441"/>
                <a:gd name="T24" fmla="+- 0 13025 13025"/>
                <a:gd name="T25" fmla="*/ T24 w 345"/>
                <a:gd name="T26" fmla="+- 0 5450 5450"/>
                <a:gd name="T27" fmla="*/ 5450 h 1441"/>
                <a:gd name="T28" fmla="+- 0 13025 13025"/>
                <a:gd name="T29" fmla="*/ T28 w 345"/>
                <a:gd name="T30" fmla="+- 0 6032 5450"/>
                <a:gd name="T31" fmla="*/ 6032 h 1441"/>
                <a:gd name="T32" fmla="+- 0 13370 13025"/>
                <a:gd name="T33" fmla="*/ T32 w 345"/>
                <a:gd name="T34" fmla="+- 0 6032 5450"/>
                <a:gd name="T35" fmla="*/ 6032 h 1441"/>
                <a:gd name="T36" fmla="+- 0 13370 13025"/>
                <a:gd name="T37" fmla="*/ T36 w 345"/>
                <a:gd name="T38" fmla="+- 0 5450 5450"/>
                <a:gd name="T39" fmla="*/ 5450 h 14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45" h="1441">
                  <a:moveTo>
                    <a:pt x="345" y="900"/>
                  </a:moveTo>
                  <a:lnTo>
                    <a:pt x="0" y="900"/>
                  </a:lnTo>
                  <a:lnTo>
                    <a:pt x="0" y="1441"/>
                  </a:lnTo>
                  <a:lnTo>
                    <a:pt x="345" y="1441"/>
                  </a:lnTo>
                  <a:lnTo>
                    <a:pt x="345" y="900"/>
                  </a:lnTo>
                  <a:moveTo>
                    <a:pt x="345" y="0"/>
                  </a:moveTo>
                  <a:lnTo>
                    <a:pt x="0" y="0"/>
                  </a:lnTo>
                  <a:lnTo>
                    <a:pt x="0" y="582"/>
                  </a:lnTo>
                  <a:lnTo>
                    <a:pt x="345" y="582"/>
                  </a:lnTo>
                  <a:lnTo>
                    <a:pt x="34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6" name="Rectangle 92"/>
            <p:cNvSpPr>
              <a:spLocks noChangeArrowheads="1"/>
            </p:cNvSpPr>
            <p:nvPr/>
          </p:nvSpPr>
          <p:spPr bwMode="auto">
            <a:xfrm>
              <a:off x="14518" y="6759"/>
              <a:ext cx="247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Line 93"/>
            <p:cNvSpPr>
              <a:spLocks noChangeShapeType="1"/>
            </p:cNvSpPr>
            <p:nvPr/>
          </p:nvSpPr>
          <p:spPr bwMode="auto">
            <a:xfrm>
              <a:off x="14518" y="6706"/>
              <a:ext cx="247" cy="0"/>
            </a:xfrm>
            <a:prstGeom prst="line">
              <a:avLst/>
            </a:prstGeom>
            <a:noFill/>
            <a:ln w="395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4" name="AutoShape 94"/>
            <p:cNvSpPr>
              <a:spLocks/>
            </p:cNvSpPr>
            <p:nvPr/>
          </p:nvSpPr>
          <p:spPr bwMode="auto">
            <a:xfrm>
              <a:off x="15858" y="5326"/>
              <a:ext cx="2155" cy="173"/>
            </a:xfrm>
            <a:custGeom>
              <a:avLst/>
              <a:gdLst>
                <a:gd name="T0" fmla="+- 0 14765 15859"/>
                <a:gd name="T1" fmla="*/ T0 w 2155"/>
                <a:gd name="T2" fmla="+- 0 6737 5327"/>
                <a:gd name="T3" fmla="*/ 6737 h 173"/>
                <a:gd name="T4" fmla="+- 0 14518 15859"/>
                <a:gd name="T5" fmla="*/ T4 w 2155"/>
                <a:gd name="T6" fmla="+- 0 6737 5327"/>
                <a:gd name="T7" fmla="*/ 6737 h 173"/>
                <a:gd name="T8" fmla="+- 0 14518 15859"/>
                <a:gd name="T9" fmla="*/ T8 w 2155"/>
                <a:gd name="T10" fmla="+- 0 6675 5327"/>
                <a:gd name="T11" fmla="*/ 6675 h 173"/>
                <a:gd name="T12" fmla="+- 0 14765 15859"/>
                <a:gd name="T13" fmla="*/ T12 w 2155"/>
                <a:gd name="T14" fmla="+- 0 6675 5327"/>
                <a:gd name="T15" fmla="*/ 6675 h 173"/>
                <a:gd name="T16" fmla="+- 0 14765 15859"/>
                <a:gd name="T17" fmla="*/ T16 w 2155"/>
                <a:gd name="T18" fmla="+- 0 6737 5327"/>
                <a:gd name="T19" fmla="*/ 6737 h 173"/>
                <a:gd name="T20" fmla="+- 0 16490 15859"/>
                <a:gd name="T21" fmla="*/ T20 w 2155"/>
                <a:gd name="T22" fmla="+- 0 6833 5327"/>
                <a:gd name="T23" fmla="*/ 6833 h 173"/>
                <a:gd name="T24" fmla="+- 0 16022 15859"/>
                <a:gd name="T25" fmla="*/ T24 w 2155"/>
                <a:gd name="T26" fmla="+- 0 6833 5327"/>
                <a:gd name="T27" fmla="*/ 6833 h 173"/>
                <a:gd name="T28" fmla="+- 0 16022 15859"/>
                <a:gd name="T29" fmla="*/ T28 w 2155"/>
                <a:gd name="T30" fmla="+- 0 6770 5327"/>
                <a:gd name="T31" fmla="*/ 6770 h 173"/>
                <a:gd name="T32" fmla="+- 0 16490 15859"/>
                <a:gd name="T33" fmla="*/ T32 w 2155"/>
                <a:gd name="T34" fmla="+- 0 6770 5327"/>
                <a:gd name="T35" fmla="*/ 6770 h 173"/>
                <a:gd name="T36" fmla="+- 0 16490 15859"/>
                <a:gd name="T37" fmla="*/ T36 w 2155"/>
                <a:gd name="T38" fmla="+- 0 6833 5327"/>
                <a:gd name="T39" fmla="*/ 6833 h 17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155" h="173">
                  <a:moveTo>
                    <a:pt x="-1094" y="1410"/>
                  </a:moveTo>
                  <a:lnTo>
                    <a:pt x="-1341" y="1410"/>
                  </a:lnTo>
                  <a:lnTo>
                    <a:pt x="-1341" y="1348"/>
                  </a:lnTo>
                  <a:lnTo>
                    <a:pt x="-1094" y="1348"/>
                  </a:lnTo>
                  <a:lnTo>
                    <a:pt x="-1094" y="1410"/>
                  </a:lnTo>
                  <a:close/>
                  <a:moveTo>
                    <a:pt x="631" y="1506"/>
                  </a:moveTo>
                  <a:lnTo>
                    <a:pt x="163" y="1506"/>
                  </a:lnTo>
                  <a:lnTo>
                    <a:pt x="163" y="1443"/>
                  </a:lnTo>
                  <a:lnTo>
                    <a:pt x="631" y="1443"/>
                  </a:lnTo>
                  <a:lnTo>
                    <a:pt x="631" y="1506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5" name="Line 95"/>
            <p:cNvSpPr>
              <a:spLocks noChangeShapeType="1"/>
            </p:cNvSpPr>
            <p:nvPr/>
          </p:nvSpPr>
          <p:spPr bwMode="auto">
            <a:xfrm>
              <a:off x="16021" y="6717"/>
              <a:ext cx="469" cy="0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6" name="AutoShape 96"/>
            <p:cNvSpPr>
              <a:spLocks/>
            </p:cNvSpPr>
            <p:nvPr/>
          </p:nvSpPr>
          <p:spPr bwMode="auto">
            <a:xfrm>
              <a:off x="17500" y="5339"/>
              <a:ext cx="1305" cy="1484"/>
            </a:xfrm>
            <a:custGeom>
              <a:avLst/>
              <a:gdLst>
                <a:gd name="T0" fmla="+- 0 16490 17500"/>
                <a:gd name="T1" fmla="*/ T0 w 1305"/>
                <a:gd name="T2" fmla="+- 0 6749 5339"/>
                <a:gd name="T3" fmla="*/ 6749 h 1484"/>
                <a:gd name="T4" fmla="+- 0 16021 17500"/>
                <a:gd name="T5" fmla="*/ T4 w 1305"/>
                <a:gd name="T6" fmla="+- 0 6749 5339"/>
                <a:gd name="T7" fmla="*/ 6749 h 1484"/>
                <a:gd name="T8" fmla="+- 0 16021 17500"/>
                <a:gd name="T9" fmla="*/ T8 w 1305"/>
                <a:gd name="T10" fmla="+- 0 6686 5339"/>
                <a:gd name="T11" fmla="*/ 6686 h 1484"/>
                <a:gd name="T12" fmla="+- 0 16490 17500"/>
                <a:gd name="T13" fmla="*/ T12 w 1305"/>
                <a:gd name="T14" fmla="+- 0 6686 5339"/>
                <a:gd name="T15" fmla="*/ 6686 h 1484"/>
                <a:gd name="T16" fmla="+- 0 16490 17500"/>
                <a:gd name="T17" fmla="*/ T16 w 1305"/>
                <a:gd name="T18" fmla="+- 0 6749 5339"/>
                <a:gd name="T19" fmla="*/ 6749 h 1484"/>
                <a:gd name="T20" fmla="+- 0 17154 17500"/>
                <a:gd name="T21" fmla="*/ T20 w 1305"/>
                <a:gd name="T22" fmla="+- 0 8044 5339"/>
                <a:gd name="T23" fmla="*/ 8044 h 1484"/>
                <a:gd name="T24" fmla="+- 0 17154 17500"/>
                <a:gd name="T25" fmla="*/ T24 w 1305"/>
                <a:gd name="T26" fmla="+- 0 7575 5339"/>
                <a:gd name="T27" fmla="*/ 7575 h 1484"/>
                <a:gd name="T28" fmla="+- 0 17216 17500"/>
                <a:gd name="T29" fmla="*/ T28 w 1305"/>
                <a:gd name="T30" fmla="+- 0 7575 5339"/>
                <a:gd name="T31" fmla="*/ 7575 h 1484"/>
                <a:gd name="T32" fmla="+- 0 17216 17500"/>
                <a:gd name="T33" fmla="*/ T32 w 1305"/>
                <a:gd name="T34" fmla="+- 0 8044 5339"/>
                <a:gd name="T35" fmla="*/ 8044 h 1484"/>
                <a:gd name="T36" fmla="+- 0 17154 17500"/>
                <a:gd name="T37" fmla="*/ T36 w 1305"/>
                <a:gd name="T38" fmla="+- 0 8044 5339"/>
                <a:gd name="T39" fmla="*/ 8044 h 14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305" h="1484">
                  <a:moveTo>
                    <a:pt x="-1010" y="1410"/>
                  </a:moveTo>
                  <a:lnTo>
                    <a:pt x="-1479" y="1410"/>
                  </a:lnTo>
                  <a:lnTo>
                    <a:pt x="-1479" y="1347"/>
                  </a:lnTo>
                  <a:lnTo>
                    <a:pt x="-1010" y="1347"/>
                  </a:lnTo>
                  <a:lnTo>
                    <a:pt x="-1010" y="1410"/>
                  </a:lnTo>
                  <a:close/>
                  <a:moveTo>
                    <a:pt x="-346" y="2705"/>
                  </a:moveTo>
                  <a:lnTo>
                    <a:pt x="-346" y="2236"/>
                  </a:lnTo>
                  <a:lnTo>
                    <a:pt x="-284" y="2236"/>
                  </a:lnTo>
                  <a:lnTo>
                    <a:pt x="-284" y="2705"/>
                  </a:lnTo>
                  <a:lnTo>
                    <a:pt x="-346" y="270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7" name="Line 97"/>
            <p:cNvSpPr>
              <a:spLocks noChangeShapeType="1"/>
            </p:cNvSpPr>
            <p:nvPr/>
          </p:nvSpPr>
          <p:spPr bwMode="auto">
            <a:xfrm>
              <a:off x="17269" y="7575"/>
              <a:ext cx="0" cy="469"/>
            </a:xfrm>
            <a:prstGeom prst="line">
              <a:avLst/>
            </a:prstGeom>
            <a:noFill/>
            <a:ln w="3951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8" name="AutoShape 98"/>
            <p:cNvSpPr>
              <a:spLocks/>
            </p:cNvSpPr>
            <p:nvPr/>
          </p:nvSpPr>
          <p:spPr bwMode="auto">
            <a:xfrm>
              <a:off x="18741" y="6310"/>
              <a:ext cx="156" cy="2521"/>
            </a:xfrm>
            <a:custGeom>
              <a:avLst/>
              <a:gdLst>
                <a:gd name="T0" fmla="+- 0 17238 18742"/>
                <a:gd name="T1" fmla="*/ T0 w 156"/>
                <a:gd name="T2" fmla="+- 0 8044 6310"/>
                <a:gd name="T3" fmla="*/ 8044 h 2521"/>
                <a:gd name="T4" fmla="+- 0 17238 18742"/>
                <a:gd name="T5" fmla="*/ T4 w 156"/>
                <a:gd name="T6" fmla="+- 0 7575 6310"/>
                <a:gd name="T7" fmla="*/ 7575 h 2521"/>
                <a:gd name="T8" fmla="+- 0 17300 18742"/>
                <a:gd name="T9" fmla="*/ T8 w 156"/>
                <a:gd name="T10" fmla="+- 0 7575 6310"/>
                <a:gd name="T11" fmla="*/ 7575 h 2521"/>
                <a:gd name="T12" fmla="+- 0 17300 18742"/>
                <a:gd name="T13" fmla="*/ T12 w 156"/>
                <a:gd name="T14" fmla="+- 0 8044 6310"/>
                <a:gd name="T15" fmla="*/ 8044 h 2521"/>
                <a:gd name="T16" fmla="+- 0 17238 18742"/>
                <a:gd name="T17" fmla="*/ T16 w 156"/>
                <a:gd name="T18" fmla="+- 0 8044 6310"/>
                <a:gd name="T19" fmla="*/ 8044 h 2521"/>
                <a:gd name="T20" fmla="+- 0 17158 18742"/>
                <a:gd name="T21" fmla="*/ T20 w 156"/>
                <a:gd name="T22" fmla="+- 0 9883 6310"/>
                <a:gd name="T23" fmla="*/ 9883 h 2521"/>
                <a:gd name="T24" fmla="+- 0 17158 18742"/>
                <a:gd name="T25" fmla="*/ T24 w 156"/>
                <a:gd name="T26" fmla="+- 0 9414 6310"/>
                <a:gd name="T27" fmla="*/ 9414 h 2521"/>
                <a:gd name="T28" fmla="+- 0 17220 18742"/>
                <a:gd name="T29" fmla="*/ T28 w 156"/>
                <a:gd name="T30" fmla="+- 0 9414 6310"/>
                <a:gd name="T31" fmla="*/ 9414 h 2521"/>
                <a:gd name="T32" fmla="+- 0 17220 18742"/>
                <a:gd name="T33" fmla="*/ T32 w 156"/>
                <a:gd name="T34" fmla="+- 0 9883 6310"/>
                <a:gd name="T35" fmla="*/ 9883 h 2521"/>
                <a:gd name="T36" fmla="+- 0 17158 18742"/>
                <a:gd name="T37" fmla="*/ T36 w 156"/>
                <a:gd name="T38" fmla="+- 0 9883 6310"/>
                <a:gd name="T39" fmla="*/ 9883 h 252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6" h="2521">
                  <a:moveTo>
                    <a:pt x="-1504" y="1734"/>
                  </a:moveTo>
                  <a:lnTo>
                    <a:pt x="-1504" y="1265"/>
                  </a:lnTo>
                  <a:lnTo>
                    <a:pt x="-1442" y="1265"/>
                  </a:lnTo>
                  <a:lnTo>
                    <a:pt x="-1442" y="1734"/>
                  </a:lnTo>
                  <a:lnTo>
                    <a:pt x="-1504" y="1734"/>
                  </a:lnTo>
                  <a:close/>
                  <a:moveTo>
                    <a:pt x="-1584" y="3573"/>
                  </a:moveTo>
                  <a:lnTo>
                    <a:pt x="-1584" y="3104"/>
                  </a:lnTo>
                  <a:lnTo>
                    <a:pt x="-1522" y="3104"/>
                  </a:lnTo>
                  <a:lnTo>
                    <a:pt x="-1522" y="3573"/>
                  </a:lnTo>
                  <a:lnTo>
                    <a:pt x="-1584" y="3573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9" name="Line 99"/>
            <p:cNvSpPr>
              <a:spLocks noChangeShapeType="1"/>
            </p:cNvSpPr>
            <p:nvPr/>
          </p:nvSpPr>
          <p:spPr bwMode="auto">
            <a:xfrm>
              <a:off x="17273" y="9414"/>
              <a:ext cx="0" cy="469"/>
            </a:xfrm>
            <a:prstGeom prst="line">
              <a:avLst/>
            </a:prstGeom>
            <a:noFill/>
            <a:ln w="3951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0" name="Rectangle 100"/>
            <p:cNvSpPr>
              <a:spLocks noChangeArrowheads="1"/>
            </p:cNvSpPr>
            <p:nvPr/>
          </p:nvSpPr>
          <p:spPr bwMode="auto">
            <a:xfrm>
              <a:off x="17241" y="9413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1" name="AutoShape 101"/>
            <p:cNvSpPr>
              <a:spLocks/>
            </p:cNvSpPr>
            <p:nvPr/>
          </p:nvSpPr>
          <p:spPr bwMode="auto">
            <a:xfrm>
              <a:off x="13598" y="8730"/>
              <a:ext cx="3587" cy="2"/>
            </a:xfrm>
            <a:custGeom>
              <a:avLst/>
              <a:gdLst>
                <a:gd name="T0" fmla="+- 0 16567 13598"/>
                <a:gd name="T1" fmla="*/ T0 w 3587"/>
                <a:gd name="T2" fmla="+- 0 17185 13598"/>
                <a:gd name="T3" fmla="*/ T2 w 3587"/>
                <a:gd name="T4" fmla="+- 0 14695 13598"/>
                <a:gd name="T5" fmla="*/ T4 w 3587"/>
                <a:gd name="T6" fmla="+- 0 16280 13598"/>
                <a:gd name="T7" fmla="*/ T6 w 3587"/>
                <a:gd name="T8" fmla="+- 0 13598 13598"/>
                <a:gd name="T9" fmla="*/ T8 w 3587"/>
                <a:gd name="T10" fmla="+- 0 14407 13598"/>
                <a:gd name="T11" fmla="*/ T10 w 3587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  <a:cxn ang="0">
                  <a:pos x="T9" y="0"/>
                </a:cxn>
                <a:cxn ang="0">
                  <a:pos x="T11" y="0"/>
                </a:cxn>
              </a:cxnLst>
              <a:rect l="0" t="0" r="r" b="b"/>
              <a:pathLst>
                <a:path w="3587">
                  <a:moveTo>
                    <a:pt x="2969" y="0"/>
                  </a:moveTo>
                  <a:lnTo>
                    <a:pt x="3587" y="0"/>
                  </a:lnTo>
                  <a:moveTo>
                    <a:pt x="1097" y="0"/>
                  </a:moveTo>
                  <a:lnTo>
                    <a:pt x="2682" y="0"/>
                  </a:lnTo>
                  <a:moveTo>
                    <a:pt x="0" y="0"/>
                  </a:moveTo>
                  <a:lnTo>
                    <a:pt x="809" y="0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2" name="AutoShape 102"/>
            <p:cNvSpPr>
              <a:spLocks/>
            </p:cNvSpPr>
            <p:nvPr/>
          </p:nvSpPr>
          <p:spPr bwMode="auto">
            <a:xfrm>
              <a:off x="15352" y="5417"/>
              <a:ext cx="809" cy="2784"/>
            </a:xfrm>
            <a:custGeom>
              <a:avLst/>
              <a:gdLst>
                <a:gd name="T0" fmla="+- 0 14795 15352"/>
                <a:gd name="T1" fmla="*/ T0 w 809"/>
                <a:gd name="T2" fmla="+- 0 8730 5418"/>
                <a:gd name="T3" fmla="*/ 8730 h 2784"/>
                <a:gd name="T4" fmla="+- 0 14795 15352"/>
                <a:gd name="T5" fmla="*/ T4 w 809"/>
                <a:gd name="T6" fmla="+- 0 6758 5418"/>
                <a:gd name="T7" fmla="*/ 6758 h 2784"/>
                <a:gd name="T8" fmla="+- 0 14116 15352"/>
                <a:gd name="T9" fmla="*/ T8 w 809"/>
                <a:gd name="T10" fmla="+- 0 9306 5418"/>
                <a:gd name="T11" fmla="*/ 9306 h 2784"/>
                <a:gd name="T12" fmla="+- 0 14116 15352"/>
                <a:gd name="T13" fmla="*/ T12 w 809"/>
                <a:gd name="T14" fmla="+- 0 8737 5418"/>
                <a:gd name="T15" fmla="*/ 8737 h 2784"/>
                <a:gd name="T16" fmla="+- 0 14055 15352"/>
                <a:gd name="T17" fmla="*/ T16 w 809"/>
                <a:gd name="T18" fmla="+- 0 9291 5418"/>
                <a:gd name="T19" fmla="*/ 9291 h 2784"/>
                <a:gd name="T20" fmla="+- 0 14474 15352"/>
                <a:gd name="T21" fmla="*/ T20 w 809"/>
                <a:gd name="T22" fmla="+- 0 9291 5418"/>
                <a:gd name="T23" fmla="*/ 9291 h 27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809" h="2784">
                  <a:moveTo>
                    <a:pt x="-557" y="3312"/>
                  </a:moveTo>
                  <a:lnTo>
                    <a:pt x="-557" y="1340"/>
                  </a:lnTo>
                  <a:moveTo>
                    <a:pt x="-1236" y="3888"/>
                  </a:moveTo>
                  <a:lnTo>
                    <a:pt x="-1236" y="3319"/>
                  </a:lnTo>
                  <a:moveTo>
                    <a:pt x="-1297" y="3873"/>
                  </a:moveTo>
                  <a:lnTo>
                    <a:pt x="-878" y="3873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3" name="AutoShape 103"/>
            <p:cNvSpPr>
              <a:spLocks/>
            </p:cNvSpPr>
            <p:nvPr/>
          </p:nvSpPr>
          <p:spPr bwMode="auto">
            <a:xfrm>
              <a:off x="14407" y="9241"/>
              <a:ext cx="2" cy="1432"/>
            </a:xfrm>
            <a:custGeom>
              <a:avLst/>
              <a:gdLst>
                <a:gd name="T0" fmla="+- 0 9241 9241"/>
                <a:gd name="T1" fmla="*/ 9241 h 1432"/>
                <a:gd name="T2" fmla="+- 0 10031 9241"/>
                <a:gd name="T3" fmla="*/ 10031 h 1432"/>
                <a:gd name="T4" fmla="+- 0 10345 9241"/>
                <a:gd name="T5" fmla="*/ 10345 h 1432"/>
                <a:gd name="T6" fmla="+- 0 10673 9241"/>
                <a:gd name="T7" fmla="*/ 10673 h 1432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1432">
                  <a:moveTo>
                    <a:pt x="0" y="0"/>
                  </a:moveTo>
                  <a:lnTo>
                    <a:pt x="0" y="790"/>
                  </a:lnTo>
                  <a:moveTo>
                    <a:pt x="0" y="1104"/>
                  </a:moveTo>
                  <a:lnTo>
                    <a:pt x="0" y="1432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4" name="Line 104"/>
            <p:cNvSpPr>
              <a:spLocks noChangeShapeType="1"/>
            </p:cNvSpPr>
            <p:nvPr/>
          </p:nvSpPr>
          <p:spPr bwMode="auto">
            <a:xfrm>
              <a:off x="16186" y="10767"/>
              <a:ext cx="469" cy="0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5" name="AutoShape 105"/>
            <p:cNvSpPr>
              <a:spLocks/>
            </p:cNvSpPr>
            <p:nvPr/>
          </p:nvSpPr>
          <p:spPr bwMode="auto">
            <a:xfrm>
              <a:off x="17680" y="9671"/>
              <a:ext cx="513" cy="160"/>
            </a:xfrm>
            <a:custGeom>
              <a:avLst/>
              <a:gdLst>
                <a:gd name="T0" fmla="+- 0 16655 17681"/>
                <a:gd name="T1" fmla="*/ T0 w 513"/>
                <a:gd name="T2" fmla="+- 0 10799 9671"/>
                <a:gd name="T3" fmla="*/ 10799 h 160"/>
                <a:gd name="T4" fmla="+- 0 16186 17681"/>
                <a:gd name="T5" fmla="*/ T4 w 513"/>
                <a:gd name="T6" fmla="+- 0 10799 9671"/>
                <a:gd name="T7" fmla="*/ 10799 h 160"/>
                <a:gd name="T8" fmla="+- 0 16186 17681"/>
                <a:gd name="T9" fmla="*/ T8 w 513"/>
                <a:gd name="T10" fmla="+- 0 10736 9671"/>
                <a:gd name="T11" fmla="*/ 10736 h 160"/>
                <a:gd name="T12" fmla="+- 0 16655 17681"/>
                <a:gd name="T13" fmla="*/ T12 w 513"/>
                <a:gd name="T14" fmla="+- 0 10736 9671"/>
                <a:gd name="T15" fmla="*/ 10736 h 160"/>
                <a:gd name="T16" fmla="+- 0 16655 17681"/>
                <a:gd name="T17" fmla="*/ T16 w 513"/>
                <a:gd name="T18" fmla="+- 0 10799 9671"/>
                <a:gd name="T19" fmla="*/ 10799 h 160"/>
                <a:gd name="T20" fmla="+- 0 16655 17681"/>
                <a:gd name="T21" fmla="*/ T20 w 513"/>
                <a:gd name="T22" fmla="+- 0 10714 9671"/>
                <a:gd name="T23" fmla="*/ 10714 h 160"/>
                <a:gd name="T24" fmla="+- 0 16186 17681"/>
                <a:gd name="T25" fmla="*/ T24 w 513"/>
                <a:gd name="T26" fmla="+- 0 10714 9671"/>
                <a:gd name="T27" fmla="*/ 10714 h 160"/>
                <a:gd name="T28" fmla="+- 0 16186 17681"/>
                <a:gd name="T29" fmla="*/ T28 w 513"/>
                <a:gd name="T30" fmla="+- 0 10652 9671"/>
                <a:gd name="T31" fmla="*/ 10652 h 160"/>
                <a:gd name="T32" fmla="+- 0 16655 17681"/>
                <a:gd name="T33" fmla="*/ T32 w 513"/>
                <a:gd name="T34" fmla="+- 0 10652 9671"/>
                <a:gd name="T35" fmla="*/ 10652 h 160"/>
                <a:gd name="T36" fmla="+- 0 16655 17681"/>
                <a:gd name="T37" fmla="*/ T36 w 513"/>
                <a:gd name="T38" fmla="+- 0 10714 9671"/>
                <a:gd name="T39" fmla="*/ 10714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13" h="160">
                  <a:moveTo>
                    <a:pt x="-1026" y="1128"/>
                  </a:moveTo>
                  <a:lnTo>
                    <a:pt x="-1495" y="1128"/>
                  </a:lnTo>
                  <a:lnTo>
                    <a:pt x="-1495" y="1065"/>
                  </a:lnTo>
                  <a:lnTo>
                    <a:pt x="-1026" y="1065"/>
                  </a:lnTo>
                  <a:lnTo>
                    <a:pt x="-1026" y="1128"/>
                  </a:lnTo>
                  <a:close/>
                  <a:moveTo>
                    <a:pt x="-1026" y="1043"/>
                  </a:moveTo>
                  <a:lnTo>
                    <a:pt x="-1495" y="1043"/>
                  </a:lnTo>
                  <a:lnTo>
                    <a:pt x="-1495" y="981"/>
                  </a:lnTo>
                  <a:lnTo>
                    <a:pt x="-1026" y="981"/>
                  </a:lnTo>
                  <a:lnTo>
                    <a:pt x="-1026" y="1043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6" name="Line 106"/>
            <p:cNvSpPr>
              <a:spLocks noChangeShapeType="1"/>
            </p:cNvSpPr>
            <p:nvPr/>
          </p:nvSpPr>
          <p:spPr bwMode="auto">
            <a:xfrm>
              <a:off x="14968" y="10763"/>
              <a:ext cx="469" cy="0"/>
            </a:xfrm>
            <a:prstGeom prst="line">
              <a:avLst/>
            </a:prstGeom>
            <a:noFill/>
            <a:ln w="395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7" name="AutoShape 107"/>
            <p:cNvSpPr>
              <a:spLocks/>
            </p:cNvSpPr>
            <p:nvPr/>
          </p:nvSpPr>
          <p:spPr bwMode="auto">
            <a:xfrm>
              <a:off x="16349" y="9666"/>
              <a:ext cx="513" cy="160"/>
            </a:xfrm>
            <a:custGeom>
              <a:avLst/>
              <a:gdLst>
                <a:gd name="T0" fmla="+- 0 15437 16350"/>
                <a:gd name="T1" fmla="*/ T0 w 513"/>
                <a:gd name="T2" fmla="+- 0 10794 9666"/>
                <a:gd name="T3" fmla="*/ 10794 h 160"/>
                <a:gd name="T4" fmla="+- 0 14968 16350"/>
                <a:gd name="T5" fmla="*/ T4 w 513"/>
                <a:gd name="T6" fmla="+- 0 10794 9666"/>
                <a:gd name="T7" fmla="*/ 10794 h 160"/>
                <a:gd name="T8" fmla="+- 0 14968 16350"/>
                <a:gd name="T9" fmla="*/ T8 w 513"/>
                <a:gd name="T10" fmla="+- 0 10732 9666"/>
                <a:gd name="T11" fmla="*/ 10732 h 160"/>
                <a:gd name="T12" fmla="+- 0 15437 16350"/>
                <a:gd name="T13" fmla="*/ T12 w 513"/>
                <a:gd name="T14" fmla="+- 0 10732 9666"/>
                <a:gd name="T15" fmla="*/ 10732 h 160"/>
                <a:gd name="T16" fmla="+- 0 15437 16350"/>
                <a:gd name="T17" fmla="*/ T16 w 513"/>
                <a:gd name="T18" fmla="+- 0 10794 9666"/>
                <a:gd name="T19" fmla="*/ 10794 h 160"/>
                <a:gd name="T20" fmla="+- 0 15437 16350"/>
                <a:gd name="T21" fmla="*/ T20 w 513"/>
                <a:gd name="T22" fmla="+- 0 10710 9666"/>
                <a:gd name="T23" fmla="*/ 10710 h 160"/>
                <a:gd name="T24" fmla="+- 0 14968 16350"/>
                <a:gd name="T25" fmla="*/ T24 w 513"/>
                <a:gd name="T26" fmla="+- 0 10710 9666"/>
                <a:gd name="T27" fmla="*/ 10710 h 160"/>
                <a:gd name="T28" fmla="+- 0 14968 16350"/>
                <a:gd name="T29" fmla="*/ T28 w 513"/>
                <a:gd name="T30" fmla="+- 0 10648 9666"/>
                <a:gd name="T31" fmla="*/ 10648 h 160"/>
                <a:gd name="T32" fmla="+- 0 15437 16350"/>
                <a:gd name="T33" fmla="*/ T32 w 513"/>
                <a:gd name="T34" fmla="+- 0 10648 9666"/>
                <a:gd name="T35" fmla="*/ 10648 h 160"/>
                <a:gd name="T36" fmla="+- 0 15437 16350"/>
                <a:gd name="T37" fmla="*/ T36 w 513"/>
                <a:gd name="T38" fmla="+- 0 10710 9666"/>
                <a:gd name="T39" fmla="*/ 10710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513" h="160">
                  <a:moveTo>
                    <a:pt x="-913" y="1128"/>
                  </a:moveTo>
                  <a:lnTo>
                    <a:pt x="-1382" y="1128"/>
                  </a:lnTo>
                  <a:lnTo>
                    <a:pt x="-1382" y="1066"/>
                  </a:lnTo>
                  <a:lnTo>
                    <a:pt x="-913" y="1066"/>
                  </a:lnTo>
                  <a:lnTo>
                    <a:pt x="-913" y="1128"/>
                  </a:lnTo>
                  <a:close/>
                  <a:moveTo>
                    <a:pt x="-913" y="1044"/>
                  </a:moveTo>
                  <a:lnTo>
                    <a:pt x="-1382" y="1044"/>
                  </a:lnTo>
                  <a:lnTo>
                    <a:pt x="-1382" y="982"/>
                  </a:lnTo>
                  <a:lnTo>
                    <a:pt x="-913" y="982"/>
                  </a:lnTo>
                  <a:lnTo>
                    <a:pt x="-913" y="1044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8" name="Line 108"/>
            <p:cNvSpPr>
              <a:spLocks noChangeShapeType="1"/>
            </p:cNvSpPr>
            <p:nvPr/>
          </p:nvSpPr>
          <p:spPr bwMode="auto">
            <a:xfrm>
              <a:off x="14007" y="10763"/>
              <a:ext cx="246" cy="0"/>
            </a:xfrm>
            <a:prstGeom prst="line">
              <a:avLst/>
            </a:prstGeom>
            <a:noFill/>
            <a:ln w="395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99" name="AutoShape 109"/>
            <p:cNvSpPr>
              <a:spLocks/>
            </p:cNvSpPr>
            <p:nvPr/>
          </p:nvSpPr>
          <p:spPr bwMode="auto">
            <a:xfrm>
              <a:off x="15300" y="9666"/>
              <a:ext cx="270" cy="160"/>
            </a:xfrm>
            <a:custGeom>
              <a:avLst/>
              <a:gdLst>
                <a:gd name="T0" fmla="+- 0 14253 15300"/>
                <a:gd name="T1" fmla="*/ T0 w 270"/>
                <a:gd name="T2" fmla="+- 0 10794 9666"/>
                <a:gd name="T3" fmla="*/ 10794 h 160"/>
                <a:gd name="T4" fmla="+- 0 14007 15300"/>
                <a:gd name="T5" fmla="*/ T4 w 270"/>
                <a:gd name="T6" fmla="+- 0 10794 9666"/>
                <a:gd name="T7" fmla="*/ 10794 h 160"/>
                <a:gd name="T8" fmla="+- 0 14007 15300"/>
                <a:gd name="T9" fmla="*/ T8 w 270"/>
                <a:gd name="T10" fmla="+- 0 10732 9666"/>
                <a:gd name="T11" fmla="*/ 10732 h 160"/>
                <a:gd name="T12" fmla="+- 0 14253 15300"/>
                <a:gd name="T13" fmla="*/ T12 w 270"/>
                <a:gd name="T14" fmla="+- 0 10732 9666"/>
                <a:gd name="T15" fmla="*/ 10732 h 160"/>
                <a:gd name="T16" fmla="+- 0 14253 15300"/>
                <a:gd name="T17" fmla="*/ T16 w 270"/>
                <a:gd name="T18" fmla="+- 0 10794 9666"/>
                <a:gd name="T19" fmla="*/ 10794 h 160"/>
                <a:gd name="T20" fmla="+- 0 14253 15300"/>
                <a:gd name="T21" fmla="*/ T20 w 270"/>
                <a:gd name="T22" fmla="+- 0 10710 9666"/>
                <a:gd name="T23" fmla="*/ 10710 h 160"/>
                <a:gd name="T24" fmla="+- 0 14007 15300"/>
                <a:gd name="T25" fmla="*/ T24 w 270"/>
                <a:gd name="T26" fmla="+- 0 10710 9666"/>
                <a:gd name="T27" fmla="*/ 10710 h 160"/>
                <a:gd name="T28" fmla="+- 0 14007 15300"/>
                <a:gd name="T29" fmla="*/ T28 w 270"/>
                <a:gd name="T30" fmla="+- 0 10648 9666"/>
                <a:gd name="T31" fmla="*/ 10648 h 160"/>
                <a:gd name="T32" fmla="+- 0 14253 15300"/>
                <a:gd name="T33" fmla="*/ T32 w 270"/>
                <a:gd name="T34" fmla="+- 0 10648 9666"/>
                <a:gd name="T35" fmla="*/ 10648 h 160"/>
                <a:gd name="T36" fmla="+- 0 14253 15300"/>
                <a:gd name="T37" fmla="*/ T36 w 270"/>
                <a:gd name="T38" fmla="+- 0 10710 9666"/>
                <a:gd name="T39" fmla="*/ 10710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270" h="160">
                  <a:moveTo>
                    <a:pt x="-1047" y="1128"/>
                  </a:moveTo>
                  <a:lnTo>
                    <a:pt x="-1293" y="1128"/>
                  </a:lnTo>
                  <a:lnTo>
                    <a:pt x="-1293" y="1066"/>
                  </a:lnTo>
                  <a:lnTo>
                    <a:pt x="-1047" y="1066"/>
                  </a:lnTo>
                  <a:lnTo>
                    <a:pt x="-1047" y="1128"/>
                  </a:lnTo>
                  <a:close/>
                  <a:moveTo>
                    <a:pt x="-1047" y="1044"/>
                  </a:moveTo>
                  <a:lnTo>
                    <a:pt x="-1293" y="1044"/>
                  </a:lnTo>
                  <a:lnTo>
                    <a:pt x="-1293" y="982"/>
                  </a:lnTo>
                  <a:lnTo>
                    <a:pt x="-1047" y="982"/>
                  </a:lnTo>
                  <a:lnTo>
                    <a:pt x="-1047" y="1044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0" name="Line 110"/>
            <p:cNvSpPr>
              <a:spLocks noChangeShapeType="1"/>
            </p:cNvSpPr>
            <p:nvPr/>
          </p:nvSpPr>
          <p:spPr bwMode="auto">
            <a:xfrm>
              <a:off x="16527" y="6413"/>
              <a:ext cx="0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1" name="AutoShape 111"/>
            <p:cNvSpPr>
              <a:spLocks/>
            </p:cNvSpPr>
            <p:nvPr/>
          </p:nvSpPr>
          <p:spPr bwMode="auto">
            <a:xfrm>
              <a:off x="16567" y="4996"/>
              <a:ext cx="915" cy="357"/>
            </a:xfrm>
            <a:custGeom>
              <a:avLst/>
              <a:gdLst>
                <a:gd name="T0" fmla="+- 0 16004 16567"/>
                <a:gd name="T1" fmla="*/ T0 w 915"/>
                <a:gd name="T2" fmla="+- 0 6391 4997"/>
                <a:gd name="T3" fmla="*/ 6391 h 357"/>
                <a:gd name="T4" fmla="+- 0 16004 16567"/>
                <a:gd name="T5" fmla="*/ T4 w 915"/>
                <a:gd name="T6" fmla="+- 0 6687 4997"/>
                <a:gd name="T7" fmla="*/ 6687 h 357"/>
                <a:gd name="T8" fmla="+- 0 15885 16567"/>
                <a:gd name="T9" fmla="*/ T8 w 915"/>
                <a:gd name="T10" fmla="+- 0 6379 4997"/>
                <a:gd name="T11" fmla="*/ 6379 h 357"/>
                <a:gd name="T12" fmla="+- 0 15885 16567"/>
                <a:gd name="T13" fmla="*/ T12 w 915"/>
                <a:gd name="T14" fmla="+- 0 6669 4997"/>
                <a:gd name="T15" fmla="*/ 6669 h 357"/>
                <a:gd name="T16" fmla="+- 0 15768 16567"/>
                <a:gd name="T17" fmla="*/ T16 w 915"/>
                <a:gd name="T18" fmla="+- 0 6389 4997"/>
                <a:gd name="T19" fmla="*/ 6389 h 357"/>
                <a:gd name="T20" fmla="+- 0 15768 16567"/>
                <a:gd name="T21" fmla="*/ T20 w 915"/>
                <a:gd name="T22" fmla="+- 0 6667 4997"/>
                <a:gd name="T23" fmla="*/ 6667 h 357"/>
                <a:gd name="T24" fmla="+- 0 15656 16567"/>
                <a:gd name="T25" fmla="*/ T24 w 915"/>
                <a:gd name="T26" fmla="+- 0 6405 4997"/>
                <a:gd name="T27" fmla="*/ 6405 h 357"/>
                <a:gd name="T28" fmla="+- 0 15656 16567"/>
                <a:gd name="T29" fmla="*/ T28 w 915"/>
                <a:gd name="T30" fmla="+- 0 6662 4997"/>
                <a:gd name="T31" fmla="*/ 6662 h 357"/>
                <a:gd name="T32" fmla="+- 0 15167 16567"/>
                <a:gd name="T33" fmla="*/ T32 w 915"/>
                <a:gd name="T34" fmla="+- 0 6373 4997"/>
                <a:gd name="T35" fmla="*/ 6373 h 357"/>
                <a:gd name="T36" fmla="+- 0 15167 16567"/>
                <a:gd name="T37" fmla="*/ T36 w 915"/>
                <a:gd name="T38" fmla="+- 0 6699 4997"/>
                <a:gd name="T39" fmla="*/ 6699 h 3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915" h="357">
                  <a:moveTo>
                    <a:pt x="-563" y="1394"/>
                  </a:moveTo>
                  <a:lnTo>
                    <a:pt x="-563" y="1690"/>
                  </a:lnTo>
                  <a:moveTo>
                    <a:pt x="-682" y="1382"/>
                  </a:moveTo>
                  <a:lnTo>
                    <a:pt x="-682" y="1672"/>
                  </a:lnTo>
                  <a:moveTo>
                    <a:pt x="-799" y="1392"/>
                  </a:moveTo>
                  <a:lnTo>
                    <a:pt x="-799" y="1670"/>
                  </a:lnTo>
                  <a:moveTo>
                    <a:pt x="-911" y="1408"/>
                  </a:moveTo>
                  <a:lnTo>
                    <a:pt x="-911" y="1665"/>
                  </a:lnTo>
                  <a:moveTo>
                    <a:pt x="-1400" y="1376"/>
                  </a:moveTo>
                  <a:lnTo>
                    <a:pt x="-1400" y="1702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2" name="Rectangle 112"/>
            <p:cNvSpPr>
              <a:spLocks noChangeArrowheads="1"/>
            </p:cNvSpPr>
            <p:nvPr/>
          </p:nvSpPr>
          <p:spPr bwMode="auto">
            <a:xfrm>
              <a:off x="15265" y="6521"/>
              <a:ext cx="288" cy="4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3" name="Line 113"/>
            <p:cNvSpPr>
              <a:spLocks noChangeShapeType="1"/>
            </p:cNvSpPr>
            <p:nvPr/>
          </p:nvSpPr>
          <p:spPr bwMode="auto">
            <a:xfrm>
              <a:off x="13487" y="9966"/>
              <a:ext cx="0" cy="469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4" name="Rectangle 114"/>
            <p:cNvSpPr>
              <a:spLocks noChangeArrowheads="1"/>
            </p:cNvSpPr>
            <p:nvPr/>
          </p:nvSpPr>
          <p:spPr bwMode="auto">
            <a:xfrm>
              <a:off x="13456" y="9966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5" name="Line 115"/>
            <p:cNvSpPr>
              <a:spLocks noChangeShapeType="1"/>
            </p:cNvSpPr>
            <p:nvPr/>
          </p:nvSpPr>
          <p:spPr bwMode="auto">
            <a:xfrm>
              <a:off x="13571" y="9966"/>
              <a:ext cx="0" cy="469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6" name="Rectangle 116"/>
            <p:cNvSpPr>
              <a:spLocks noChangeArrowheads="1"/>
            </p:cNvSpPr>
            <p:nvPr/>
          </p:nvSpPr>
          <p:spPr bwMode="auto">
            <a:xfrm>
              <a:off x="13540" y="9966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7" name="Line 117"/>
            <p:cNvSpPr>
              <a:spLocks noChangeShapeType="1"/>
            </p:cNvSpPr>
            <p:nvPr/>
          </p:nvSpPr>
          <p:spPr bwMode="auto">
            <a:xfrm>
              <a:off x="13483" y="9014"/>
              <a:ext cx="0" cy="468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8" name="Rectangle 118"/>
            <p:cNvSpPr>
              <a:spLocks noChangeArrowheads="1"/>
            </p:cNvSpPr>
            <p:nvPr/>
          </p:nvSpPr>
          <p:spPr bwMode="auto">
            <a:xfrm>
              <a:off x="13452" y="9013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09" name="Line 119"/>
            <p:cNvSpPr>
              <a:spLocks noChangeShapeType="1"/>
            </p:cNvSpPr>
            <p:nvPr/>
          </p:nvSpPr>
          <p:spPr bwMode="auto">
            <a:xfrm>
              <a:off x="13567" y="9013"/>
              <a:ext cx="0" cy="469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0" name="Rectangle 120"/>
            <p:cNvSpPr>
              <a:spLocks noChangeArrowheads="1"/>
            </p:cNvSpPr>
            <p:nvPr/>
          </p:nvSpPr>
          <p:spPr bwMode="auto">
            <a:xfrm>
              <a:off x="13536" y="9013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1" name="AutoShape 121"/>
            <p:cNvSpPr>
              <a:spLocks/>
            </p:cNvSpPr>
            <p:nvPr/>
          </p:nvSpPr>
          <p:spPr bwMode="auto">
            <a:xfrm>
              <a:off x="14194" y="17330"/>
              <a:ext cx="2" cy="3507"/>
            </a:xfrm>
            <a:custGeom>
              <a:avLst/>
              <a:gdLst>
                <a:gd name="T0" fmla="+- 0 17331 17331"/>
                <a:gd name="T1" fmla="*/ 17331 h 3507"/>
                <a:gd name="T2" fmla="+- 0 18689 17331"/>
                <a:gd name="T3" fmla="*/ 18689 h 3507"/>
                <a:gd name="T4" fmla="+- 0 19015 17331"/>
                <a:gd name="T5" fmla="*/ 19015 h 3507"/>
                <a:gd name="T6" fmla="+- 0 20374 17331"/>
                <a:gd name="T7" fmla="*/ 20374 h 3507"/>
                <a:gd name="T8" fmla="+- 0 20619 17331"/>
                <a:gd name="T9" fmla="*/ 20619 h 3507"/>
                <a:gd name="T10" fmla="+- 0 20837 17331"/>
                <a:gd name="T11" fmla="*/ 20837 h 3507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  <a:cxn ang="0">
                  <a:pos x="0" y="T9"/>
                </a:cxn>
                <a:cxn ang="0">
                  <a:pos x="0" y="T11"/>
                </a:cxn>
              </a:cxnLst>
              <a:rect l="0" t="0" r="r" b="b"/>
              <a:pathLst>
                <a:path h="3507">
                  <a:moveTo>
                    <a:pt x="0" y="0"/>
                  </a:moveTo>
                  <a:lnTo>
                    <a:pt x="0" y="1358"/>
                  </a:lnTo>
                  <a:moveTo>
                    <a:pt x="0" y="1684"/>
                  </a:moveTo>
                  <a:lnTo>
                    <a:pt x="0" y="3043"/>
                  </a:lnTo>
                  <a:moveTo>
                    <a:pt x="0" y="3288"/>
                  </a:moveTo>
                  <a:lnTo>
                    <a:pt x="0" y="3506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2" name="Line 122"/>
            <p:cNvSpPr>
              <a:spLocks noChangeShapeType="1"/>
            </p:cNvSpPr>
            <p:nvPr/>
          </p:nvSpPr>
          <p:spPr bwMode="auto">
            <a:xfrm>
              <a:off x="12475" y="19775"/>
              <a:ext cx="1769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3" name="AutoShape 123"/>
            <p:cNvSpPr>
              <a:spLocks/>
            </p:cNvSpPr>
            <p:nvPr/>
          </p:nvSpPr>
          <p:spPr bwMode="auto">
            <a:xfrm>
              <a:off x="13334" y="19792"/>
              <a:ext cx="130" cy="889"/>
            </a:xfrm>
            <a:custGeom>
              <a:avLst/>
              <a:gdLst>
                <a:gd name="T0" fmla="+- 0 13399 13335"/>
                <a:gd name="T1" fmla="*/ T0 w 130"/>
                <a:gd name="T2" fmla="+- 0 19792 19792"/>
                <a:gd name="T3" fmla="*/ 19792 h 889"/>
                <a:gd name="T4" fmla="+- 0 13399 13335"/>
                <a:gd name="T5" fmla="*/ T4 w 130"/>
                <a:gd name="T6" fmla="+- 0 20374 19792"/>
                <a:gd name="T7" fmla="*/ 20374 h 889"/>
                <a:gd name="T8" fmla="+- 0 13335 13335"/>
                <a:gd name="T9" fmla="*/ T8 w 130"/>
                <a:gd name="T10" fmla="+- 0 20681 19792"/>
                <a:gd name="T11" fmla="*/ 20681 h 889"/>
                <a:gd name="T12" fmla="+- 0 13464 13335"/>
                <a:gd name="T13" fmla="*/ T12 w 130"/>
                <a:gd name="T14" fmla="+- 0 20681 19792"/>
                <a:gd name="T15" fmla="*/ 20681 h 8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30" h="889">
                  <a:moveTo>
                    <a:pt x="64" y="0"/>
                  </a:moveTo>
                  <a:lnTo>
                    <a:pt x="64" y="582"/>
                  </a:lnTo>
                  <a:moveTo>
                    <a:pt x="0" y="889"/>
                  </a:moveTo>
                  <a:lnTo>
                    <a:pt x="129" y="889"/>
                  </a:lnTo>
                </a:path>
              </a:pathLst>
            </a:custGeom>
            <a:noFill/>
            <a:ln w="7903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4" name="Rectangle 124"/>
            <p:cNvSpPr>
              <a:spLocks noChangeArrowheads="1"/>
            </p:cNvSpPr>
            <p:nvPr/>
          </p:nvSpPr>
          <p:spPr bwMode="auto">
            <a:xfrm>
              <a:off x="12441" y="18726"/>
              <a:ext cx="444" cy="32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5" name="AutoShape 125"/>
            <p:cNvSpPr>
              <a:spLocks/>
            </p:cNvSpPr>
            <p:nvPr/>
          </p:nvSpPr>
          <p:spPr bwMode="auto">
            <a:xfrm>
              <a:off x="14884" y="18242"/>
              <a:ext cx="890" cy="2"/>
            </a:xfrm>
            <a:custGeom>
              <a:avLst/>
              <a:gdLst>
                <a:gd name="T0" fmla="+- 0 15292 14884"/>
                <a:gd name="T1" fmla="*/ T0 w 890"/>
                <a:gd name="T2" fmla="+- 0 15774 14884"/>
                <a:gd name="T3" fmla="*/ T2 w 890"/>
                <a:gd name="T4" fmla="+- 0 14884 14884"/>
                <a:gd name="T5" fmla="*/ T4 w 890"/>
                <a:gd name="T6" fmla="+- 0 15028 14884"/>
                <a:gd name="T7" fmla="*/ T6 w 890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890">
                  <a:moveTo>
                    <a:pt x="408" y="0"/>
                  </a:moveTo>
                  <a:lnTo>
                    <a:pt x="890" y="0"/>
                  </a:lnTo>
                  <a:moveTo>
                    <a:pt x="0" y="0"/>
                  </a:moveTo>
                  <a:lnTo>
                    <a:pt x="144" y="0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6" name="AutoShape 126"/>
            <p:cNvSpPr>
              <a:spLocks/>
            </p:cNvSpPr>
            <p:nvPr/>
          </p:nvSpPr>
          <p:spPr bwMode="auto">
            <a:xfrm>
              <a:off x="15532" y="17466"/>
              <a:ext cx="826" cy="532"/>
            </a:xfrm>
            <a:custGeom>
              <a:avLst/>
              <a:gdLst>
                <a:gd name="T0" fmla="+- 0 14220 15533"/>
                <a:gd name="T1" fmla="*/ T0 w 826"/>
                <a:gd name="T2" fmla="+- 0 17840 17467"/>
                <a:gd name="T3" fmla="*/ 17840 h 532"/>
                <a:gd name="T4" fmla="+- 0 14976 15533"/>
                <a:gd name="T5" fmla="*/ T4 w 826"/>
                <a:gd name="T6" fmla="+- 0 17840 17467"/>
                <a:gd name="T7" fmla="*/ 17840 h 532"/>
                <a:gd name="T8" fmla="+- 0 14935 15533"/>
                <a:gd name="T9" fmla="*/ T8 w 826"/>
                <a:gd name="T10" fmla="+- 0 18275 17467"/>
                <a:gd name="T11" fmla="*/ 18275 h 532"/>
                <a:gd name="T12" fmla="+- 0 14935 15533"/>
                <a:gd name="T13" fmla="*/ T12 w 826"/>
                <a:gd name="T14" fmla="+- 0 17789 17467"/>
                <a:gd name="T15" fmla="*/ 17789 h 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826" h="532">
                  <a:moveTo>
                    <a:pt x="-1313" y="373"/>
                  </a:moveTo>
                  <a:lnTo>
                    <a:pt x="-557" y="373"/>
                  </a:lnTo>
                  <a:moveTo>
                    <a:pt x="-598" y="808"/>
                  </a:moveTo>
                  <a:lnTo>
                    <a:pt x="-598" y="322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7" name="Rectangle 127"/>
            <p:cNvSpPr>
              <a:spLocks noChangeArrowheads="1"/>
            </p:cNvSpPr>
            <p:nvPr/>
          </p:nvSpPr>
          <p:spPr bwMode="auto">
            <a:xfrm>
              <a:off x="15641" y="17414"/>
              <a:ext cx="264" cy="2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8" name="Rectangle 128"/>
            <p:cNvSpPr>
              <a:spLocks noChangeArrowheads="1"/>
            </p:cNvSpPr>
            <p:nvPr/>
          </p:nvSpPr>
          <p:spPr bwMode="auto">
            <a:xfrm>
              <a:off x="12793" y="20674"/>
              <a:ext cx="318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19" name="Line 129"/>
            <p:cNvSpPr>
              <a:spLocks noChangeShapeType="1"/>
            </p:cNvSpPr>
            <p:nvPr/>
          </p:nvSpPr>
          <p:spPr bwMode="auto">
            <a:xfrm>
              <a:off x="12793" y="20790"/>
              <a:ext cx="317" cy="0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0" name="AutoShape 130"/>
            <p:cNvSpPr>
              <a:spLocks/>
            </p:cNvSpPr>
            <p:nvPr/>
          </p:nvSpPr>
          <p:spPr bwMode="auto">
            <a:xfrm>
              <a:off x="13974" y="20624"/>
              <a:ext cx="1246" cy="155"/>
            </a:xfrm>
            <a:custGeom>
              <a:avLst/>
              <a:gdLst>
                <a:gd name="T0" fmla="+- 0 12793 13974"/>
                <a:gd name="T1" fmla="*/ T0 w 1246"/>
                <a:gd name="T2" fmla="+- 0 20759 20625"/>
                <a:gd name="T3" fmla="*/ 20759 h 155"/>
                <a:gd name="T4" fmla="+- 0 13110 13974"/>
                <a:gd name="T5" fmla="*/ T4 w 1246"/>
                <a:gd name="T6" fmla="+- 0 20759 20625"/>
                <a:gd name="T7" fmla="*/ 20759 h 155"/>
                <a:gd name="T8" fmla="+- 0 13110 13974"/>
                <a:gd name="T9" fmla="*/ T8 w 1246"/>
                <a:gd name="T10" fmla="+- 0 20821 20625"/>
                <a:gd name="T11" fmla="*/ 20821 h 155"/>
                <a:gd name="T12" fmla="+- 0 12793 13974"/>
                <a:gd name="T13" fmla="*/ T12 w 1246"/>
                <a:gd name="T14" fmla="+- 0 20821 20625"/>
                <a:gd name="T15" fmla="*/ 20821 h 155"/>
                <a:gd name="T16" fmla="+- 0 12793 13974"/>
                <a:gd name="T17" fmla="*/ T16 w 1246"/>
                <a:gd name="T18" fmla="+- 0 20759 20625"/>
                <a:gd name="T19" fmla="*/ 20759 h 155"/>
                <a:gd name="T20" fmla="+- 0 13616 13974"/>
                <a:gd name="T21" fmla="*/ T20 w 1246"/>
                <a:gd name="T22" fmla="+- 0 20680 20625"/>
                <a:gd name="T23" fmla="*/ 20680 h 155"/>
                <a:gd name="T24" fmla="+- 0 13933 13974"/>
                <a:gd name="T25" fmla="*/ T24 w 1246"/>
                <a:gd name="T26" fmla="+- 0 20680 20625"/>
                <a:gd name="T27" fmla="*/ 20680 h 155"/>
                <a:gd name="T28" fmla="+- 0 13933 13974"/>
                <a:gd name="T29" fmla="*/ T28 w 1246"/>
                <a:gd name="T30" fmla="+- 0 20742 20625"/>
                <a:gd name="T31" fmla="*/ 20742 h 155"/>
                <a:gd name="T32" fmla="+- 0 13616 13974"/>
                <a:gd name="T33" fmla="*/ T32 w 1246"/>
                <a:gd name="T34" fmla="+- 0 20742 20625"/>
                <a:gd name="T35" fmla="*/ 20742 h 155"/>
                <a:gd name="T36" fmla="+- 0 13616 13974"/>
                <a:gd name="T37" fmla="*/ T36 w 1246"/>
                <a:gd name="T38" fmla="+- 0 20680 20625"/>
                <a:gd name="T39" fmla="*/ 20680 h 15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46" h="155">
                  <a:moveTo>
                    <a:pt x="-1181" y="134"/>
                  </a:moveTo>
                  <a:lnTo>
                    <a:pt x="-864" y="134"/>
                  </a:lnTo>
                  <a:lnTo>
                    <a:pt x="-864" y="196"/>
                  </a:lnTo>
                  <a:lnTo>
                    <a:pt x="-1181" y="196"/>
                  </a:lnTo>
                  <a:lnTo>
                    <a:pt x="-1181" y="134"/>
                  </a:lnTo>
                  <a:close/>
                  <a:moveTo>
                    <a:pt x="-358" y="55"/>
                  </a:moveTo>
                  <a:lnTo>
                    <a:pt x="-41" y="55"/>
                  </a:lnTo>
                  <a:lnTo>
                    <a:pt x="-41" y="117"/>
                  </a:lnTo>
                  <a:lnTo>
                    <a:pt x="-358" y="117"/>
                  </a:lnTo>
                  <a:lnTo>
                    <a:pt x="-358" y="5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1" name="Line 131"/>
            <p:cNvSpPr>
              <a:spLocks noChangeShapeType="1"/>
            </p:cNvSpPr>
            <p:nvPr/>
          </p:nvSpPr>
          <p:spPr bwMode="auto">
            <a:xfrm>
              <a:off x="13616" y="20795"/>
              <a:ext cx="318" cy="0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2" name="AutoShape 132"/>
            <p:cNvSpPr>
              <a:spLocks/>
            </p:cNvSpPr>
            <p:nvPr/>
          </p:nvSpPr>
          <p:spPr bwMode="auto">
            <a:xfrm>
              <a:off x="14873" y="20618"/>
              <a:ext cx="1412" cy="166"/>
            </a:xfrm>
            <a:custGeom>
              <a:avLst/>
              <a:gdLst>
                <a:gd name="T0" fmla="+- 0 13616 14873"/>
                <a:gd name="T1" fmla="*/ T0 w 1412"/>
                <a:gd name="T2" fmla="+- 0 20764 20619"/>
                <a:gd name="T3" fmla="*/ 20764 h 166"/>
                <a:gd name="T4" fmla="+- 0 13934 14873"/>
                <a:gd name="T5" fmla="*/ T4 w 1412"/>
                <a:gd name="T6" fmla="+- 0 20764 20619"/>
                <a:gd name="T7" fmla="*/ 20764 h 166"/>
                <a:gd name="T8" fmla="+- 0 13934 14873"/>
                <a:gd name="T9" fmla="*/ T8 w 1412"/>
                <a:gd name="T10" fmla="+- 0 20826 20619"/>
                <a:gd name="T11" fmla="*/ 20826 h 166"/>
                <a:gd name="T12" fmla="+- 0 13616 14873"/>
                <a:gd name="T13" fmla="*/ T12 w 1412"/>
                <a:gd name="T14" fmla="+- 0 20826 20619"/>
                <a:gd name="T15" fmla="*/ 20826 h 166"/>
                <a:gd name="T16" fmla="+- 0 13616 14873"/>
                <a:gd name="T17" fmla="*/ T16 w 1412"/>
                <a:gd name="T18" fmla="+- 0 20764 20619"/>
                <a:gd name="T19" fmla="*/ 20764 h 166"/>
                <a:gd name="T20" fmla="+- 0 14355 14873"/>
                <a:gd name="T21" fmla="*/ T20 w 1412"/>
                <a:gd name="T22" fmla="+- 0 20675 20619"/>
                <a:gd name="T23" fmla="*/ 20675 h 166"/>
                <a:gd name="T24" fmla="+- 0 14908 14873"/>
                <a:gd name="T25" fmla="*/ T24 w 1412"/>
                <a:gd name="T26" fmla="+- 0 20675 20619"/>
                <a:gd name="T27" fmla="*/ 20675 h 166"/>
                <a:gd name="T28" fmla="+- 0 14908 14873"/>
                <a:gd name="T29" fmla="*/ T28 w 1412"/>
                <a:gd name="T30" fmla="+- 0 20737 20619"/>
                <a:gd name="T31" fmla="*/ 20737 h 166"/>
                <a:gd name="T32" fmla="+- 0 14355 14873"/>
                <a:gd name="T33" fmla="*/ T32 w 1412"/>
                <a:gd name="T34" fmla="+- 0 20737 20619"/>
                <a:gd name="T35" fmla="*/ 20737 h 166"/>
                <a:gd name="T36" fmla="+- 0 14355 14873"/>
                <a:gd name="T37" fmla="*/ T36 w 1412"/>
                <a:gd name="T38" fmla="+- 0 20675 20619"/>
                <a:gd name="T39" fmla="*/ 20675 h 16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412" h="166">
                  <a:moveTo>
                    <a:pt x="-1257" y="145"/>
                  </a:moveTo>
                  <a:lnTo>
                    <a:pt x="-939" y="145"/>
                  </a:lnTo>
                  <a:lnTo>
                    <a:pt x="-939" y="207"/>
                  </a:lnTo>
                  <a:lnTo>
                    <a:pt x="-1257" y="207"/>
                  </a:lnTo>
                  <a:lnTo>
                    <a:pt x="-1257" y="145"/>
                  </a:lnTo>
                  <a:close/>
                  <a:moveTo>
                    <a:pt x="-518" y="56"/>
                  </a:moveTo>
                  <a:lnTo>
                    <a:pt x="35" y="56"/>
                  </a:lnTo>
                  <a:lnTo>
                    <a:pt x="35" y="118"/>
                  </a:lnTo>
                  <a:lnTo>
                    <a:pt x="-518" y="118"/>
                  </a:lnTo>
                  <a:lnTo>
                    <a:pt x="-518" y="56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3" name="Line 133"/>
            <p:cNvSpPr>
              <a:spLocks noChangeShapeType="1"/>
            </p:cNvSpPr>
            <p:nvPr/>
          </p:nvSpPr>
          <p:spPr bwMode="auto">
            <a:xfrm>
              <a:off x="14355" y="20790"/>
              <a:ext cx="554" cy="0"/>
            </a:xfrm>
            <a:prstGeom prst="line">
              <a:avLst/>
            </a:prstGeom>
            <a:noFill/>
            <a:ln w="3951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4" name="AutoShape 134"/>
            <p:cNvSpPr>
              <a:spLocks/>
            </p:cNvSpPr>
            <p:nvPr/>
          </p:nvSpPr>
          <p:spPr bwMode="auto">
            <a:xfrm>
              <a:off x="15680" y="19632"/>
              <a:ext cx="1532" cy="1146"/>
            </a:xfrm>
            <a:custGeom>
              <a:avLst/>
              <a:gdLst>
                <a:gd name="T0" fmla="+- 0 14355 15680"/>
                <a:gd name="T1" fmla="*/ T0 w 1532"/>
                <a:gd name="T2" fmla="+- 0 20759 19633"/>
                <a:gd name="T3" fmla="*/ 20759 h 1146"/>
                <a:gd name="T4" fmla="+- 0 14909 15680"/>
                <a:gd name="T5" fmla="*/ T4 w 1532"/>
                <a:gd name="T6" fmla="+- 0 20759 19633"/>
                <a:gd name="T7" fmla="*/ 20759 h 1146"/>
                <a:gd name="T8" fmla="+- 0 14909 15680"/>
                <a:gd name="T9" fmla="*/ T8 w 1532"/>
                <a:gd name="T10" fmla="+- 0 20821 19633"/>
                <a:gd name="T11" fmla="*/ 20821 h 1146"/>
                <a:gd name="T12" fmla="+- 0 14355 15680"/>
                <a:gd name="T13" fmla="*/ T12 w 1532"/>
                <a:gd name="T14" fmla="+- 0 20821 19633"/>
                <a:gd name="T15" fmla="*/ 20821 h 1146"/>
                <a:gd name="T16" fmla="+- 0 14355 15680"/>
                <a:gd name="T17" fmla="*/ T16 w 1532"/>
                <a:gd name="T18" fmla="+- 0 20759 19633"/>
                <a:gd name="T19" fmla="*/ 20759 h 1146"/>
                <a:gd name="T20" fmla="+- 0 15695 15680"/>
                <a:gd name="T21" fmla="*/ T20 w 1532"/>
                <a:gd name="T22" fmla="+- 0 20241 19633"/>
                <a:gd name="T23" fmla="*/ 20241 h 1146"/>
                <a:gd name="T24" fmla="+- 0 15695 15680"/>
                <a:gd name="T25" fmla="*/ T24 w 1532"/>
                <a:gd name="T26" fmla="+- 0 19772 19633"/>
                <a:gd name="T27" fmla="*/ 19772 h 1146"/>
                <a:gd name="T28" fmla="+- 0 15757 15680"/>
                <a:gd name="T29" fmla="*/ T28 w 1532"/>
                <a:gd name="T30" fmla="+- 0 19772 19633"/>
                <a:gd name="T31" fmla="*/ 19772 h 1146"/>
                <a:gd name="T32" fmla="+- 0 15757 15680"/>
                <a:gd name="T33" fmla="*/ T32 w 1532"/>
                <a:gd name="T34" fmla="+- 0 20241 19633"/>
                <a:gd name="T35" fmla="*/ 20241 h 1146"/>
                <a:gd name="T36" fmla="+- 0 15695 15680"/>
                <a:gd name="T37" fmla="*/ T36 w 1532"/>
                <a:gd name="T38" fmla="+- 0 20241 19633"/>
                <a:gd name="T39" fmla="*/ 20241 h 114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32" h="1146">
                  <a:moveTo>
                    <a:pt x="-1325" y="1126"/>
                  </a:moveTo>
                  <a:lnTo>
                    <a:pt x="-771" y="1126"/>
                  </a:lnTo>
                  <a:lnTo>
                    <a:pt x="-771" y="1188"/>
                  </a:lnTo>
                  <a:lnTo>
                    <a:pt x="-1325" y="1188"/>
                  </a:lnTo>
                  <a:lnTo>
                    <a:pt x="-1325" y="1126"/>
                  </a:lnTo>
                  <a:close/>
                  <a:moveTo>
                    <a:pt x="15" y="608"/>
                  </a:moveTo>
                  <a:lnTo>
                    <a:pt x="15" y="139"/>
                  </a:lnTo>
                  <a:lnTo>
                    <a:pt x="77" y="139"/>
                  </a:lnTo>
                  <a:lnTo>
                    <a:pt x="77" y="608"/>
                  </a:lnTo>
                  <a:lnTo>
                    <a:pt x="15" y="60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5" name="Line 135"/>
            <p:cNvSpPr>
              <a:spLocks noChangeShapeType="1"/>
            </p:cNvSpPr>
            <p:nvPr/>
          </p:nvSpPr>
          <p:spPr bwMode="auto">
            <a:xfrm>
              <a:off x="15810" y="19772"/>
              <a:ext cx="0" cy="469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6" name="AutoShape 136"/>
            <p:cNvSpPr>
              <a:spLocks/>
            </p:cNvSpPr>
            <p:nvPr/>
          </p:nvSpPr>
          <p:spPr bwMode="auto">
            <a:xfrm>
              <a:off x="17148" y="18806"/>
              <a:ext cx="156" cy="1339"/>
            </a:xfrm>
            <a:custGeom>
              <a:avLst/>
              <a:gdLst>
                <a:gd name="T0" fmla="+- 0 15779 17149"/>
                <a:gd name="T1" fmla="*/ T0 w 156"/>
                <a:gd name="T2" fmla="+- 0 20241 18806"/>
                <a:gd name="T3" fmla="*/ 20241 h 1339"/>
                <a:gd name="T4" fmla="+- 0 15779 17149"/>
                <a:gd name="T5" fmla="*/ T4 w 156"/>
                <a:gd name="T6" fmla="+- 0 19772 18806"/>
                <a:gd name="T7" fmla="*/ 19772 h 1339"/>
                <a:gd name="T8" fmla="+- 0 15841 17149"/>
                <a:gd name="T9" fmla="*/ T8 w 156"/>
                <a:gd name="T10" fmla="+- 0 19772 18806"/>
                <a:gd name="T11" fmla="*/ 19772 h 1339"/>
                <a:gd name="T12" fmla="+- 0 15841 17149"/>
                <a:gd name="T13" fmla="*/ T12 w 156"/>
                <a:gd name="T14" fmla="+- 0 20241 18806"/>
                <a:gd name="T15" fmla="*/ 20241 h 1339"/>
                <a:gd name="T16" fmla="+- 0 15779 17149"/>
                <a:gd name="T17" fmla="*/ T16 w 156"/>
                <a:gd name="T18" fmla="+- 0 20241 18806"/>
                <a:gd name="T19" fmla="*/ 20241 h 1339"/>
                <a:gd name="T20" fmla="+- 0 15699 17149"/>
                <a:gd name="T21" fmla="*/ T20 w 156"/>
                <a:gd name="T22" fmla="+- 0 19484 18806"/>
                <a:gd name="T23" fmla="*/ 19484 h 1339"/>
                <a:gd name="T24" fmla="+- 0 15699 17149"/>
                <a:gd name="T25" fmla="*/ T24 w 156"/>
                <a:gd name="T26" fmla="+- 0 19015 18806"/>
                <a:gd name="T27" fmla="*/ 19015 h 1339"/>
                <a:gd name="T28" fmla="+- 0 15761 17149"/>
                <a:gd name="T29" fmla="*/ T28 w 156"/>
                <a:gd name="T30" fmla="+- 0 19015 18806"/>
                <a:gd name="T31" fmla="*/ 19015 h 1339"/>
                <a:gd name="T32" fmla="+- 0 15761 17149"/>
                <a:gd name="T33" fmla="*/ T32 w 156"/>
                <a:gd name="T34" fmla="+- 0 19484 18806"/>
                <a:gd name="T35" fmla="*/ 19484 h 1339"/>
                <a:gd name="T36" fmla="+- 0 15699 17149"/>
                <a:gd name="T37" fmla="*/ T36 w 156"/>
                <a:gd name="T38" fmla="+- 0 19484 18806"/>
                <a:gd name="T39" fmla="*/ 19484 h 133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56" h="1339">
                  <a:moveTo>
                    <a:pt x="-1370" y="1435"/>
                  </a:moveTo>
                  <a:lnTo>
                    <a:pt x="-1370" y="966"/>
                  </a:lnTo>
                  <a:lnTo>
                    <a:pt x="-1308" y="966"/>
                  </a:lnTo>
                  <a:lnTo>
                    <a:pt x="-1308" y="1435"/>
                  </a:lnTo>
                  <a:lnTo>
                    <a:pt x="-1370" y="1435"/>
                  </a:lnTo>
                  <a:close/>
                  <a:moveTo>
                    <a:pt x="-1450" y="678"/>
                  </a:moveTo>
                  <a:lnTo>
                    <a:pt x="-1450" y="209"/>
                  </a:lnTo>
                  <a:lnTo>
                    <a:pt x="-1388" y="209"/>
                  </a:lnTo>
                  <a:lnTo>
                    <a:pt x="-1388" y="678"/>
                  </a:lnTo>
                  <a:lnTo>
                    <a:pt x="-1450" y="67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7" name="Line 137"/>
            <p:cNvSpPr>
              <a:spLocks noChangeShapeType="1"/>
            </p:cNvSpPr>
            <p:nvPr/>
          </p:nvSpPr>
          <p:spPr bwMode="auto">
            <a:xfrm>
              <a:off x="15814" y="19015"/>
              <a:ext cx="0" cy="469"/>
            </a:xfrm>
            <a:prstGeom prst="line">
              <a:avLst/>
            </a:prstGeom>
            <a:noFill/>
            <a:ln w="395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8" name="Rectangle 138"/>
            <p:cNvSpPr>
              <a:spLocks noChangeArrowheads="1"/>
            </p:cNvSpPr>
            <p:nvPr/>
          </p:nvSpPr>
          <p:spPr bwMode="auto">
            <a:xfrm>
              <a:off x="15783" y="19015"/>
              <a:ext cx="63" cy="469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29" name="Freeform 139"/>
            <p:cNvSpPr>
              <a:spLocks/>
            </p:cNvSpPr>
            <p:nvPr/>
          </p:nvSpPr>
          <p:spPr bwMode="auto">
            <a:xfrm>
              <a:off x="16513" y="17882"/>
              <a:ext cx="425" cy="661"/>
            </a:xfrm>
            <a:custGeom>
              <a:avLst/>
              <a:gdLst>
                <a:gd name="T0" fmla="+- 0 16917 16514"/>
                <a:gd name="T1" fmla="*/ T0 w 425"/>
                <a:gd name="T2" fmla="+- 0 17882 17882"/>
                <a:gd name="T3" fmla="*/ 17882 h 661"/>
                <a:gd name="T4" fmla="+- 0 16514 16514"/>
                <a:gd name="T5" fmla="*/ T4 w 425"/>
                <a:gd name="T6" fmla="+- 0 18529 17882"/>
                <a:gd name="T7" fmla="*/ 18529 h 661"/>
                <a:gd name="T8" fmla="+- 0 16535 16514"/>
                <a:gd name="T9" fmla="*/ T8 w 425"/>
                <a:gd name="T10" fmla="+- 0 18543 17882"/>
                <a:gd name="T11" fmla="*/ 18543 h 661"/>
                <a:gd name="T12" fmla="+- 0 16938 16514"/>
                <a:gd name="T13" fmla="*/ T12 w 425"/>
                <a:gd name="T14" fmla="+- 0 17896 17882"/>
                <a:gd name="T15" fmla="*/ 17896 h 661"/>
                <a:gd name="T16" fmla="+- 0 16917 16514"/>
                <a:gd name="T17" fmla="*/ T16 w 425"/>
                <a:gd name="T18" fmla="+- 0 17882 17882"/>
                <a:gd name="T19" fmla="*/ 17882 h 6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25" h="661">
                  <a:moveTo>
                    <a:pt x="403" y="0"/>
                  </a:moveTo>
                  <a:lnTo>
                    <a:pt x="0" y="647"/>
                  </a:lnTo>
                  <a:lnTo>
                    <a:pt x="21" y="661"/>
                  </a:lnTo>
                  <a:lnTo>
                    <a:pt x="424" y="14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0" name="Freeform 140"/>
            <p:cNvSpPr>
              <a:spLocks/>
            </p:cNvSpPr>
            <p:nvPr/>
          </p:nvSpPr>
          <p:spPr bwMode="auto">
            <a:xfrm>
              <a:off x="16513" y="17882"/>
              <a:ext cx="425" cy="661"/>
            </a:xfrm>
            <a:custGeom>
              <a:avLst/>
              <a:gdLst>
                <a:gd name="T0" fmla="+- 0 16514 16514"/>
                <a:gd name="T1" fmla="*/ T0 w 425"/>
                <a:gd name="T2" fmla="+- 0 18529 17882"/>
                <a:gd name="T3" fmla="*/ 18529 h 661"/>
                <a:gd name="T4" fmla="+- 0 16917 16514"/>
                <a:gd name="T5" fmla="*/ T4 w 425"/>
                <a:gd name="T6" fmla="+- 0 17882 17882"/>
                <a:gd name="T7" fmla="*/ 17882 h 661"/>
                <a:gd name="T8" fmla="+- 0 16938 16514"/>
                <a:gd name="T9" fmla="*/ T8 w 425"/>
                <a:gd name="T10" fmla="+- 0 17896 17882"/>
                <a:gd name="T11" fmla="*/ 17896 h 661"/>
                <a:gd name="T12" fmla="+- 0 16535 16514"/>
                <a:gd name="T13" fmla="*/ T12 w 425"/>
                <a:gd name="T14" fmla="+- 0 18543 17882"/>
                <a:gd name="T15" fmla="*/ 18543 h 661"/>
                <a:gd name="T16" fmla="+- 0 16514 16514"/>
                <a:gd name="T17" fmla="*/ T16 w 425"/>
                <a:gd name="T18" fmla="+- 0 18529 17882"/>
                <a:gd name="T19" fmla="*/ 18529 h 6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425" h="661">
                  <a:moveTo>
                    <a:pt x="0" y="647"/>
                  </a:moveTo>
                  <a:lnTo>
                    <a:pt x="403" y="0"/>
                  </a:lnTo>
                  <a:lnTo>
                    <a:pt x="424" y="14"/>
                  </a:lnTo>
                  <a:lnTo>
                    <a:pt x="21" y="661"/>
                  </a:lnTo>
                  <a:lnTo>
                    <a:pt x="0" y="647"/>
                  </a:lnTo>
                  <a:close/>
                </a:path>
              </a:pathLst>
            </a:custGeom>
            <a:noFill/>
            <a:ln w="6591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1" name="AutoShape 141"/>
            <p:cNvSpPr>
              <a:spLocks/>
            </p:cNvSpPr>
            <p:nvPr/>
          </p:nvSpPr>
          <p:spPr bwMode="auto">
            <a:xfrm>
              <a:off x="16729" y="14539"/>
              <a:ext cx="399" cy="2663"/>
            </a:xfrm>
            <a:custGeom>
              <a:avLst/>
              <a:gdLst>
                <a:gd name="T0" fmla="+- 0 17072 16729"/>
                <a:gd name="T1" fmla="*/ T0 w 399"/>
                <a:gd name="T2" fmla="+- 0 16859 14539"/>
                <a:gd name="T3" fmla="*/ 16859 h 2663"/>
                <a:gd name="T4" fmla="+- 0 16738 16729"/>
                <a:gd name="T5" fmla="*/ T4 w 399"/>
                <a:gd name="T6" fmla="+- 0 16859 14539"/>
                <a:gd name="T7" fmla="*/ 16859 h 2663"/>
                <a:gd name="T8" fmla="+- 0 16738 16729"/>
                <a:gd name="T9" fmla="*/ T8 w 399"/>
                <a:gd name="T10" fmla="+- 0 17201 14539"/>
                <a:gd name="T11" fmla="*/ 17201 h 2663"/>
                <a:gd name="T12" fmla="+- 0 17072 16729"/>
                <a:gd name="T13" fmla="*/ T12 w 399"/>
                <a:gd name="T14" fmla="+- 0 17201 14539"/>
                <a:gd name="T15" fmla="*/ 17201 h 2663"/>
                <a:gd name="T16" fmla="+- 0 17072 16729"/>
                <a:gd name="T17" fmla="*/ T16 w 399"/>
                <a:gd name="T18" fmla="+- 0 16859 14539"/>
                <a:gd name="T19" fmla="*/ 16859 h 2663"/>
                <a:gd name="T20" fmla="+- 0 17128 16729"/>
                <a:gd name="T21" fmla="*/ T20 w 399"/>
                <a:gd name="T22" fmla="+- 0 14539 14539"/>
                <a:gd name="T23" fmla="*/ 14539 h 2663"/>
                <a:gd name="T24" fmla="+- 0 16729 16729"/>
                <a:gd name="T25" fmla="*/ T24 w 399"/>
                <a:gd name="T26" fmla="+- 0 14539 14539"/>
                <a:gd name="T27" fmla="*/ 14539 h 2663"/>
                <a:gd name="T28" fmla="+- 0 16729 16729"/>
                <a:gd name="T29" fmla="*/ T28 w 399"/>
                <a:gd name="T30" fmla="+- 0 14882 14539"/>
                <a:gd name="T31" fmla="*/ 14882 h 2663"/>
                <a:gd name="T32" fmla="+- 0 17128 16729"/>
                <a:gd name="T33" fmla="*/ T32 w 399"/>
                <a:gd name="T34" fmla="+- 0 14882 14539"/>
                <a:gd name="T35" fmla="*/ 14882 h 2663"/>
                <a:gd name="T36" fmla="+- 0 17128 16729"/>
                <a:gd name="T37" fmla="*/ T36 w 399"/>
                <a:gd name="T38" fmla="+- 0 14539 14539"/>
                <a:gd name="T39" fmla="*/ 14539 h 266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99" h="2663">
                  <a:moveTo>
                    <a:pt x="343" y="2320"/>
                  </a:moveTo>
                  <a:lnTo>
                    <a:pt x="9" y="2320"/>
                  </a:lnTo>
                  <a:lnTo>
                    <a:pt x="9" y="2662"/>
                  </a:lnTo>
                  <a:lnTo>
                    <a:pt x="343" y="2662"/>
                  </a:lnTo>
                  <a:lnTo>
                    <a:pt x="343" y="2320"/>
                  </a:lnTo>
                  <a:moveTo>
                    <a:pt x="399" y="0"/>
                  </a:moveTo>
                  <a:lnTo>
                    <a:pt x="0" y="0"/>
                  </a:lnTo>
                  <a:lnTo>
                    <a:pt x="0" y="343"/>
                  </a:lnTo>
                  <a:lnTo>
                    <a:pt x="399" y="343"/>
                  </a:lnTo>
                  <a:lnTo>
                    <a:pt x="399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2" name="AutoShape 142"/>
            <p:cNvSpPr>
              <a:spLocks/>
            </p:cNvSpPr>
            <p:nvPr/>
          </p:nvSpPr>
          <p:spPr bwMode="auto">
            <a:xfrm>
              <a:off x="18471" y="14293"/>
              <a:ext cx="2" cy="3507"/>
            </a:xfrm>
            <a:custGeom>
              <a:avLst/>
              <a:gdLst>
                <a:gd name="T0" fmla="+- 0 14294 14294"/>
                <a:gd name="T1" fmla="*/ 14294 h 3507"/>
                <a:gd name="T2" fmla="+- 0 15946 14294"/>
                <a:gd name="T3" fmla="*/ 15946 h 3507"/>
                <a:gd name="T4" fmla="+- 0 16289 14294"/>
                <a:gd name="T5" fmla="*/ 16289 h 3507"/>
                <a:gd name="T6" fmla="+- 0 17085 14294"/>
                <a:gd name="T7" fmla="*/ 17085 h 3507"/>
                <a:gd name="T8" fmla="+- 0 17428 14294"/>
                <a:gd name="T9" fmla="*/ 17428 h 3507"/>
                <a:gd name="T10" fmla="+- 0 17801 14294"/>
                <a:gd name="T11" fmla="*/ 17801 h 3507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  <a:cxn ang="0">
                  <a:pos x="0" y="T9"/>
                </a:cxn>
                <a:cxn ang="0">
                  <a:pos x="0" y="T11"/>
                </a:cxn>
              </a:cxnLst>
              <a:rect l="0" t="0" r="r" b="b"/>
              <a:pathLst>
                <a:path h="3507">
                  <a:moveTo>
                    <a:pt x="0" y="0"/>
                  </a:moveTo>
                  <a:lnTo>
                    <a:pt x="0" y="1652"/>
                  </a:lnTo>
                  <a:moveTo>
                    <a:pt x="0" y="1995"/>
                  </a:moveTo>
                  <a:lnTo>
                    <a:pt x="0" y="2791"/>
                  </a:lnTo>
                  <a:moveTo>
                    <a:pt x="0" y="3134"/>
                  </a:moveTo>
                  <a:lnTo>
                    <a:pt x="0" y="3507"/>
                  </a:lnTo>
                </a:path>
              </a:pathLst>
            </a:custGeom>
            <a:noFill/>
            <a:ln w="82394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3" name="Line 143"/>
            <p:cNvSpPr>
              <a:spLocks noChangeShapeType="1"/>
            </p:cNvSpPr>
            <p:nvPr/>
          </p:nvSpPr>
          <p:spPr bwMode="auto">
            <a:xfrm>
              <a:off x="16882" y="16755"/>
              <a:ext cx="1584" cy="0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4" name="Line 144"/>
            <p:cNvSpPr>
              <a:spLocks noChangeShapeType="1"/>
            </p:cNvSpPr>
            <p:nvPr/>
          </p:nvSpPr>
          <p:spPr bwMode="auto">
            <a:xfrm>
              <a:off x="19484" y="15028"/>
              <a:ext cx="652" cy="0"/>
            </a:xfrm>
            <a:prstGeom prst="line">
              <a:avLst/>
            </a:prstGeom>
            <a:noFill/>
            <a:ln w="31292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5" name="AutoShape 145"/>
            <p:cNvSpPr>
              <a:spLocks/>
            </p:cNvSpPr>
            <p:nvPr/>
          </p:nvSpPr>
          <p:spPr bwMode="auto">
            <a:xfrm>
              <a:off x="19062" y="14767"/>
              <a:ext cx="104" cy="547"/>
            </a:xfrm>
            <a:custGeom>
              <a:avLst/>
              <a:gdLst>
                <a:gd name="T0" fmla="+- 0 19062 19062"/>
                <a:gd name="T1" fmla="*/ T0 w 104"/>
                <a:gd name="T2" fmla="+- 0 14768 14768"/>
                <a:gd name="T3" fmla="*/ 14768 h 547"/>
                <a:gd name="T4" fmla="+- 0 19166 19062"/>
                <a:gd name="T5" fmla="*/ T4 w 104"/>
                <a:gd name="T6" fmla="+- 0 14768 14768"/>
                <a:gd name="T7" fmla="*/ 14768 h 547"/>
                <a:gd name="T8" fmla="+- 0 19114 19062"/>
                <a:gd name="T9" fmla="*/ T8 w 104"/>
                <a:gd name="T10" fmla="+- 0 14972 14768"/>
                <a:gd name="T11" fmla="*/ 14972 h 547"/>
                <a:gd name="T12" fmla="+- 0 19114 19062"/>
                <a:gd name="T13" fmla="*/ T12 w 104"/>
                <a:gd name="T14" fmla="+- 0 15314 14768"/>
                <a:gd name="T15" fmla="*/ 15314 h 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04" h="547">
                  <a:moveTo>
                    <a:pt x="0" y="0"/>
                  </a:moveTo>
                  <a:lnTo>
                    <a:pt x="104" y="0"/>
                  </a:lnTo>
                  <a:moveTo>
                    <a:pt x="52" y="204"/>
                  </a:moveTo>
                  <a:lnTo>
                    <a:pt x="52" y="546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6" name="AutoShape 146"/>
            <p:cNvSpPr>
              <a:spLocks/>
            </p:cNvSpPr>
            <p:nvPr/>
          </p:nvSpPr>
          <p:spPr bwMode="auto">
            <a:xfrm>
              <a:off x="20136" y="14120"/>
              <a:ext cx="788" cy="461"/>
            </a:xfrm>
            <a:custGeom>
              <a:avLst/>
              <a:gdLst>
                <a:gd name="T0" fmla="+- 0 18434 20136"/>
                <a:gd name="T1" fmla="*/ T0 w 788"/>
                <a:gd name="T2" fmla="+- 0 15146 14120"/>
                <a:gd name="T3" fmla="*/ 15146 h 461"/>
                <a:gd name="T4" fmla="+- 0 19118 20136"/>
                <a:gd name="T5" fmla="*/ T4 w 788"/>
                <a:gd name="T6" fmla="+- 0 15146 14120"/>
                <a:gd name="T7" fmla="*/ 15146 h 461"/>
                <a:gd name="T8" fmla="+- 0 18471 20136"/>
                <a:gd name="T9" fmla="*/ T8 w 788"/>
                <a:gd name="T10" fmla="+- 0 14725 14120"/>
                <a:gd name="T11" fmla="*/ 14725 h 461"/>
                <a:gd name="T12" fmla="+- 0 19155 20136"/>
                <a:gd name="T13" fmla="*/ T12 w 788"/>
                <a:gd name="T14" fmla="+- 0 14725 14120"/>
                <a:gd name="T15" fmla="*/ 14725 h 46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88" h="461">
                  <a:moveTo>
                    <a:pt x="-1702" y="1026"/>
                  </a:moveTo>
                  <a:lnTo>
                    <a:pt x="-1018" y="1026"/>
                  </a:lnTo>
                  <a:moveTo>
                    <a:pt x="-1665" y="605"/>
                  </a:moveTo>
                  <a:lnTo>
                    <a:pt x="-981" y="605"/>
                  </a:lnTo>
                </a:path>
              </a:pathLst>
            </a:cu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7" name="Rectangle 147"/>
            <p:cNvSpPr>
              <a:spLocks noChangeArrowheads="1"/>
            </p:cNvSpPr>
            <p:nvPr/>
          </p:nvSpPr>
          <p:spPr bwMode="auto">
            <a:xfrm>
              <a:off x="19039" y="14781"/>
              <a:ext cx="127" cy="19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8" name="Rectangle 148"/>
            <p:cNvSpPr>
              <a:spLocks noChangeArrowheads="1"/>
            </p:cNvSpPr>
            <p:nvPr/>
          </p:nvSpPr>
          <p:spPr bwMode="auto">
            <a:xfrm>
              <a:off x="17907" y="17700"/>
              <a:ext cx="477" cy="6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39" name="Line 149"/>
            <p:cNvSpPr>
              <a:spLocks noChangeShapeType="1"/>
            </p:cNvSpPr>
            <p:nvPr/>
          </p:nvSpPr>
          <p:spPr bwMode="auto">
            <a:xfrm>
              <a:off x="17908" y="17816"/>
              <a:ext cx="477" cy="0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0" name="AutoShape 150"/>
            <p:cNvSpPr>
              <a:spLocks/>
            </p:cNvSpPr>
            <p:nvPr/>
          </p:nvSpPr>
          <p:spPr bwMode="auto">
            <a:xfrm>
              <a:off x="19560" y="17372"/>
              <a:ext cx="1217" cy="159"/>
            </a:xfrm>
            <a:custGeom>
              <a:avLst/>
              <a:gdLst>
                <a:gd name="T0" fmla="+- 0 17908 19561"/>
                <a:gd name="T1" fmla="*/ T0 w 1217"/>
                <a:gd name="T2" fmla="+- 0 17785 17372"/>
                <a:gd name="T3" fmla="*/ 17785 h 159"/>
                <a:gd name="T4" fmla="+- 0 18385 19561"/>
                <a:gd name="T5" fmla="*/ T4 w 1217"/>
                <a:gd name="T6" fmla="+- 0 17785 17372"/>
                <a:gd name="T7" fmla="*/ 17785 h 159"/>
                <a:gd name="T8" fmla="+- 0 18385 19561"/>
                <a:gd name="T9" fmla="*/ T8 w 1217"/>
                <a:gd name="T10" fmla="+- 0 17847 17372"/>
                <a:gd name="T11" fmla="*/ 17847 h 159"/>
                <a:gd name="T12" fmla="+- 0 17908 19561"/>
                <a:gd name="T13" fmla="*/ T12 w 1217"/>
                <a:gd name="T14" fmla="+- 0 17847 17372"/>
                <a:gd name="T15" fmla="*/ 17847 h 159"/>
                <a:gd name="T16" fmla="+- 0 17908 19561"/>
                <a:gd name="T17" fmla="*/ T16 w 1217"/>
                <a:gd name="T18" fmla="+- 0 17785 17372"/>
                <a:gd name="T19" fmla="*/ 17785 h 159"/>
                <a:gd name="T20" fmla="+- 0 18545 19561"/>
                <a:gd name="T21" fmla="*/ T20 w 1217"/>
                <a:gd name="T22" fmla="+- 0 17702 17372"/>
                <a:gd name="T23" fmla="*/ 17702 h 159"/>
                <a:gd name="T24" fmla="+- 0 19022 19561"/>
                <a:gd name="T25" fmla="*/ T24 w 1217"/>
                <a:gd name="T26" fmla="+- 0 17702 17372"/>
                <a:gd name="T27" fmla="*/ 17702 h 159"/>
                <a:gd name="T28" fmla="+- 0 19022 19561"/>
                <a:gd name="T29" fmla="*/ T28 w 1217"/>
                <a:gd name="T30" fmla="+- 0 17765 17372"/>
                <a:gd name="T31" fmla="*/ 17765 h 159"/>
                <a:gd name="T32" fmla="+- 0 18545 19561"/>
                <a:gd name="T33" fmla="*/ T32 w 1217"/>
                <a:gd name="T34" fmla="+- 0 17765 17372"/>
                <a:gd name="T35" fmla="*/ 17765 h 159"/>
                <a:gd name="T36" fmla="+- 0 18545 19561"/>
                <a:gd name="T37" fmla="*/ T36 w 1217"/>
                <a:gd name="T38" fmla="+- 0 17702 17372"/>
                <a:gd name="T39" fmla="*/ 17702 h 1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217" h="159">
                  <a:moveTo>
                    <a:pt x="-1653" y="413"/>
                  </a:moveTo>
                  <a:lnTo>
                    <a:pt x="-1176" y="413"/>
                  </a:lnTo>
                  <a:lnTo>
                    <a:pt x="-1176" y="475"/>
                  </a:lnTo>
                  <a:lnTo>
                    <a:pt x="-1653" y="475"/>
                  </a:lnTo>
                  <a:lnTo>
                    <a:pt x="-1653" y="413"/>
                  </a:lnTo>
                  <a:close/>
                  <a:moveTo>
                    <a:pt x="-1016" y="330"/>
                  </a:moveTo>
                  <a:lnTo>
                    <a:pt x="-539" y="330"/>
                  </a:lnTo>
                  <a:lnTo>
                    <a:pt x="-539" y="393"/>
                  </a:lnTo>
                  <a:lnTo>
                    <a:pt x="-1016" y="393"/>
                  </a:lnTo>
                  <a:lnTo>
                    <a:pt x="-1016" y="330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1" name="Line 151"/>
            <p:cNvSpPr>
              <a:spLocks noChangeShapeType="1"/>
            </p:cNvSpPr>
            <p:nvPr/>
          </p:nvSpPr>
          <p:spPr bwMode="auto">
            <a:xfrm>
              <a:off x="18545" y="17817"/>
              <a:ext cx="477" cy="0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2" name="AutoShape 152"/>
            <p:cNvSpPr>
              <a:spLocks/>
            </p:cNvSpPr>
            <p:nvPr/>
          </p:nvSpPr>
          <p:spPr bwMode="auto">
            <a:xfrm>
              <a:off x="20257" y="16441"/>
              <a:ext cx="1659" cy="1091"/>
            </a:xfrm>
            <a:custGeom>
              <a:avLst/>
              <a:gdLst>
                <a:gd name="T0" fmla="+- 0 18545 20257"/>
                <a:gd name="T1" fmla="*/ T0 w 1659"/>
                <a:gd name="T2" fmla="+- 0 17786 16441"/>
                <a:gd name="T3" fmla="*/ 17786 h 1091"/>
                <a:gd name="T4" fmla="+- 0 19022 20257"/>
                <a:gd name="T5" fmla="*/ T4 w 1659"/>
                <a:gd name="T6" fmla="+- 0 17786 16441"/>
                <a:gd name="T7" fmla="*/ 17786 h 1091"/>
                <a:gd name="T8" fmla="+- 0 19022 20257"/>
                <a:gd name="T9" fmla="*/ T8 w 1659"/>
                <a:gd name="T10" fmla="+- 0 17849 16441"/>
                <a:gd name="T11" fmla="*/ 17849 h 1091"/>
                <a:gd name="T12" fmla="+- 0 18545 20257"/>
                <a:gd name="T13" fmla="*/ T12 w 1659"/>
                <a:gd name="T14" fmla="+- 0 17849 16441"/>
                <a:gd name="T15" fmla="*/ 17849 h 1091"/>
                <a:gd name="T16" fmla="+- 0 18545 20257"/>
                <a:gd name="T17" fmla="*/ T16 w 1659"/>
                <a:gd name="T18" fmla="+- 0 17786 16441"/>
                <a:gd name="T19" fmla="*/ 17786 h 1091"/>
                <a:gd name="T20" fmla="+- 0 20001 20257"/>
                <a:gd name="T21" fmla="*/ T20 w 1659"/>
                <a:gd name="T22" fmla="+- 0 17319 16441"/>
                <a:gd name="T23" fmla="*/ 17319 h 1091"/>
                <a:gd name="T24" fmla="+- 0 20001 20257"/>
                <a:gd name="T25" fmla="*/ T24 w 1659"/>
                <a:gd name="T26" fmla="+- 0 16850 16441"/>
                <a:gd name="T27" fmla="*/ 16850 h 1091"/>
                <a:gd name="T28" fmla="+- 0 20063 20257"/>
                <a:gd name="T29" fmla="*/ T28 w 1659"/>
                <a:gd name="T30" fmla="+- 0 16850 16441"/>
                <a:gd name="T31" fmla="*/ 16850 h 1091"/>
                <a:gd name="T32" fmla="+- 0 20063 20257"/>
                <a:gd name="T33" fmla="*/ T32 w 1659"/>
                <a:gd name="T34" fmla="+- 0 17319 16441"/>
                <a:gd name="T35" fmla="*/ 17319 h 1091"/>
                <a:gd name="T36" fmla="+- 0 20001 20257"/>
                <a:gd name="T37" fmla="*/ T36 w 1659"/>
                <a:gd name="T38" fmla="+- 0 17319 16441"/>
                <a:gd name="T39" fmla="*/ 17319 h 10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59" h="1091">
                  <a:moveTo>
                    <a:pt x="-1712" y="1345"/>
                  </a:moveTo>
                  <a:lnTo>
                    <a:pt x="-1235" y="1345"/>
                  </a:lnTo>
                  <a:lnTo>
                    <a:pt x="-1235" y="1408"/>
                  </a:lnTo>
                  <a:lnTo>
                    <a:pt x="-1712" y="1408"/>
                  </a:lnTo>
                  <a:lnTo>
                    <a:pt x="-1712" y="1345"/>
                  </a:lnTo>
                  <a:close/>
                  <a:moveTo>
                    <a:pt x="-256" y="878"/>
                  </a:moveTo>
                  <a:lnTo>
                    <a:pt x="-256" y="409"/>
                  </a:lnTo>
                  <a:lnTo>
                    <a:pt x="-194" y="409"/>
                  </a:lnTo>
                  <a:lnTo>
                    <a:pt x="-194" y="878"/>
                  </a:lnTo>
                  <a:lnTo>
                    <a:pt x="-256" y="87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3" name="Line 153"/>
            <p:cNvSpPr>
              <a:spLocks noChangeShapeType="1"/>
            </p:cNvSpPr>
            <p:nvPr/>
          </p:nvSpPr>
          <p:spPr bwMode="auto">
            <a:xfrm>
              <a:off x="20116" y="16850"/>
              <a:ext cx="0" cy="469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4" name="AutoShape 154"/>
            <p:cNvSpPr>
              <a:spLocks/>
            </p:cNvSpPr>
            <p:nvPr/>
          </p:nvSpPr>
          <p:spPr bwMode="auto">
            <a:xfrm>
              <a:off x="21843" y="15735"/>
              <a:ext cx="164" cy="1218"/>
            </a:xfrm>
            <a:custGeom>
              <a:avLst/>
              <a:gdLst>
                <a:gd name="T0" fmla="+- 0 20085 21844"/>
                <a:gd name="T1" fmla="*/ T0 w 164"/>
                <a:gd name="T2" fmla="+- 0 17319 15735"/>
                <a:gd name="T3" fmla="*/ 17319 h 1218"/>
                <a:gd name="T4" fmla="+- 0 20085 21844"/>
                <a:gd name="T5" fmla="*/ T4 w 164"/>
                <a:gd name="T6" fmla="+- 0 16850 15735"/>
                <a:gd name="T7" fmla="*/ 16850 h 1218"/>
                <a:gd name="T8" fmla="+- 0 20147 21844"/>
                <a:gd name="T9" fmla="*/ T8 w 164"/>
                <a:gd name="T10" fmla="+- 0 16850 15735"/>
                <a:gd name="T11" fmla="*/ 16850 h 1218"/>
                <a:gd name="T12" fmla="+- 0 20147 21844"/>
                <a:gd name="T13" fmla="*/ T12 w 164"/>
                <a:gd name="T14" fmla="+- 0 17319 15735"/>
                <a:gd name="T15" fmla="*/ 17319 h 1218"/>
                <a:gd name="T16" fmla="+- 0 20085 21844"/>
                <a:gd name="T17" fmla="*/ T16 w 164"/>
                <a:gd name="T18" fmla="+- 0 17319 15735"/>
                <a:gd name="T19" fmla="*/ 17319 h 1218"/>
                <a:gd name="T20" fmla="+- 0 19997 21844"/>
                <a:gd name="T21" fmla="*/ T20 w 164"/>
                <a:gd name="T22" fmla="+- 0 16673 15735"/>
                <a:gd name="T23" fmla="*/ 16673 h 1218"/>
                <a:gd name="T24" fmla="+- 0 19997 21844"/>
                <a:gd name="T25" fmla="*/ T24 w 164"/>
                <a:gd name="T26" fmla="+- 0 16204 15735"/>
                <a:gd name="T27" fmla="*/ 16204 h 1218"/>
                <a:gd name="T28" fmla="+- 0 20060 21844"/>
                <a:gd name="T29" fmla="*/ T28 w 164"/>
                <a:gd name="T30" fmla="+- 0 16204 15735"/>
                <a:gd name="T31" fmla="*/ 16204 h 1218"/>
                <a:gd name="T32" fmla="+- 0 20060 21844"/>
                <a:gd name="T33" fmla="*/ T32 w 164"/>
                <a:gd name="T34" fmla="+- 0 16673 15735"/>
                <a:gd name="T35" fmla="*/ 16673 h 1218"/>
                <a:gd name="T36" fmla="+- 0 19997 21844"/>
                <a:gd name="T37" fmla="*/ T36 w 164"/>
                <a:gd name="T38" fmla="+- 0 16673 15735"/>
                <a:gd name="T39" fmla="*/ 16673 h 12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4" h="1218">
                  <a:moveTo>
                    <a:pt x="-1759" y="1584"/>
                  </a:moveTo>
                  <a:lnTo>
                    <a:pt x="-1759" y="1115"/>
                  </a:lnTo>
                  <a:lnTo>
                    <a:pt x="-1697" y="1115"/>
                  </a:lnTo>
                  <a:lnTo>
                    <a:pt x="-1697" y="1584"/>
                  </a:lnTo>
                  <a:lnTo>
                    <a:pt x="-1759" y="1584"/>
                  </a:lnTo>
                  <a:close/>
                  <a:moveTo>
                    <a:pt x="-1847" y="938"/>
                  </a:moveTo>
                  <a:lnTo>
                    <a:pt x="-1847" y="469"/>
                  </a:lnTo>
                  <a:lnTo>
                    <a:pt x="-1784" y="469"/>
                  </a:lnTo>
                  <a:lnTo>
                    <a:pt x="-1784" y="938"/>
                  </a:lnTo>
                  <a:lnTo>
                    <a:pt x="-1847" y="93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5" name="Line 155"/>
            <p:cNvSpPr>
              <a:spLocks noChangeShapeType="1"/>
            </p:cNvSpPr>
            <p:nvPr/>
          </p:nvSpPr>
          <p:spPr bwMode="auto">
            <a:xfrm>
              <a:off x="20113" y="16204"/>
              <a:ext cx="0" cy="468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6" name="AutoShape 156"/>
            <p:cNvSpPr>
              <a:spLocks/>
            </p:cNvSpPr>
            <p:nvPr/>
          </p:nvSpPr>
          <p:spPr bwMode="auto">
            <a:xfrm>
              <a:off x="21838" y="14115"/>
              <a:ext cx="165" cy="2132"/>
            </a:xfrm>
            <a:custGeom>
              <a:avLst/>
              <a:gdLst>
                <a:gd name="T0" fmla="+- 0 20082 21839"/>
                <a:gd name="T1" fmla="*/ T0 w 165"/>
                <a:gd name="T2" fmla="+- 0 16672 14116"/>
                <a:gd name="T3" fmla="*/ 16672 h 2132"/>
                <a:gd name="T4" fmla="+- 0 20082 21839"/>
                <a:gd name="T5" fmla="*/ T4 w 165"/>
                <a:gd name="T6" fmla="+- 0 16204 14116"/>
                <a:gd name="T7" fmla="*/ 16204 h 2132"/>
                <a:gd name="T8" fmla="+- 0 20144 21839"/>
                <a:gd name="T9" fmla="*/ T8 w 165"/>
                <a:gd name="T10" fmla="+- 0 16204 14116"/>
                <a:gd name="T11" fmla="*/ 16204 h 2132"/>
                <a:gd name="T12" fmla="+- 0 20144 21839"/>
                <a:gd name="T13" fmla="*/ T12 w 165"/>
                <a:gd name="T14" fmla="+- 0 16672 14116"/>
                <a:gd name="T15" fmla="*/ 16672 h 2132"/>
                <a:gd name="T16" fmla="+- 0 20082 21839"/>
                <a:gd name="T17" fmla="*/ T16 w 165"/>
                <a:gd name="T18" fmla="+- 0 16672 14116"/>
                <a:gd name="T19" fmla="*/ 16672 h 2132"/>
                <a:gd name="T20" fmla="+- 0 19993 21839"/>
                <a:gd name="T21" fmla="*/ T20 w 165"/>
                <a:gd name="T22" fmla="+- 0 14974 14116"/>
                <a:gd name="T23" fmla="*/ 14974 h 2132"/>
                <a:gd name="T24" fmla="+- 0 19993 21839"/>
                <a:gd name="T25" fmla="*/ T24 w 165"/>
                <a:gd name="T26" fmla="+- 0 14721 14116"/>
                <a:gd name="T27" fmla="*/ 14721 h 2132"/>
                <a:gd name="T28" fmla="+- 0 20056 21839"/>
                <a:gd name="T29" fmla="*/ T28 w 165"/>
                <a:gd name="T30" fmla="+- 0 14721 14116"/>
                <a:gd name="T31" fmla="*/ 14721 h 2132"/>
                <a:gd name="T32" fmla="+- 0 20056 21839"/>
                <a:gd name="T33" fmla="*/ T32 w 165"/>
                <a:gd name="T34" fmla="+- 0 14974 14116"/>
                <a:gd name="T35" fmla="*/ 14974 h 2132"/>
                <a:gd name="T36" fmla="+- 0 19993 21839"/>
                <a:gd name="T37" fmla="*/ T36 w 165"/>
                <a:gd name="T38" fmla="+- 0 14974 14116"/>
                <a:gd name="T39" fmla="*/ 14974 h 21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165" h="2132">
                  <a:moveTo>
                    <a:pt x="-1757" y="2556"/>
                  </a:moveTo>
                  <a:lnTo>
                    <a:pt x="-1757" y="2088"/>
                  </a:lnTo>
                  <a:lnTo>
                    <a:pt x="-1695" y="2088"/>
                  </a:lnTo>
                  <a:lnTo>
                    <a:pt x="-1695" y="2556"/>
                  </a:lnTo>
                  <a:lnTo>
                    <a:pt x="-1757" y="2556"/>
                  </a:lnTo>
                  <a:close/>
                  <a:moveTo>
                    <a:pt x="-1846" y="858"/>
                  </a:moveTo>
                  <a:lnTo>
                    <a:pt x="-1846" y="605"/>
                  </a:lnTo>
                  <a:lnTo>
                    <a:pt x="-1783" y="605"/>
                  </a:lnTo>
                  <a:lnTo>
                    <a:pt x="-1783" y="858"/>
                  </a:lnTo>
                  <a:lnTo>
                    <a:pt x="-1846" y="858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7" name="Line 157"/>
            <p:cNvSpPr>
              <a:spLocks noChangeShapeType="1"/>
            </p:cNvSpPr>
            <p:nvPr/>
          </p:nvSpPr>
          <p:spPr bwMode="auto">
            <a:xfrm>
              <a:off x="20108" y="14721"/>
              <a:ext cx="0" cy="253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8" name="Rectangle 158"/>
            <p:cNvSpPr>
              <a:spLocks noChangeArrowheads="1"/>
            </p:cNvSpPr>
            <p:nvPr/>
          </p:nvSpPr>
          <p:spPr bwMode="auto">
            <a:xfrm>
              <a:off x="20077" y="14721"/>
              <a:ext cx="63" cy="253"/>
            </a:xfrm>
            <a:prstGeom prst="rect">
              <a:avLst/>
            </a:prstGeom>
            <a:noFill/>
            <a:ln w="6591">
              <a:solidFill>
                <a:srgbClr val="231F2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49" name="Line 159"/>
            <p:cNvSpPr>
              <a:spLocks noChangeShapeType="1"/>
            </p:cNvSpPr>
            <p:nvPr/>
          </p:nvSpPr>
          <p:spPr bwMode="auto">
            <a:xfrm>
              <a:off x="18611" y="14260"/>
              <a:ext cx="336" cy="0"/>
            </a:xfrm>
            <a:prstGeom prst="line">
              <a:avLst/>
            </a:prstGeom>
            <a:noFill/>
            <a:ln w="39519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0" name="AutoShape 160"/>
            <p:cNvSpPr>
              <a:spLocks/>
            </p:cNvSpPr>
            <p:nvPr/>
          </p:nvSpPr>
          <p:spPr bwMode="auto">
            <a:xfrm>
              <a:off x="20329" y="13577"/>
              <a:ext cx="367" cy="160"/>
            </a:xfrm>
            <a:custGeom>
              <a:avLst/>
              <a:gdLst>
                <a:gd name="T0" fmla="+- 0 18611 20329"/>
                <a:gd name="T1" fmla="*/ T0 w 367"/>
                <a:gd name="T2" fmla="+- 0 14229 13578"/>
                <a:gd name="T3" fmla="*/ 14229 h 160"/>
                <a:gd name="T4" fmla="+- 0 18947 20329"/>
                <a:gd name="T5" fmla="*/ T4 w 367"/>
                <a:gd name="T6" fmla="+- 0 14229 13578"/>
                <a:gd name="T7" fmla="*/ 14229 h 160"/>
                <a:gd name="T8" fmla="+- 0 18947 20329"/>
                <a:gd name="T9" fmla="*/ T8 w 367"/>
                <a:gd name="T10" fmla="+- 0 14291 13578"/>
                <a:gd name="T11" fmla="*/ 14291 h 160"/>
                <a:gd name="T12" fmla="+- 0 18611 20329"/>
                <a:gd name="T13" fmla="*/ T12 w 367"/>
                <a:gd name="T14" fmla="+- 0 14291 13578"/>
                <a:gd name="T15" fmla="*/ 14291 h 160"/>
                <a:gd name="T16" fmla="+- 0 18611 20329"/>
                <a:gd name="T17" fmla="*/ T16 w 367"/>
                <a:gd name="T18" fmla="+- 0 14229 13578"/>
                <a:gd name="T19" fmla="*/ 14229 h 160"/>
                <a:gd name="T20" fmla="+- 0 18611 20329"/>
                <a:gd name="T21" fmla="*/ T20 w 367"/>
                <a:gd name="T22" fmla="+- 0 14313 13578"/>
                <a:gd name="T23" fmla="*/ 14313 h 160"/>
                <a:gd name="T24" fmla="+- 0 18947 20329"/>
                <a:gd name="T25" fmla="*/ T24 w 367"/>
                <a:gd name="T26" fmla="+- 0 14313 13578"/>
                <a:gd name="T27" fmla="*/ 14313 h 160"/>
                <a:gd name="T28" fmla="+- 0 18947 20329"/>
                <a:gd name="T29" fmla="*/ T28 w 367"/>
                <a:gd name="T30" fmla="+- 0 14375 13578"/>
                <a:gd name="T31" fmla="*/ 14375 h 160"/>
                <a:gd name="T32" fmla="+- 0 18611 20329"/>
                <a:gd name="T33" fmla="*/ T32 w 367"/>
                <a:gd name="T34" fmla="+- 0 14375 13578"/>
                <a:gd name="T35" fmla="*/ 14375 h 160"/>
                <a:gd name="T36" fmla="+- 0 18611 20329"/>
                <a:gd name="T37" fmla="*/ T36 w 367"/>
                <a:gd name="T38" fmla="+- 0 14313 13578"/>
                <a:gd name="T39" fmla="*/ 14313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7" h="160">
                  <a:moveTo>
                    <a:pt x="-1718" y="651"/>
                  </a:moveTo>
                  <a:lnTo>
                    <a:pt x="-1382" y="651"/>
                  </a:lnTo>
                  <a:lnTo>
                    <a:pt x="-1382" y="713"/>
                  </a:lnTo>
                  <a:lnTo>
                    <a:pt x="-1718" y="713"/>
                  </a:lnTo>
                  <a:lnTo>
                    <a:pt x="-1718" y="651"/>
                  </a:lnTo>
                  <a:close/>
                  <a:moveTo>
                    <a:pt x="-1718" y="735"/>
                  </a:moveTo>
                  <a:lnTo>
                    <a:pt x="-1382" y="735"/>
                  </a:lnTo>
                  <a:lnTo>
                    <a:pt x="-1382" y="797"/>
                  </a:lnTo>
                  <a:lnTo>
                    <a:pt x="-1718" y="797"/>
                  </a:lnTo>
                  <a:lnTo>
                    <a:pt x="-1718" y="73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1" name="Line 161"/>
            <p:cNvSpPr>
              <a:spLocks noChangeShapeType="1"/>
            </p:cNvSpPr>
            <p:nvPr/>
          </p:nvSpPr>
          <p:spPr bwMode="auto">
            <a:xfrm>
              <a:off x="19504" y="14256"/>
              <a:ext cx="335" cy="0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2" name="AutoShape 162"/>
            <p:cNvSpPr>
              <a:spLocks/>
            </p:cNvSpPr>
            <p:nvPr/>
          </p:nvSpPr>
          <p:spPr bwMode="auto">
            <a:xfrm>
              <a:off x="21304" y="13573"/>
              <a:ext cx="367" cy="160"/>
            </a:xfrm>
            <a:custGeom>
              <a:avLst/>
              <a:gdLst>
                <a:gd name="T0" fmla="+- 0 19504 21304"/>
                <a:gd name="T1" fmla="*/ T0 w 367"/>
                <a:gd name="T2" fmla="+- 0 14225 13573"/>
                <a:gd name="T3" fmla="*/ 14225 h 160"/>
                <a:gd name="T4" fmla="+- 0 19839 21304"/>
                <a:gd name="T5" fmla="*/ T4 w 367"/>
                <a:gd name="T6" fmla="+- 0 14225 13573"/>
                <a:gd name="T7" fmla="*/ 14225 h 160"/>
                <a:gd name="T8" fmla="+- 0 19839 21304"/>
                <a:gd name="T9" fmla="*/ T8 w 367"/>
                <a:gd name="T10" fmla="+- 0 14287 13573"/>
                <a:gd name="T11" fmla="*/ 14287 h 160"/>
                <a:gd name="T12" fmla="+- 0 19504 21304"/>
                <a:gd name="T13" fmla="*/ T12 w 367"/>
                <a:gd name="T14" fmla="+- 0 14287 13573"/>
                <a:gd name="T15" fmla="*/ 14287 h 160"/>
                <a:gd name="T16" fmla="+- 0 19504 21304"/>
                <a:gd name="T17" fmla="*/ T16 w 367"/>
                <a:gd name="T18" fmla="+- 0 14225 13573"/>
                <a:gd name="T19" fmla="*/ 14225 h 160"/>
                <a:gd name="T20" fmla="+- 0 19504 21304"/>
                <a:gd name="T21" fmla="*/ T20 w 367"/>
                <a:gd name="T22" fmla="+- 0 14309 13573"/>
                <a:gd name="T23" fmla="*/ 14309 h 160"/>
                <a:gd name="T24" fmla="+- 0 19840 21304"/>
                <a:gd name="T25" fmla="*/ T24 w 367"/>
                <a:gd name="T26" fmla="+- 0 14309 13573"/>
                <a:gd name="T27" fmla="*/ 14309 h 160"/>
                <a:gd name="T28" fmla="+- 0 19840 21304"/>
                <a:gd name="T29" fmla="*/ T28 w 367"/>
                <a:gd name="T30" fmla="+- 0 14371 13573"/>
                <a:gd name="T31" fmla="*/ 14371 h 160"/>
                <a:gd name="T32" fmla="+- 0 19504 21304"/>
                <a:gd name="T33" fmla="*/ T32 w 367"/>
                <a:gd name="T34" fmla="+- 0 14371 13573"/>
                <a:gd name="T35" fmla="*/ 14371 h 160"/>
                <a:gd name="T36" fmla="+- 0 19504 21304"/>
                <a:gd name="T37" fmla="*/ T36 w 367"/>
                <a:gd name="T38" fmla="+- 0 14309 13573"/>
                <a:gd name="T39" fmla="*/ 14309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7" h="160">
                  <a:moveTo>
                    <a:pt x="-1800" y="652"/>
                  </a:moveTo>
                  <a:lnTo>
                    <a:pt x="-1465" y="652"/>
                  </a:lnTo>
                  <a:lnTo>
                    <a:pt x="-1465" y="714"/>
                  </a:lnTo>
                  <a:lnTo>
                    <a:pt x="-1800" y="714"/>
                  </a:lnTo>
                  <a:lnTo>
                    <a:pt x="-1800" y="652"/>
                  </a:lnTo>
                  <a:close/>
                  <a:moveTo>
                    <a:pt x="-1800" y="736"/>
                  </a:moveTo>
                  <a:lnTo>
                    <a:pt x="-1464" y="736"/>
                  </a:lnTo>
                  <a:lnTo>
                    <a:pt x="-1464" y="798"/>
                  </a:lnTo>
                  <a:lnTo>
                    <a:pt x="-1800" y="798"/>
                  </a:lnTo>
                  <a:lnTo>
                    <a:pt x="-1800" y="736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3" name="Line 163"/>
            <p:cNvSpPr>
              <a:spLocks noChangeShapeType="1"/>
            </p:cNvSpPr>
            <p:nvPr/>
          </p:nvSpPr>
          <p:spPr bwMode="auto">
            <a:xfrm>
              <a:off x="18051" y="14257"/>
              <a:ext cx="336" cy="0"/>
            </a:xfrm>
            <a:prstGeom prst="line">
              <a:avLst/>
            </a:prstGeom>
            <a:noFill/>
            <a:ln w="3952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4" name="AutoShape 164"/>
            <p:cNvSpPr>
              <a:spLocks/>
            </p:cNvSpPr>
            <p:nvPr/>
          </p:nvSpPr>
          <p:spPr bwMode="auto">
            <a:xfrm>
              <a:off x="19717" y="13574"/>
              <a:ext cx="367" cy="160"/>
            </a:xfrm>
            <a:custGeom>
              <a:avLst/>
              <a:gdLst>
                <a:gd name="T0" fmla="+- 0 18051 19718"/>
                <a:gd name="T1" fmla="*/ T0 w 367"/>
                <a:gd name="T2" fmla="+- 0 14226 13575"/>
                <a:gd name="T3" fmla="*/ 14226 h 160"/>
                <a:gd name="T4" fmla="+- 0 18387 19718"/>
                <a:gd name="T5" fmla="*/ T4 w 367"/>
                <a:gd name="T6" fmla="+- 0 14226 13575"/>
                <a:gd name="T7" fmla="*/ 14226 h 160"/>
                <a:gd name="T8" fmla="+- 0 18387 19718"/>
                <a:gd name="T9" fmla="*/ T8 w 367"/>
                <a:gd name="T10" fmla="+- 0 14288 13575"/>
                <a:gd name="T11" fmla="*/ 14288 h 160"/>
                <a:gd name="T12" fmla="+- 0 18051 19718"/>
                <a:gd name="T13" fmla="*/ T12 w 367"/>
                <a:gd name="T14" fmla="+- 0 14288 13575"/>
                <a:gd name="T15" fmla="*/ 14288 h 160"/>
                <a:gd name="T16" fmla="+- 0 18051 19718"/>
                <a:gd name="T17" fmla="*/ T16 w 367"/>
                <a:gd name="T18" fmla="+- 0 14226 13575"/>
                <a:gd name="T19" fmla="*/ 14226 h 160"/>
                <a:gd name="T20" fmla="+- 0 18051 19718"/>
                <a:gd name="T21" fmla="*/ T20 w 367"/>
                <a:gd name="T22" fmla="+- 0 14310 13575"/>
                <a:gd name="T23" fmla="*/ 14310 h 160"/>
                <a:gd name="T24" fmla="+- 0 18387 19718"/>
                <a:gd name="T25" fmla="*/ T24 w 367"/>
                <a:gd name="T26" fmla="+- 0 14310 13575"/>
                <a:gd name="T27" fmla="*/ 14310 h 160"/>
                <a:gd name="T28" fmla="+- 0 18387 19718"/>
                <a:gd name="T29" fmla="*/ T28 w 367"/>
                <a:gd name="T30" fmla="+- 0 14372 13575"/>
                <a:gd name="T31" fmla="*/ 14372 h 160"/>
                <a:gd name="T32" fmla="+- 0 18051 19718"/>
                <a:gd name="T33" fmla="*/ T32 w 367"/>
                <a:gd name="T34" fmla="+- 0 14372 13575"/>
                <a:gd name="T35" fmla="*/ 14372 h 160"/>
                <a:gd name="T36" fmla="+- 0 18051 19718"/>
                <a:gd name="T37" fmla="*/ T36 w 367"/>
                <a:gd name="T38" fmla="+- 0 14310 13575"/>
                <a:gd name="T39" fmla="*/ 14310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7" h="160">
                  <a:moveTo>
                    <a:pt x="-1667" y="651"/>
                  </a:moveTo>
                  <a:lnTo>
                    <a:pt x="-1331" y="651"/>
                  </a:lnTo>
                  <a:lnTo>
                    <a:pt x="-1331" y="713"/>
                  </a:lnTo>
                  <a:lnTo>
                    <a:pt x="-1667" y="713"/>
                  </a:lnTo>
                  <a:lnTo>
                    <a:pt x="-1667" y="651"/>
                  </a:lnTo>
                  <a:close/>
                  <a:moveTo>
                    <a:pt x="-1667" y="735"/>
                  </a:moveTo>
                  <a:lnTo>
                    <a:pt x="-1331" y="735"/>
                  </a:lnTo>
                  <a:lnTo>
                    <a:pt x="-1331" y="797"/>
                  </a:lnTo>
                  <a:lnTo>
                    <a:pt x="-1667" y="797"/>
                  </a:lnTo>
                  <a:lnTo>
                    <a:pt x="-1667" y="73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5" name="Line 165"/>
            <p:cNvSpPr>
              <a:spLocks noChangeShapeType="1"/>
            </p:cNvSpPr>
            <p:nvPr/>
          </p:nvSpPr>
          <p:spPr bwMode="auto">
            <a:xfrm>
              <a:off x="17036" y="14259"/>
              <a:ext cx="335" cy="0"/>
            </a:xfrm>
            <a:prstGeom prst="line">
              <a:avLst/>
            </a:prstGeom>
            <a:noFill/>
            <a:ln w="3951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6" name="AutoShape 166"/>
            <p:cNvSpPr>
              <a:spLocks/>
            </p:cNvSpPr>
            <p:nvPr/>
          </p:nvSpPr>
          <p:spPr bwMode="auto">
            <a:xfrm>
              <a:off x="18608" y="13577"/>
              <a:ext cx="367" cy="160"/>
            </a:xfrm>
            <a:custGeom>
              <a:avLst/>
              <a:gdLst>
                <a:gd name="T0" fmla="+- 0 17036 18608"/>
                <a:gd name="T1" fmla="*/ T0 w 367"/>
                <a:gd name="T2" fmla="+- 0 14228 13577"/>
                <a:gd name="T3" fmla="*/ 14228 h 160"/>
                <a:gd name="T4" fmla="+- 0 17371 18608"/>
                <a:gd name="T5" fmla="*/ T4 w 367"/>
                <a:gd name="T6" fmla="+- 0 14228 13577"/>
                <a:gd name="T7" fmla="*/ 14228 h 160"/>
                <a:gd name="T8" fmla="+- 0 17371 18608"/>
                <a:gd name="T9" fmla="*/ T8 w 367"/>
                <a:gd name="T10" fmla="+- 0 14290 13577"/>
                <a:gd name="T11" fmla="*/ 14290 h 160"/>
                <a:gd name="T12" fmla="+- 0 17036 18608"/>
                <a:gd name="T13" fmla="*/ T12 w 367"/>
                <a:gd name="T14" fmla="+- 0 14290 13577"/>
                <a:gd name="T15" fmla="*/ 14290 h 160"/>
                <a:gd name="T16" fmla="+- 0 17036 18608"/>
                <a:gd name="T17" fmla="*/ T16 w 367"/>
                <a:gd name="T18" fmla="+- 0 14228 13577"/>
                <a:gd name="T19" fmla="*/ 14228 h 160"/>
                <a:gd name="T20" fmla="+- 0 17036 18608"/>
                <a:gd name="T21" fmla="*/ T20 w 367"/>
                <a:gd name="T22" fmla="+- 0 14312 13577"/>
                <a:gd name="T23" fmla="*/ 14312 h 160"/>
                <a:gd name="T24" fmla="+- 0 17371 18608"/>
                <a:gd name="T25" fmla="*/ T24 w 367"/>
                <a:gd name="T26" fmla="+- 0 14312 13577"/>
                <a:gd name="T27" fmla="*/ 14312 h 160"/>
                <a:gd name="T28" fmla="+- 0 17371 18608"/>
                <a:gd name="T29" fmla="*/ T28 w 367"/>
                <a:gd name="T30" fmla="+- 0 14374 13577"/>
                <a:gd name="T31" fmla="*/ 14374 h 160"/>
                <a:gd name="T32" fmla="+- 0 17036 18608"/>
                <a:gd name="T33" fmla="*/ T32 w 367"/>
                <a:gd name="T34" fmla="+- 0 14374 13577"/>
                <a:gd name="T35" fmla="*/ 14374 h 160"/>
                <a:gd name="T36" fmla="+- 0 17036 18608"/>
                <a:gd name="T37" fmla="*/ T36 w 367"/>
                <a:gd name="T38" fmla="+- 0 14312 13577"/>
                <a:gd name="T39" fmla="*/ 14312 h 16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367" h="160">
                  <a:moveTo>
                    <a:pt x="-1572" y="651"/>
                  </a:moveTo>
                  <a:lnTo>
                    <a:pt x="-1237" y="651"/>
                  </a:lnTo>
                  <a:lnTo>
                    <a:pt x="-1237" y="713"/>
                  </a:lnTo>
                  <a:lnTo>
                    <a:pt x="-1572" y="713"/>
                  </a:lnTo>
                  <a:lnTo>
                    <a:pt x="-1572" y="651"/>
                  </a:lnTo>
                  <a:close/>
                  <a:moveTo>
                    <a:pt x="-1572" y="735"/>
                  </a:moveTo>
                  <a:lnTo>
                    <a:pt x="-1237" y="735"/>
                  </a:lnTo>
                  <a:lnTo>
                    <a:pt x="-1237" y="797"/>
                  </a:lnTo>
                  <a:lnTo>
                    <a:pt x="-1572" y="797"/>
                  </a:lnTo>
                  <a:lnTo>
                    <a:pt x="-1572" y="735"/>
                  </a:lnTo>
                  <a:close/>
                </a:path>
              </a:pathLst>
            </a:custGeom>
            <a:noFill/>
            <a:ln w="6591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7" name="AutoShape 167"/>
            <p:cNvSpPr>
              <a:spLocks/>
            </p:cNvSpPr>
            <p:nvPr/>
          </p:nvSpPr>
          <p:spPr bwMode="auto">
            <a:xfrm>
              <a:off x="17605" y="4995"/>
              <a:ext cx="444" cy="343"/>
            </a:xfrm>
            <a:custGeom>
              <a:avLst/>
              <a:gdLst>
                <a:gd name="T0" fmla="+- 0 16118 17606"/>
                <a:gd name="T1" fmla="*/ T0 w 444"/>
                <a:gd name="T2" fmla="+- 0 6389 4996"/>
                <a:gd name="T3" fmla="*/ 6389 h 343"/>
                <a:gd name="T4" fmla="+- 0 16118 17606"/>
                <a:gd name="T5" fmla="*/ T4 w 444"/>
                <a:gd name="T6" fmla="+- 0 6685 4996"/>
                <a:gd name="T7" fmla="*/ 6685 h 343"/>
                <a:gd name="T8" fmla="+- 0 16225 17606"/>
                <a:gd name="T9" fmla="*/ T8 w 444"/>
                <a:gd name="T10" fmla="+- 0 6386 4996"/>
                <a:gd name="T11" fmla="*/ 6386 h 343"/>
                <a:gd name="T12" fmla="+- 0 16225 17606"/>
                <a:gd name="T13" fmla="*/ T12 w 444"/>
                <a:gd name="T14" fmla="+- 0 6682 4996"/>
                <a:gd name="T15" fmla="*/ 6682 h 343"/>
                <a:gd name="T16" fmla="+- 0 16326 17606"/>
                <a:gd name="T17" fmla="*/ T16 w 444"/>
                <a:gd name="T18" fmla="+- 0 6387 4996"/>
                <a:gd name="T19" fmla="*/ 6387 h 343"/>
                <a:gd name="T20" fmla="+- 0 16326 17606"/>
                <a:gd name="T21" fmla="*/ T20 w 444"/>
                <a:gd name="T22" fmla="+- 0 6683 4996"/>
                <a:gd name="T23" fmla="*/ 6683 h 343"/>
                <a:gd name="T24" fmla="+- 0 16424 17606"/>
                <a:gd name="T25" fmla="*/ T24 w 444"/>
                <a:gd name="T26" fmla="+- 0 6385 4996"/>
                <a:gd name="T27" fmla="*/ 6385 h 343"/>
                <a:gd name="T28" fmla="+- 0 16424 17606"/>
                <a:gd name="T29" fmla="*/ T28 w 444"/>
                <a:gd name="T30" fmla="+- 0 6681 4996"/>
                <a:gd name="T31" fmla="*/ 6681 h 343"/>
                <a:gd name="T32" fmla="+- 0 16524 17606"/>
                <a:gd name="T33" fmla="*/ T32 w 444"/>
                <a:gd name="T34" fmla="+- 0 6372 4996"/>
                <a:gd name="T35" fmla="*/ 6372 h 343"/>
                <a:gd name="T36" fmla="+- 0 16524 17606"/>
                <a:gd name="T37" fmla="*/ T36 w 444"/>
                <a:gd name="T38" fmla="+- 0 6678 4996"/>
                <a:gd name="T39" fmla="*/ 6678 h 3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44" h="343">
                  <a:moveTo>
                    <a:pt x="-1488" y="1393"/>
                  </a:moveTo>
                  <a:lnTo>
                    <a:pt x="-1488" y="1689"/>
                  </a:lnTo>
                  <a:moveTo>
                    <a:pt x="-1381" y="1390"/>
                  </a:moveTo>
                  <a:lnTo>
                    <a:pt x="-1381" y="1686"/>
                  </a:lnTo>
                  <a:moveTo>
                    <a:pt x="-1280" y="1391"/>
                  </a:moveTo>
                  <a:lnTo>
                    <a:pt x="-1280" y="1687"/>
                  </a:lnTo>
                  <a:moveTo>
                    <a:pt x="-1182" y="1389"/>
                  </a:moveTo>
                  <a:lnTo>
                    <a:pt x="-1182" y="1685"/>
                  </a:lnTo>
                  <a:moveTo>
                    <a:pt x="-1082" y="1376"/>
                  </a:moveTo>
                  <a:lnTo>
                    <a:pt x="-1082" y="1682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8" name="Line 168"/>
            <p:cNvSpPr>
              <a:spLocks noChangeShapeType="1"/>
            </p:cNvSpPr>
            <p:nvPr/>
          </p:nvSpPr>
          <p:spPr bwMode="auto">
            <a:xfrm>
              <a:off x="10173" y="2933"/>
              <a:ext cx="0" cy="1379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59" name="AutoShape 169"/>
            <p:cNvSpPr>
              <a:spLocks/>
            </p:cNvSpPr>
            <p:nvPr/>
          </p:nvSpPr>
          <p:spPr bwMode="auto">
            <a:xfrm>
              <a:off x="11067" y="1242"/>
              <a:ext cx="358" cy="1482"/>
            </a:xfrm>
            <a:custGeom>
              <a:avLst/>
              <a:gdLst>
                <a:gd name="T0" fmla="+- 0 10151 11067"/>
                <a:gd name="T1" fmla="*/ T0 w 358"/>
                <a:gd name="T2" fmla="+- 0 3455 1243"/>
                <a:gd name="T3" fmla="*/ 3455 h 1482"/>
                <a:gd name="T4" fmla="+- 0 10447 11067"/>
                <a:gd name="T5" fmla="*/ T4 w 358"/>
                <a:gd name="T6" fmla="+- 0 3455 1243"/>
                <a:gd name="T7" fmla="*/ 3455 h 1482"/>
                <a:gd name="T8" fmla="+- 0 10139 11067"/>
                <a:gd name="T9" fmla="*/ T8 w 358"/>
                <a:gd name="T10" fmla="+- 0 3575 1243"/>
                <a:gd name="T11" fmla="*/ 3575 h 1482"/>
                <a:gd name="T12" fmla="+- 0 10429 11067"/>
                <a:gd name="T13" fmla="*/ T12 w 358"/>
                <a:gd name="T14" fmla="+- 0 3575 1243"/>
                <a:gd name="T15" fmla="*/ 3575 h 1482"/>
                <a:gd name="T16" fmla="+- 0 10149 11067"/>
                <a:gd name="T17" fmla="*/ T16 w 358"/>
                <a:gd name="T18" fmla="+- 0 3691 1243"/>
                <a:gd name="T19" fmla="*/ 3691 h 1482"/>
                <a:gd name="T20" fmla="+- 0 10427 11067"/>
                <a:gd name="T21" fmla="*/ T20 w 358"/>
                <a:gd name="T22" fmla="+- 0 3691 1243"/>
                <a:gd name="T23" fmla="*/ 3691 h 1482"/>
                <a:gd name="T24" fmla="+- 0 10165 11067"/>
                <a:gd name="T25" fmla="*/ T24 w 358"/>
                <a:gd name="T26" fmla="+- 0 3804 1243"/>
                <a:gd name="T27" fmla="*/ 3804 h 1482"/>
                <a:gd name="T28" fmla="+- 0 10422 11067"/>
                <a:gd name="T29" fmla="*/ T28 w 358"/>
                <a:gd name="T30" fmla="+- 0 3804 1243"/>
                <a:gd name="T31" fmla="*/ 3804 h 1482"/>
                <a:gd name="T32" fmla="+- 0 10133 11067"/>
                <a:gd name="T33" fmla="*/ T32 w 358"/>
                <a:gd name="T34" fmla="+- 0 4292 1243"/>
                <a:gd name="T35" fmla="*/ 4292 h 1482"/>
                <a:gd name="T36" fmla="+- 0 10459 11067"/>
                <a:gd name="T37" fmla="*/ T36 w 358"/>
                <a:gd name="T38" fmla="+- 0 4292 1243"/>
                <a:gd name="T39" fmla="*/ 4292 h 1482"/>
                <a:gd name="T40" fmla="+- 0 10149 11067"/>
                <a:gd name="T41" fmla="*/ T40 w 358"/>
                <a:gd name="T42" fmla="+- 0 3342 1243"/>
                <a:gd name="T43" fmla="*/ 3342 h 1482"/>
                <a:gd name="T44" fmla="+- 0 10446 11067"/>
                <a:gd name="T45" fmla="*/ T44 w 358"/>
                <a:gd name="T46" fmla="+- 0 3342 1243"/>
                <a:gd name="T47" fmla="*/ 3342 h 1482"/>
                <a:gd name="T48" fmla="+- 0 10146 11067"/>
                <a:gd name="T49" fmla="*/ T48 w 358"/>
                <a:gd name="T50" fmla="+- 0 3234 1243"/>
                <a:gd name="T51" fmla="*/ 3234 h 1482"/>
                <a:gd name="T52" fmla="+- 0 10442 11067"/>
                <a:gd name="T53" fmla="*/ T52 w 358"/>
                <a:gd name="T54" fmla="+- 0 3234 1243"/>
                <a:gd name="T55" fmla="*/ 3234 h 1482"/>
                <a:gd name="T56" fmla="+- 0 10147 11067"/>
                <a:gd name="T57" fmla="*/ T56 w 358"/>
                <a:gd name="T58" fmla="+- 0 3134 1243"/>
                <a:gd name="T59" fmla="*/ 3134 h 1482"/>
                <a:gd name="T60" fmla="+- 0 10443 11067"/>
                <a:gd name="T61" fmla="*/ T60 w 358"/>
                <a:gd name="T62" fmla="+- 0 3134 1243"/>
                <a:gd name="T63" fmla="*/ 3134 h 1482"/>
                <a:gd name="T64" fmla="+- 0 10145 11067"/>
                <a:gd name="T65" fmla="*/ T64 w 358"/>
                <a:gd name="T66" fmla="+- 0 3035 1243"/>
                <a:gd name="T67" fmla="*/ 3035 h 1482"/>
                <a:gd name="T68" fmla="+- 0 10441 11067"/>
                <a:gd name="T69" fmla="*/ T68 w 358"/>
                <a:gd name="T70" fmla="+- 0 3035 1243"/>
                <a:gd name="T71" fmla="*/ 3035 h 1482"/>
                <a:gd name="T72" fmla="+- 0 10132 11067"/>
                <a:gd name="T73" fmla="*/ T72 w 358"/>
                <a:gd name="T74" fmla="+- 0 2936 1243"/>
                <a:gd name="T75" fmla="*/ 2936 h 1482"/>
                <a:gd name="T76" fmla="+- 0 10438 11067"/>
                <a:gd name="T77" fmla="*/ T76 w 358"/>
                <a:gd name="T78" fmla="+- 0 2936 1243"/>
                <a:gd name="T79" fmla="*/ 2936 h 14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58" h="1482">
                  <a:moveTo>
                    <a:pt x="-916" y="2212"/>
                  </a:moveTo>
                  <a:lnTo>
                    <a:pt x="-620" y="2212"/>
                  </a:lnTo>
                  <a:moveTo>
                    <a:pt x="-928" y="2332"/>
                  </a:moveTo>
                  <a:lnTo>
                    <a:pt x="-638" y="2332"/>
                  </a:lnTo>
                  <a:moveTo>
                    <a:pt x="-918" y="2448"/>
                  </a:moveTo>
                  <a:lnTo>
                    <a:pt x="-640" y="2448"/>
                  </a:lnTo>
                  <a:moveTo>
                    <a:pt x="-902" y="2561"/>
                  </a:moveTo>
                  <a:lnTo>
                    <a:pt x="-645" y="2561"/>
                  </a:lnTo>
                  <a:moveTo>
                    <a:pt x="-934" y="3049"/>
                  </a:moveTo>
                  <a:lnTo>
                    <a:pt x="-608" y="3049"/>
                  </a:lnTo>
                  <a:moveTo>
                    <a:pt x="-918" y="2099"/>
                  </a:moveTo>
                  <a:lnTo>
                    <a:pt x="-621" y="2099"/>
                  </a:lnTo>
                  <a:moveTo>
                    <a:pt x="-921" y="1991"/>
                  </a:moveTo>
                  <a:lnTo>
                    <a:pt x="-625" y="1991"/>
                  </a:lnTo>
                  <a:moveTo>
                    <a:pt x="-920" y="1891"/>
                  </a:moveTo>
                  <a:lnTo>
                    <a:pt x="-624" y="1891"/>
                  </a:lnTo>
                  <a:moveTo>
                    <a:pt x="-922" y="1792"/>
                  </a:moveTo>
                  <a:lnTo>
                    <a:pt x="-626" y="1792"/>
                  </a:lnTo>
                  <a:moveTo>
                    <a:pt x="-935" y="1693"/>
                  </a:moveTo>
                  <a:lnTo>
                    <a:pt x="-629" y="1693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0" name="Line 170"/>
            <p:cNvSpPr>
              <a:spLocks noChangeShapeType="1"/>
            </p:cNvSpPr>
            <p:nvPr/>
          </p:nvSpPr>
          <p:spPr bwMode="auto">
            <a:xfrm>
              <a:off x="16532" y="13575"/>
              <a:ext cx="0" cy="1379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1" name="AutoShape 171"/>
            <p:cNvSpPr>
              <a:spLocks/>
            </p:cNvSpPr>
            <p:nvPr/>
          </p:nvSpPr>
          <p:spPr bwMode="auto">
            <a:xfrm>
              <a:off x="18013" y="12844"/>
              <a:ext cx="358" cy="1505"/>
            </a:xfrm>
            <a:custGeom>
              <a:avLst/>
              <a:gdLst>
                <a:gd name="T0" fmla="+- 0 16510 18013"/>
                <a:gd name="T1" fmla="*/ T0 w 358"/>
                <a:gd name="T2" fmla="+- 0 14098 12845"/>
                <a:gd name="T3" fmla="*/ 14098 h 1505"/>
                <a:gd name="T4" fmla="+- 0 16806 18013"/>
                <a:gd name="T5" fmla="*/ T4 w 358"/>
                <a:gd name="T6" fmla="+- 0 14098 12845"/>
                <a:gd name="T7" fmla="*/ 14098 h 1505"/>
                <a:gd name="T8" fmla="+- 0 16498 18013"/>
                <a:gd name="T9" fmla="*/ T8 w 358"/>
                <a:gd name="T10" fmla="+- 0 14217 12845"/>
                <a:gd name="T11" fmla="*/ 14217 h 1505"/>
                <a:gd name="T12" fmla="+- 0 16788 18013"/>
                <a:gd name="T13" fmla="*/ T12 w 358"/>
                <a:gd name="T14" fmla="+- 0 14217 12845"/>
                <a:gd name="T15" fmla="*/ 14217 h 1505"/>
                <a:gd name="T16" fmla="+- 0 16508 18013"/>
                <a:gd name="T17" fmla="*/ T16 w 358"/>
                <a:gd name="T18" fmla="+- 0 14334 12845"/>
                <a:gd name="T19" fmla="*/ 14334 h 1505"/>
                <a:gd name="T20" fmla="+- 0 16786 18013"/>
                <a:gd name="T21" fmla="*/ T20 w 358"/>
                <a:gd name="T22" fmla="+- 0 14334 12845"/>
                <a:gd name="T23" fmla="*/ 14334 h 1505"/>
                <a:gd name="T24" fmla="+- 0 16524 18013"/>
                <a:gd name="T25" fmla="*/ T24 w 358"/>
                <a:gd name="T26" fmla="+- 0 14446 12845"/>
                <a:gd name="T27" fmla="*/ 14446 h 1505"/>
                <a:gd name="T28" fmla="+- 0 16781 18013"/>
                <a:gd name="T29" fmla="*/ T28 w 358"/>
                <a:gd name="T30" fmla="+- 0 14446 12845"/>
                <a:gd name="T31" fmla="*/ 14446 h 1505"/>
                <a:gd name="T32" fmla="+- 0 16492 18013"/>
                <a:gd name="T33" fmla="*/ T32 w 358"/>
                <a:gd name="T34" fmla="+- 0 14935 12845"/>
                <a:gd name="T35" fmla="*/ 14935 h 1505"/>
                <a:gd name="T36" fmla="+- 0 16818 18013"/>
                <a:gd name="T37" fmla="*/ T36 w 358"/>
                <a:gd name="T38" fmla="+- 0 14935 12845"/>
                <a:gd name="T39" fmla="*/ 14935 h 1505"/>
                <a:gd name="T40" fmla="+- 0 16508 18013"/>
                <a:gd name="T41" fmla="*/ T40 w 358"/>
                <a:gd name="T42" fmla="+- 0 13984 12845"/>
                <a:gd name="T43" fmla="*/ 13984 h 1505"/>
                <a:gd name="T44" fmla="+- 0 16805 18013"/>
                <a:gd name="T45" fmla="*/ T44 w 358"/>
                <a:gd name="T46" fmla="+- 0 13984 12845"/>
                <a:gd name="T47" fmla="*/ 13984 h 1505"/>
                <a:gd name="T48" fmla="+- 0 16505 18013"/>
                <a:gd name="T49" fmla="*/ T48 w 358"/>
                <a:gd name="T50" fmla="+- 0 13877 12845"/>
                <a:gd name="T51" fmla="*/ 13877 h 1505"/>
                <a:gd name="T52" fmla="+- 0 16801 18013"/>
                <a:gd name="T53" fmla="*/ T52 w 358"/>
                <a:gd name="T54" fmla="+- 0 13877 12845"/>
                <a:gd name="T55" fmla="*/ 13877 h 1505"/>
                <a:gd name="T56" fmla="+- 0 16506 18013"/>
                <a:gd name="T57" fmla="*/ T56 w 358"/>
                <a:gd name="T58" fmla="+- 0 13776 12845"/>
                <a:gd name="T59" fmla="*/ 13776 h 1505"/>
                <a:gd name="T60" fmla="+- 0 16802 18013"/>
                <a:gd name="T61" fmla="*/ T60 w 358"/>
                <a:gd name="T62" fmla="+- 0 13776 12845"/>
                <a:gd name="T63" fmla="*/ 13776 h 1505"/>
                <a:gd name="T64" fmla="+- 0 16504 18013"/>
                <a:gd name="T65" fmla="*/ T64 w 358"/>
                <a:gd name="T66" fmla="+- 0 13678 12845"/>
                <a:gd name="T67" fmla="*/ 13678 h 1505"/>
                <a:gd name="T68" fmla="+- 0 16800 18013"/>
                <a:gd name="T69" fmla="*/ T68 w 358"/>
                <a:gd name="T70" fmla="+- 0 13678 12845"/>
                <a:gd name="T71" fmla="*/ 13678 h 1505"/>
                <a:gd name="T72" fmla="+- 0 16491 18013"/>
                <a:gd name="T73" fmla="*/ T72 w 358"/>
                <a:gd name="T74" fmla="+- 0 13578 12845"/>
                <a:gd name="T75" fmla="*/ 13578 h 1505"/>
                <a:gd name="T76" fmla="+- 0 16797 18013"/>
                <a:gd name="T77" fmla="*/ T76 w 358"/>
                <a:gd name="T78" fmla="+- 0 13578 12845"/>
                <a:gd name="T79" fmla="*/ 13578 h 1505"/>
                <a:gd name="T80" fmla="+- 0 16794 18013"/>
                <a:gd name="T81" fmla="*/ T80 w 358"/>
                <a:gd name="T82" fmla="+- 0 14203 12845"/>
                <a:gd name="T83" fmla="*/ 14203 h 1505"/>
                <a:gd name="T84" fmla="+- 0 16794 18013"/>
                <a:gd name="T85" fmla="*/ T84 w 358"/>
                <a:gd name="T86" fmla="+- 0 13557 12845"/>
                <a:gd name="T87" fmla="*/ 13557 h 150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</a:cxnLst>
              <a:rect l="0" t="0" r="r" b="b"/>
              <a:pathLst>
                <a:path w="358" h="1505">
                  <a:moveTo>
                    <a:pt x="-1503" y="1253"/>
                  </a:moveTo>
                  <a:lnTo>
                    <a:pt x="-1207" y="1253"/>
                  </a:lnTo>
                  <a:moveTo>
                    <a:pt x="-1515" y="1372"/>
                  </a:moveTo>
                  <a:lnTo>
                    <a:pt x="-1225" y="1372"/>
                  </a:lnTo>
                  <a:moveTo>
                    <a:pt x="-1505" y="1489"/>
                  </a:moveTo>
                  <a:lnTo>
                    <a:pt x="-1227" y="1489"/>
                  </a:lnTo>
                  <a:moveTo>
                    <a:pt x="-1489" y="1601"/>
                  </a:moveTo>
                  <a:lnTo>
                    <a:pt x="-1232" y="1601"/>
                  </a:lnTo>
                  <a:moveTo>
                    <a:pt x="-1521" y="2090"/>
                  </a:moveTo>
                  <a:lnTo>
                    <a:pt x="-1195" y="2090"/>
                  </a:lnTo>
                  <a:moveTo>
                    <a:pt x="-1505" y="1139"/>
                  </a:moveTo>
                  <a:lnTo>
                    <a:pt x="-1208" y="1139"/>
                  </a:lnTo>
                  <a:moveTo>
                    <a:pt x="-1508" y="1032"/>
                  </a:moveTo>
                  <a:lnTo>
                    <a:pt x="-1212" y="1032"/>
                  </a:lnTo>
                  <a:moveTo>
                    <a:pt x="-1507" y="931"/>
                  </a:moveTo>
                  <a:lnTo>
                    <a:pt x="-1211" y="931"/>
                  </a:lnTo>
                  <a:moveTo>
                    <a:pt x="-1509" y="833"/>
                  </a:moveTo>
                  <a:lnTo>
                    <a:pt x="-1213" y="833"/>
                  </a:lnTo>
                  <a:moveTo>
                    <a:pt x="-1522" y="733"/>
                  </a:moveTo>
                  <a:lnTo>
                    <a:pt x="-1216" y="733"/>
                  </a:lnTo>
                  <a:moveTo>
                    <a:pt x="-1219" y="1358"/>
                  </a:moveTo>
                  <a:lnTo>
                    <a:pt x="-1219" y="712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2" name="Rectangle 172"/>
            <p:cNvSpPr>
              <a:spLocks noChangeArrowheads="1"/>
            </p:cNvSpPr>
            <p:nvPr/>
          </p:nvSpPr>
          <p:spPr bwMode="auto">
            <a:xfrm>
              <a:off x="15643" y="17643"/>
              <a:ext cx="1612" cy="26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3" name="Line 173"/>
            <p:cNvSpPr>
              <a:spLocks noChangeShapeType="1"/>
            </p:cNvSpPr>
            <p:nvPr/>
          </p:nvSpPr>
          <p:spPr bwMode="auto">
            <a:xfrm>
              <a:off x="12234" y="18658"/>
              <a:ext cx="0" cy="1379"/>
            </a:xfrm>
            <a:prstGeom prst="line">
              <a:avLst/>
            </a:prstGeom>
            <a:noFill/>
            <a:ln w="65915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4" name="AutoShape 174"/>
            <p:cNvSpPr>
              <a:spLocks/>
            </p:cNvSpPr>
            <p:nvPr/>
          </p:nvSpPr>
          <p:spPr bwMode="auto">
            <a:xfrm>
              <a:off x="13318" y="18419"/>
              <a:ext cx="358" cy="1482"/>
            </a:xfrm>
            <a:custGeom>
              <a:avLst/>
              <a:gdLst>
                <a:gd name="T0" fmla="+- 0 12212 13319"/>
                <a:gd name="T1" fmla="*/ T0 w 358"/>
                <a:gd name="T2" fmla="+- 0 19544 18419"/>
                <a:gd name="T3" fmla="*/ 19544 h 1482"/>
                <a:gd name="T4" fmla="+- 0 12508 13319"/>
                <a:gd name="T5" fmla="*/ T4 w 358"/>
                <a:gd name="T6" fmla="+- 0 19544 18419"/>
                <a:gd name="T7" fmla="*/ 19544 h 1482"/>
                <a:gd name="T8" fmla="+- 0 12200 13319"/>
                <a:gd name="T9" fmla="*/ T8 w 358"/>
                <a:gd name="T10" fmla="+- 0 19663 18419"/>
                <a:gd name="T11" fmla="*/ 19663 h 1482"/>
                <a:gd name="T12" fmla="+- 0 12490 13319"/>
                <a:gd name="T13" fmla="*/ T12 w 358"/>
                <a:gd name="T14" fmla="+- 0 19663 18419"/>
                <a:gd name="T15" fmla="*/ 19663 h 1482"/>
                <a:gd name="T16" fmla="+- 0 12210 13319"/>
                <a:gd name="T17" fmla="*/ T16 w 358"/>
                <a:gd name="T18" fmla="+- 0 19780 18419"/>
                <a:gd name="T19" fmla="*/ 19780 h 1482"/>
                <a:gd name="T20" fmla="+- 0 12488 13319"/>
                <a:gd name="T21" fmla="*/ T20 w 358"/>
                <a:gd name="T22" fmla="+- 0 19780 18419"/>
                <a:gd name="T23" fmla="*/ 19780 h 1482"/>
                <a:gd name="T24" fmla="+- 0 12226 13319"/>
                <a:gd name="T25" fmla="*/ T24 w 358"/>
                <a:gd name="T26" fmla="+- 0 19892 18419"/>
                <a:gd name="T27" fmla="*/ 19892 h 1482"/>
                <a:gd name="T28" fmla="+- 0 12483 13319"/>
                <a:gd name="T29" fmla="*/ T28 w 358"/>
                <a:gd name="T30" fmla="+- 0 19892 18419"/>
                <a:gd name="T31" fmla="*/ 19892 h 1482"/>
                <a:gd name="T32" fmla="+- 0 12194 13319"/>
                <a:gd name="T33" fmla="*/ T32 w 358"/>
                <a:gd name="T34" fmla="+- 0 20017 18419"/>
                <a:gd name="T35" fmla="*/ 20017 h 1482"/>
                <a:gd name="T36" fmla="+- 0 12520 13319"/>
                <a:gd name="T37" fmla="*/ T36 w 358"/>
                <a:gd name="T38" fmla="+- 0 20017 18419"/>
                <a:gd name="T39" fmla="*/ 20017 h 1482"/>
                <a:gd name="T40" fmla="+- 0 12210 13319"/>
                <a:gd name="T41" fmla="*/ T40 w 358"/>
                <a:gd name="T42" fmla="+- 0 19430 18419"/>
                <a:gd name="T43" fmla="*/ 19430 h 1482"/>
                <a:gd name="T44" fmla="+- 0 12507 13319"/>
                <a:gd name="T45" fmla="*/ T44 w 358"/>
                <a:gd name="T46" fmla="+- 0 19430 18419"/>
                <a:gd name="T47" fmla="*/ 19430 h 1482"/>
                <a:gd name="T48" fmla="+- 0 12207 13319"/>
                <a:gd name="T49" fmla="*/ T48 w 358"/>
                <a:gd name="T50" fmla="+- 0 19323 18419"/>
                <a:gd name="T51" fmla="*/ 19323 h 1482"/>
                <a:gd name="T52" fmla="+- 0 12503 13319"/>
                <a:gd name="T53" fmla="*/ T52 w 358"/>
                <a:gd name="T54" fmla="+- 0 19323 18419"/>
                <a:gd name="T55" fmla="*/ 19323 h 1482"/>
                <a:gd name="T56" fmla="+- 0 12208 13319"/>
                <a:gd name="T57" fmla="*/ T56 w 358"/>
                <a:gd name="T58" fmla="+- 0 19222 18419"/>
                <a:gd name="T59" fmla="*/ 19222 h 1482"/>
                <a:gd name="T60" fmla="+- 0 12504 13319"/>
                <a:gd name="T61" fmla="*/ T60 w 358"/>
                <a:gd name="T62" fmla="+- 0 19222 18419"/>
                <a:gd name="T63" fmla="*/ 19222 h 1482"/>
                <a:gd name="T64" fmla="+- 0 12206 13319"/>
                <a:gd name="T65" fmla="*/ T64 w 358"/>
                <a:gd name="T66" fmla="+- 0 19124 18419"/>
                <a:gd name="T67" fmla="*/ 19124 h 1482"/>
                <a:gd name="T68" fmla="+- 0 12502 13319"/>
                <a:gd name="T69" fmla="*/ T68 w 358"/>
                <a:gd name="T70" fmla="+- 0 19124 18419"/>
                <a:gd name="T71" fmla="*/ 19124 h 1482"/>
                <a:gd name="T72" fmla="+- 0 12193 13319"/>
                <a:gd name="T73" fmla="*/ T72 w 358"/>
                <a:gd name="T74" fmla="+- 0 18661 18419"/>
                <a:gd name="T75" fmla="*/ 18661 h 1482"/>
                <a:gd name="T76" fmla="+- 0 12499 13319"/>
                <a:gd name="T77" fmla="*/ T76 w 358"/>
                <a:gd name="T78" fmla="+- 0 18661 18419"/>
                <a:gd name="T79" fmla="*/ 18661 h 148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</a:cxnLst>
              <a:rect l="0" t="0" r="r" b="b"/>
              <a:pathLst>
                <a:path w="358" h="1482">
                  <a:moveTo>
                    <a:pt x="-1107" y="1125"/>
                  </a:moveTo>
                  <a:lnTo>
                    <a:pt x="-811" y="1125"/>
                  </a:lnTo>
                  <a:moveTo>
                    <a:pt x="-1119" y="1244"/>
                  </a:moveTo>
                  <a:lnTo>
                    <a:pt x="-829" y="1244"/>
                  </a:lnTo>
                  <a:moveTo>
                    <a:pt x="-1109" y="1361"/>
                  </a:moveTo>
                  <a:lnTo>
                    <a:pt x="-831" y="1361"/>
                  </a:lnTo>
                  <a:moveTo>
                    <a:pt x="-1093" y="1473"/>
                  </a:moveTo>
                  <a:lnTo>
                    <a:pt x="-836" y="1473"/>
                  </a:lnTo>
                  <a:moveTo>
                    <a:pt x="-1125" y="1598"/>
                  </a:moveTo>
                  <a:lnTo>
                    <a:pt x="-799" y="1598"/>
                  </a:lnTo>
                  <a:moveTo>
                    <a:pt x="-1109" y="1011"/>
                  </a:moveTo>
                  <a:lnTo>
                    <a:pt x="-812" y="1011"/>
                  </a:lnTo>
                  <a:moveTo>
                    <a:pt x="-1112" y="904"/>
                  </a:moveTo>
                  <a:lnTo>
                    <a:pt x="-816" y="904"/>
                  </a:lnTo>
                  <a:moveTo>
                    <a:pt x="-1111" y="803"/>
                  </a:moveTo>
                  <a:lnTo>
                    <a:pt x="-815" y="803"/>
                  </a:lnTo>
                  <a:moveTo>
                    <a:pt x="-1113" y="705"/>
                  </a:moveTo>
                  <a:lnTo>
                    <a:pt x="-817" y="705"/>
                  </a:lnTo>
                  <a:moveTo>
                    <a:pt x="-1126" y="242"/>
                  </a:moveTo>
                  <a:lnTo>
                    <a:pt x="-820" y="242"/>
                  </a:lnTo>
                </a:path>
              </a:pathLst>
            </a:custGeom>
            <a:noFill/>
            <a:ln w="32957">
              <a:solidFill>
                <a:srgbClr val="231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5" name="AutoShape 175"/>
            <p:cNvSpPr>
              <a:spLocks/>
            </p:cNvSpPr>
            <p:nvPr/>
          </p:nvSpPr>
          <p:spPr bwMode="auto">
            <a:xfrm>
              <a:off x="11399" y="2468"/>
              <a:ext cx="310" cy="2203"/>
            </a:xfrm>
            <a:custGeom>
              <a:avLst/>
              <a:gdLst>
                <a:gd name="T0" fmla="+- 0 11709 11399"/>
                <a:gd name="T1" fmla="*/ T0 w 310"/>
                <a:gd name="T2" fmla="+- 0 2468 2468"/>
                <a:gd name="T3" fmla="*/ 2468 h 2203"/>
                <a:gd name="T4" fmla="+- 0 11709 11399"/>
                <a:gd name="T5" fmla="*/ T4 w 310"/>
                <a:gd name="T6" fmla="+- 0 4671 2468"/>
                <a:gd name="T7" fmla="*/ 4671 h 2203"/>
                <a:gd name="T8" fmla="+- 0 11399 11399"/>
                <a:gd name="T9" fmla="*/ T8 w 310"/>
                <a:gd name="T10" fmla="+- 0 2512 2468"/>
                <a:gd name="T11" fmla="*/ 2512 h 2203"/>
                <a:gd name="T12" fmla="+- 0 11685 11399"/>
                <a:gd name="T13" fmla="*/ T12 w 310"/>
                <a:gd name="T14" fmla="+- 0 2512 2468"/>
                <a:gd name="T15" fmla="*/ 2512 h 220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310" h="2203">
                  <a:moveTo>
                    <a:pt x="310" y="0"/>
                  </a:moveTo>
                  <a:lnTo>
                    <a:pt x="310" y="2203"/>
                  </a:lnTo>
                  <a:moveTo>
                    <a:pt x="0" y="44"/>
                  </a:moveTo>
                  <a:lnTo>
                    <a:pt x="286" y="44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6" name="Line 176"/>
            <p:cNvSpPr>
              <a:spLocks noChangeShapeType="1"/>
            </p:cNvSpPr>
            <p:nvPr/>
          </p:nvSpPr>
          <p:spPr bwMode="auto">
            <a:xfrm>
              <a:off x="11671" y="3395"/>
              <a:ext cx="852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7" name="AutoShape 177"/>
            <p:cNvSpPr>
              <a:spLocks/>
            </p:cNvSpPr>
            <p:nvPr/>
          </p:nvSpPr>
          <p:spPr bwMode="auto">
            <a:xfrm>
              <a:off x="12482" y="3358"/>
              <a:ext cx="2" cy="1663"/>
            </a:xfrm>
            <a:custGeom>
              <a:avLst/>
              <a:gdLst>
                <a:gd name="T0" fmla="+- 0 3358 3358"/>
                <a:gd name="T1" fmla="*/ 3358 h 1663"/>
                <a:gd name="T2" fmla="+- 0 3688 3358"/>
                <a:gd name="T3" fmla="*/ 3688 h 1663"/>
                <a:gd name="T4" fmla="+- 0 4308 3358"/>
                <a:gd name="T5" fmla="*/ 4308 h 1663"/>
                <a:gd name="T6" fmla="+- 0 5020 3358"/>
                <a:gd name="T7" fmla="*/ 5020 h 166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</a:cxnLst>
              <a:rect l="0" t="0" r="r" b="b"/>
              <a:pathLst>
                <a:path h="1663">
                  <a:moveTo>
                    <a:pt x="0" y="0"/>
                  </a:moveTo>
                  <a:lnTo>
                    <a:pt x="0" y="330"/>
                  </a:lnTo>
                  <a:moveTo>
                    <a:pt x="0" y="950"/>
                  </a:moveTo>
                  <a:lnTo>
                    <a:pt x="0" y="1662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8" name="Line 178"/>
            <p:cNvSpPr>
              <a:spLocks noChangeShapeType="1"/>
            </p:cNvSpPr>
            <p:nvPr/>
          </p:nvSpPr>
          <p:spPr bwMode="auto">
            <a:xfrm>
              <a:off x="12443" y="4983"/>
              <a:ext cx="759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69" name="AutoShape 179"/>
            <p:cNvSpPr>
              <a:spLocks/>
            </p:cNvSpPr>
            <p:nvPr/>
          </p:nvSpPr>
          <p:spPr bwMode="auto">
            <a:xfrm>
              <a:off x="13188" y="4940"/>
              <a:ext cx="2" cy="11973"/>
            </a:xfrm>
            <a:custGeom>
              <a:avLst/>
              <a:gdLst>
                <a:gd name="T0" fmla="+- 0 4940 4940"/>
                <a:gd name="T1" fmla="*/ 4940 h 11973"/>
                <a:gd name="T2" fmla="+- 0 5190 4940"/>
                <a:gd name="T3" fmla="*/ 5190 h 11973"/>
                <a:gd name="T4" fmla="+- 0 5810 4940"/>
                <a:gd name="T5" fmla="*/ 5810 h 11973"/>
                <a:gd name="T6" fmla="+- 0 6032 4940"/>
                <a:gd name="T7" fmla="*/ 6032 h 11973"/>
                <a:gd name="T8" fmla="+- 0 6350 4940"/>
                <a:gd name="T9" fmla="*/ 6350 h 11973"/>
                <a:gd name="T10" fmla="+- 0 8982 4940"/>
                <a:gd name="T11" fmla="*/ 8982 h 11973"/>
                <a:gd name="T12" fmla="+- 0 9602 4940"/>
                <a:gd name="T13" fmla="*/ 9602 h 11973"/>
                <a:gd name="T14" fmla="+- 0 13229 4940"/>
                <a:gd name="T15" fmla="*/ 13229 h 11973"/>
                <a:gd name="T16" fmla="+- 0 13849 4940"/>
                <a:gd name="T17" fmla="*/ 13849 h 11973"/>
                <a:gd name="T18" fmla="+- 0 16913 4940"/>
                <a:gd name="T19" fmla="*/ 16913 h 11973"/>
              </a:gdLst>
              <a:ahLst/>
              <a:cxnLst>
                <a:cxn ang="0">
                  <a:pos x="0" y="T1"/>
                </a:cxn>
                <a:cxn ang="0">
                  <a:pos x="0" y="T3"/>
                </a:cxn>
                <a:cxn ang="0">
                  <a:pos x="0" y="T5"/>
                </a:cxn>
                <a:cxn ang="0">
                  <a:pos x="0" y="T7"/>
                </a:cxn>
                <a:cxn ang="0">
                  <a:pos x="0" y="T9"/>
                </a:cxn>
                <a:cxn ang="0">
                  <a:pos x="0" y="T11"/>
                </a:cxn>
                <a:cxn ang="0">
                  <a:pos x="0" y="T13"/>
                </a:cxn>
                <a:cxn ang="0">
                  <a:pos x="0" y="T15"/>
                </a:cxn>
                <a:cxn ang="0">
                  <a:pos x="0" y="T17"/>
                </a:cxn>
                <a:cxn ang="0">
                  <a:pos x="0" y="T19"/>
                </a:cxn>
              </a:cxnLst>
              <a:rect l="0" t="0" r="r" b="b"/>
              <a:pathLst>
                <a:path h="11973">
                  <a:moveTo>
                    <a:pt x="0" y="0"/>
                  </a:moveTo>
                  <a:lnTo>
                    <a:pt x="0" y="250"/>
                  </a:lnTo>
                  <a:moveTo>
                    <a:pt x="0" y="870"/>
                  </a:moveTo>
                  <a:lnTo>
                    <a:pt x="0" y="1092"/>
                  </a:lnTo>
                  <a:moveTo>
                    <a:pt x="0" y="1410"/>
                  </a:moveTo>
                  <a:lnTo>
                    <a:pt x="0" y="4042"/>
                  </a:lnTo>
                  <a:moveTo>
                    <a:pt x="0" y="4662"/>
                  </a:moveTo>
                  <a:lnTo>
                    <a:pt x="0" y="8289"/>
                  </a:lnTo>
                  <a:moveTo>
                    <a:pt x="0" y="8909"/>
                  </a:moveTo>
                  <a:lnTo>
                    <a:pt x="0" y="11973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0" name="AutoShape 180"/>
            <p:cNvSpPr>
              <a:spLocks/>
            </p:cNvSpPr>
            <p:nvPr/>
          </p:nvSpPr>
          <p:spPr bwMode="auto">
            <a:xfrm>
              <a:off x="13219" y="16873"/>
              <a:ext cx="6115" cy="418"/>
            </a:xfrm>
            <a:custGeom>
              <a:avLst/>
              <a:gdLst>
                <a:gd name="T0" fmla="+- 0 14749 13219"/>
                <a:gd name="T1" fmla="*/ T0 w 6115"/>
                <a:gd name="T2" fmla="+- 0 16873 16873"/>
                <a:gd name="T3" fmla="*/ 16873 h 418"/>
                <a:gd name="T4" fmla="+- 0 16290 13219"/>
                <a:gd name="T5" fmla="*/ T4 w 6115"/>
                <a:gd name="T6" fmla="+- 0 16873 16873"/>
                <a:gd name="T7" fmla="*/ 16873 h 418"/>
                <a:gd name="T8" fmla="+- 0 13219 13219"/>
                <a:gd name="T9" fmla="*/ T8 w 6115"/>
                <a:gd name="T10" fmla="+- 0 16873 16873"/>
                <a:gd name="T11" fmla="*/ 16873 h 418"/>
                <a:gd name="T12" fmla="+- 0 14129 13219"/>
                <a:gd name="T13" fmla="*/ T12 w 6115"/>
                <a:gd name="T14" fmla="+- 0 16873 16873"/>
                <a:gd name="T15" fmla="*/ 16873 h 418"/>
                <a:gd name="T16" fmla="+- 0 17675 13219"/>
                <a:gd name="T17" fmla="*/ T16 w 6115"/>
                <a:gd name="T18" fmla="+- 0 16965 16873"/>
                <a:gd name="T19" fmla="*/ 16965 h 418"/>
                <a:gd name="T20" fmla="+- 0 17675 13219"/>
                <a:gd name="T21" fmla="*/ T20 w 6115"/>
                <a:gd name="T22" fmla="+- 0 17043 16873"/>
                <a:gd name="T23" fmla="*/ 17043 h 418"/>
                <a:gd name="T24" fmla="+- 0 16481 13219"/>
                <a:gd name="T25" fmla="*/ T24 w 6115"/>
                <a:gd name="T26" fmla="+- 0 17004 16873"/>
                <a:gd name="T27" fmla="*/ 17004 h 418"/>
                <a:gd name="T28" fmla="+- 0 17029 13219"/>
                <a:gd name="T29" fmla="*/ T28 w 6115"/>
                <a:gd name="T30" fmla="+- 0 17004 16873"/>
                <a:gd name="T31" fmla="*/ 17004 h 418"/>
                <a:gd name="T32" fmla="+- 0 19193 13219"/>
                <a:gd name="T33" fmla="*/ T32 w 6115"/>
                <a:gd name="T34" fmla="+- 0 17290 16873"/>
                <a:gd name="T35" fmla="*/ 17290 h 418"/>
                <a:gd name="T36" fmla="+- 0 19334 13219"/>
                <a:gd name="T37" fmla="*/ T36 w 6115"/>
                <a:gd name="T38" fmla="+- 0 17290 16873"/>
                <a:gd name="T39" fmla="*/ 17290 h 418"/>
                <a:gd name="T40" fmla="+- 0 17711 13219"/>
                <a:gd name="T41" fmla="*/ T40 w 6115"/>
                <a:gd name="T42" fmla="+- 0 17290 16873"/>
                <a:gd name="T43" fmla="*/ 17290 h 418"/>
                <a:gd name="T44" fmla="+- 0 18573 13219"/>
                <a:gd name="T45" fmla="*/ T44 w 6115"/>
                <a:gd name="T46" fmla="+- 0 17290 16873"/>
                <a:gd name="T47" fmla="*/ 17290 h 41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0" t="0" r="r" b="b"/>
              <a:pathLst>
                <a:path w="6115" h="418">
                  <a:moveTo>
                    <a:pt x="1530" y="0"/>
                  </a:moveTo>
                  <a:lnTo>
                    <a:pt x="3071" y="0"/>
                  </a:lnTo>
                  <a:moveTo>
                    <a:pt x="0" y="0"/>
                  </a:moveTo>
                  <a:lnTo>
                    <a:pt x="910" y="0"/>
                  </a:lnTo>
                  <a:moveTo>
                    <a:pt x="4456" y="92"/>
                  </a:moveTo>
                  <a:lnTo>
                    <a:pt x="4456" y="170"/>
                  </a:lnTo>
                  <a:moveTo>
                    <a:pt x="3262" y="131"/>
                  </a:moveTo>
                  <a:lnTo>
                    <a:pt x="3810" y="131"/>
                  </a:lnTo>
                  <a:moveTo>
                    <a:pt x="5974" y="417"/>
                  </a:moveTo>
                  <a:lnTo>
                    <a:pt x="6115" y="417"/>
                  </a:lnTo>
                  <a:moveTo>
                    <a:pt x="4492" y="417"/>
                  </a:moveTo>
                  <a:lnTo>
                    <a:pt x="5354" y="417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1" name="Line 181"/>
            <p:cNvSpPr>
              <a:spLocks noChangeShapeType="1"/>
            </p:cNvSpPr>
            <p:nvPr/>
          </p:nvSpPr>
          <p:spPr bwMode="auto">
            <a:xfrm>
              <a:off x="17704" y="17329"/>
              <a:ext cx="0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2" name="AutoShape 182"/>
            <p:cNvSpPr>
              <a:spLocks/>
            </p:cNvSpPr>
            <p:nvPr/>
          </p:nvSpPr>
          <p:spPr bwMode="auto">
            <a:xfrm>
              <a:off x="15166" y="15152"/>
              <a:ext cx="4127" cy="5384"/>
            </a:xfrm>
            <a:custGeom>
              <a:avLst/>
              <a:gdLst>
                <a:gd name="T0" fmla="+- 0 18685 15167"/>
                <a:gd name="T1" fmla="*/ T0 w 4127"/>
                <a:gd name="T2" fmla="+- 0 16095 15152"/>
                <a:gd name="T3" fmla="*/ 16095 h 5384"/>
                <a:gd name="T4" fmla="+- 0 19288 15167"/>
                <a:gd name="T5" fmla="*/ T4 w 4127"/>
                <a:gd name="T6" fmla="+- 0 16095 15152"/>
                <a:gd name="T7" fmla="*/ 16095 h 5384"/>
                <a:gd name="T8" fmla="+- 0 17647 15167"/>
                <a:gd name="T9" fmla="*/ T8 w 4127"/>
                <a:gd name="T10" fmla="+- 0 16095 15152"/>
                <a:gd name="T11" fmla="*/ 16095 h 5384"/>
                <a:gd name="T12" fmla="+- 0 18065 15167"/>
                <a:gd name="T13" fmla="*/ T12 w 4127"/>
                <a:gd name="T14" fmla="+- 0 16095 15152"/>
                <a:gd name="T15" fmla="*/ 16095 h 5384"/>
                <a:gd name="T16" fmla="+- 0 19294 15167"/>
                <a:gd name="T17" fmla="*/ T16 w 4127"/>
                <a:gd name="T18" fmla="+- 0 15152 15152"/>
                <a:gd name="T19" fmla="*/ 15152 h 5384"/>
                <a:gd name="T20" fmla="+- 0 19294 15167"/>
                <a:gd name="T21" fmla="*/ T20 w 4127"/>
                <a:gd name="T22" fmla="+- 0 17318 15152"/>
                <a:gd name="T23" fmla="*/ 17318 h 5384"/>
                <a:gd name="T24" fmla="+- 0 15167 15167"/>
                <a:gd name="T25" fmla="*/ T24 w 4127"/>
                <a:gd name="T26" fmla="+- 0 17583 15152"/>
                <a:gd name="T27" fmla="*/ 17583 h 5384"/>
                <a:gd name="T28" fmla="+- 0 15167 15167"/>
                <a:gd name="T29" fmla="*/ T28 w 4127"/>
                <a:gd name="T30" fmla="+- 0 18584 15152"/>
                <a:gd name="T31" fmla="*/ 18584 h 5384"/>
                <a:gd name="T32" fmla="+- 0 15167 15167"/>
                <a:gd name="T33" fmla="*/ T32 w 4127"/>
                <a:gd name="T34" fmla="+- 0 19204 15152"/>
                <a:gd name="T35" fmla="*/ 19204 h 5384"/>
                <a:gd name="T36" fmla="+- 0 15167 15167"/>
                <a:gd name="T37" fmla="*/ T36 w 4127"/>
                <a:gd name="T38" fmla="+- 0 20536 15152"/>
                <a:gd name="T39" fmla="*/ 20536 h 538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</a:cxnLst>
              <a:rect l="0" t="0" r="r" b="b"/>
              <a:pathLst>
                <a:path w="4127" h="5384">
                  <a:moveTo>
                    <a:pt x="3518" y="943"/>
                  </a:moveTo>
                  <a:lnTo>
                    <a:pt x="4121" y="943"/>
                  </a:lnTo>
                  <a:moveTo>
                    <a:pt x="2480" y="943"/>
                  </a:moveTo>
                  <a:lnTo>
                    <a:pt x="2898" y="943"/>
                  </a:lnTo>
                  <a:moveTo>
                    <a:pt x="4127" y="0"/>
                  </a:moveTo>
                  <a:lnTo>
                    <a:pt x="4127" y="2166"/>
                  </a:lnTo>
                  <a:moveTo>
                    <a:pt x="0" y="2431"/>
                  </a:moveTo>
                  <a:lnTo>
                    <a:pt x="0" y="3432"/>
                  </a:lnTo>
                  <a:moveTo>
                    <a:pt x="0" y="4052"/>
                  </a:moveTo>
                  <a:lnTo>
                    <a:pt x="0" y="5384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3" name="Line 183"/>
            <p:cNvSpPr>
              <a:spLocks noChangeShapeType="1"/>
            </p:cNvSpPr>
            <p:nvPr/>
          </p:nvSpPr>
          <p:spPr bwMode="auto">
            <a:xfrm>
              <a:off x="15127" y="17546"/>
              <a:ext cx="1199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4" name="Line 184"/>
            <p:cNvSpPr>
              <a:spLocks noChangeShapeType="1"/>
            </p:cNvSpPr>
            <p:nvPr/>
          </p:nvSpPr>
          <p:spPr bwMode="auto">
            <a:xfrm>
              <a:off x="14072" y="18821"/>
              <a:ext cx="948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5" name="AutoShape 185"/>
            <p:cNvSpPr>
              <a:spLocks/>
            </p:cNvSpPr>
            <p:nvPr/>
          </p:nvSpPr>
          <p:spPr bwMode="auto">
            <a:xfrm>
              <a:off x="13102" y="20497"/>
              <a:ext cx="2054" cy="2"/>
            </a:xfrm>
            <a:custGeom>
              <a:avLst/>
              <a:gdLst>
                <a:gd name="T0" fmla="+- 0 14096 13103"/>
                <a:gd name="T1" fmla="*/ T0 w 2054"/>
                <a:gd name="T2" fmla="+- 0 15157 13103"/>
                <a:gd name="T3" fmla="*/ T2 w 2054"/>
                <a:gd name="T4" fmla="+- 0 13103 13103"/>
                <a:gd name="T5" fmla="*/ T4 w 2054"/>
                <a:gd name="T6" fmla="+- 0 13476 13103"/>
                <a:gd name="T7" fmla="*/ T6 w 2054"/>
              </a:gdLst>
              <a:ahLst/>
              <a:cxnLst>
                <a:cxn ang="0">
                  <a:pos x="T1" y="0"/>
                </a:cxn>
                <a:cxn ang="0">
                  <a:pos x="T3" y="0"/>
                </a:cxn>
                <a:cxn ang="0">
                  <a:pos x="T5" y="0"/>
                </a:cxn>
                <a:cxn ang="0">
                  <a:pos x="T7" y="0"/>
                </a:cxn>
              </a:cxnLst>
              <a:rect l="0" t="0" r="r" b="b"/>
              <a:pathLst>
                <a:path w="2054">
                  <a:moveTo>
                    <a:pt x="993" y="0"/>
                  </a:moveTo>
                  <a:lnTo>
                    <a:pt x="2054" y="0"/>
                  </a:lnTo>
                  <a:moveTo>
                    <a:pt x="0" y="0"/>
                  </a:moveTo>
                  <a:lnTo>
                    <a:pt x="373" y="0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6" name="Line 186"/>
            <p:cNvSpPr>
              <a:spLocks noChangeShapeType="1"/>
            </p:cNvSpPr>
            <p:nvPr/>
          </p:nvSpPr>
          <p:spPr bwMode="auto">
            <a:xfrm>
              <a:off x="12431" y="18875"/>
              <a:ext cx="1021" cy="0"/>
            </a:xfrm>
            <a:prstGeom prst="line">
              <a:avLst/>
            </a:pr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7" name="AutoShape 187"/>
            <p:cNvSpPr>
              <a:spLocks/>
            </p:cNvSpPr>
            <p:nvPr/>
          </p:nvSpPr>
          <p:spPr bwMode="auto">
            <a:xfrm>
              <a:off x="16273" y="16827"/>
              <a:ext cx="78" cy="757"/>
            </a:xfrm>
            <a:custGeom>
              <a:avLst/>
              <a:gdLst>
                <a:gd name="T0" fmla="+- 0 16273 16273"/>
                <a:gd name="T1" fmla="*/ T0 w 78"/>
                <a:gd name="T2" fmla="+- 0 16828 16828"/>
                <a:gd name="T3" fmla="*/ 16828 h 757"/>
                <a:gd name="T4" fmla="+- 0 16351 16273"/>
                <a:gd name="T5" fmla="*/ T4 w 78"/>
                <a:gd name="T6" fmla="+- 0 16828 16828"/>
                <a:gd name="T7" fmla="*/ 16828 h 757"/>
                <a:gd name="T8" fmla="+- 0 16312 16273"/>
                <a:gd name="T9" fmla="*/ T8 w 78"/>
                <a:gd name="T10" fmla="+- 0 17461 16828"/>
                <a:gd name="T11" fmla="*/ 17461 h 757"/>
                <a:gd name="T12" fmla="+- 0 16312 16273"/>
                <a:gd name="T13" fmla="*/ T12 w 78"/>
                <a:gd name="T14" fmla="+- 0 17584 16828"/>
                <a:gd name="T15" fmla="*/ 17584 h 75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78" h="757">
                  <a:moveTo>
                    <a:pt x="0" y="0"/>
                  </a:moveTo>
                  <a:lnTo>
                    <a:pt x="78" y="0"/>
                  </a:lnTo>
                  <a:moveTo>
                    <a:pt x="39" y="633"/>
                  </a:moveTo>
                  <a:lnTo>
                    <a:pt x="39" y="756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8" name="Rectangle 188"/>
            <p:cNvSpPr>
              <a:spLocks noChangeArrowheads="1"/>
            </p:cNvSpPr>
            <p:nvPr/>
          </p:nvSpPr>
          <p:spPr bwMode="auto">
            <a:xfrm>
              <a:off x="12619" y="5839"/>
              <a:ext cx="333" cy="726"/>
            </a:xfrm>
            <a:prstGeom prst="rect">
              <a:avLst/>
            </a:prstGeom>
            <a:solidFill>
              <a:srgbClr val="00A6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79" name="AutoShape 189"/>
            <p:cNvSpPr>
              <a:spLocks/>
            </p:cNvSpPr>
            <p:nvPr/>
          </p:nvSpPr>
          <p:spPr bwMode="auto">
            <a:xfrm>
              <a:off x="11217" y="1175"/>
              <a:ext cx="1471" cy="1396"/>
            </a:xfrm>
            <a:custGeom>
              <a:avLst/>
              <a:gdLst>
                <a:gd name="T0" fmla="+- 0 10269 11217"/>
                <a:gd name="T1" fmla="*/ T0 w 1471"/>
                <a:gd name="T2" fmla="+- 0 4143 1175"/>
                <a:gd name="T3" fmla="*/ 4143 h 1396"/>
                <a:gd name="T4" fmla="+- 0 11616 11217"/>
                <a:gd name="T5" fmla="*/ T4 w 1471"/>
                <a:gd name="T6" fmla="+- 0 4143 1175"/>
                <a:gd name="T7" fmla="*/ 4143 h 1396"/>
                <a:gd name="T8" fmla="+- 0 10305 11217"/>
                <a:gd name="T9" fmla="*/ T8 w 1471"/>
                <a:gd name="T10" fmla="+- 0 4152 1175"/>
                <a:gd name="T11" fmla="*/ 4152 h 1396"/>
                <a:gd name="T12" fmla="+- 0 10305 11217"/>
                <a:gd name="T13" fmla="*/ T12 w 1471"/>
                <a:gd name="T14" fmla="+- 0 2874 1175"/>
                <a:gd name="T15" fmla="*/ 2874 h 139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471" h="1396">
                  <a:moveTo>
                    <a:pt x="-948" y="2968"/>
                  </a:moveTo>
                  <a:lnTo>
                    <a:pt x="399" y="2968"/>
                  </a:lnTo>
                  <a:moveTo>
                    <a:pt x="-912" y="2977"/>
                  </a:moveTo>
                  <a:lnTo>
                    <a:pt x="-912" y="1699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0" name="AutoShape 190"/>
            <p:cNvSpPr>
              <a:spLocks/>
            </p:cNvSpPr>
            <p:nvPr/>
          </p:nvSpPr>
          <p:spPr bwMode="auto">
            <a:xfrm>
              <a:off x="9735" y="2533"/>
              <a:ext cx="7153" cy="4049"/>
            </a:xfrm>
            <a:custGeom>
              <a:avLst/>
              <a:gdLst>
                <a:gd name="T0" fmla="+- 0 9805 9735"/>
                <a:gd name="T1" fmla="*/ T0 w 7153"/>
                <a:gd name="T2" fmla="+- 0 2722 2534"/>
                <a:gd name="T3" fmla="*/ 2722 h 4049"/>
                <a:gd name="T4" fmla="+- 0 9921 9735"/>
                <a:gd name="T5" fmla="*/ T4 w 7153"/>
                <a:gd name="T6" fmla="+- 0 2728 2534"/>
                <a:gd name="T7" fmla="*/ 2728 h 4049"/>
                <a:gd name="T8" fmla="+- 0 10184 9735"/>
                <a:gd name="T9" fmla="*/ T8 w 7153"/>
                <a:gd name="T10" fmla="+- 0 2682 2534"/>
                <a:gd name="T11" fmla="*/ 2682 h 4049"/>
                <a:gd name="T12" fmla="+- 0 10220 9735"/>
                <a:gd name="T13" fmla="*/ T12 w 7153"/>
                <a:gd name="T14" fmla="+- 0 2612 2534"/>
                <a:gd name="T15" fmla="*/ 2612 h 4049"/>
                <a:gd name="T16" fmla="+- 0 10289 9735"/>
                <a:gd name="T17" fmla="*/ T16 w 7153"/>
                <a:gd name="T18" fmla="+- 0 2778 2534"/>
                <a:gd name="T19" fmla="*/ 2778 h 4049"/>
                <a:gd name="T20" fmla="+- 0 10272 9735"/>
                <a:gd name="T21" fmla="*/ T20 w 7153"/>
                <a:gd name="T22" fmla="+- 0 2818 2534"/>
                <a:gd name="T23" fmla="*/ 2818 h 4049"/>
                <a:gd name="T24" fmla="+- 0 10345 9735"/>
                <a:gd name="T25" fmla="*/ T24 w 7153"/>
                <a:gd name="T26" fmla="+- 0 2534 2534"/>
                <a:gd name="T27" fmla="*/ 2534 h 4049"/>
                <a:gd name="T28" fmla="+- 0 10343 9735"/>
                <a:gd name="T29" fmla="*/ T28 w 7153"/>
                <a:gd name="T30" fmla="+- 0 2572 2534"/>
                <a:gd name="T31" fmla="*/ 2572 h 4049"/>
                <a:gd name="T32" fmla="+- 0 10296 9735"/>
                <a:gd name="T33" fmla="*/ T32 w 7153"/>
                <a:gd name="T34" fmla="+- 0 2560 2534"/>
                <a:gd name="T35" fmla="*/ 2560 h 4049"/>
                <a:gd name="T36" fmla="+- 0 10271 9735"/>
                <a:gd name="T37" fmla="*/ T36 w 7153"/>
                <a:gd name="T38" fmla="+- 0 2648 2534"/>
                <a:gd name="T39" fmla="*/ 2648 h 4049"/>
                <a:gd name="T40" fmla="+- 0 10217 9735"/>
                <a:gd name="T41" fmla="*/ T40 w 7153"/>
                <a:gd name="T42" fmla="+- 0 2782 2534"/>
                <a:gd name="T43" fmla="*/ 2782 h 4049"/>
                <a:gd name="T44" fmla="+- 0 10142 9735"/>
                <a:gd name="T45" fmla="*/ T44 w 7153"/>
                <a:gd name="T46" fmla="+- 0 2674 2534"/>
                <a:gd name="T47" fmla="*/ 2674 h 4049"/>
                <a:gd name="T48" fmla="+- 0 10210 9735"/>
                <a:gd name="T49" fmla="*/ T48 w 7153"/>
                <a:gd name="T50" fmla="+- 0 2602 2534"/>
                <a:gd name="T51" fmla="*/ 2602 h 4049"/>
                <a:gd name="T52" fmla="+- 0 10119 9735"/>
                <a:gd name="T53" fmla="*/ T52 w 7153"/>
                <a:gd name="T54" fmla="+- 0 2648 2534"/>
                <a:gd name="T55" fmla="*/ 2648 h 4049"/>
                <a:gd name="T56" fmla="+- 0 10085 9735"/>
                <a:gd name="T57" fmla="*/ T56 w 7153"/>
                <a:gd name="T58" fmla="+- 0 2796 2534"/>
                <a:gd name="T59" fmla="*/ 2796 h 4049"/>
                <a:gd name="T60" fmla="+- 0 10119 9735"/>
                <a:gd name="T61" fmla="*/ T60 w 7153"/>
                <a:gd name="T62" fmla="+- 0 2534 2534"/>
                <a:gd name="T63" fmla="*/ 2534 h 4049"/>
                <a:gd name="T64" fmla="+- 0 10080 9735"/>
                <a:gd name="T65" fmla="*/ T64 w 7153"/>
                <a:gd name="T66" fmla="+- 0 2642 2534"/>
                <a:gd name="T67" fmla="*/ 2642 h 4049"/>
                <a:gd name="T68" fmla="+- 0 10052 9735"/>
                <a:gd name="T69" fmla="*/ T68 w 7153"/>
                <a:gd name="T70" fmla="+- 0 2578 2534"/>
                <a:gd name="T71" fmla="*/ 2578 h 4049"/>
                <a:gd name="T72" fmla="+- 0 10005 9735"/>
                <a:gd name="T73" fmla="*/ T72 w 7153"/>
                <a:gd name="T74" fmla="+- 0 2628 2534"/>
                <a:gd name="T75" fmla="*/ 2628 h 4049"/>
                <a:gd name="T76" fmla="+- 0 10038 9735"/>
                <a:gd name="T77" fmla="*/ T76 w 7153"/>
                <a:gd name="T78" fmla="+- 0 2648 2534"/>
                <a:gd name="T79" fmla="*/ 2648 h 4049"/>
                <a:gd name="T80" fmla="+- 0 9879 9735"/>
                <a:gd name="T81" fmla="*/ T80 w 7153"/>
                <a:gd name="T82" fmla="+- 0 2668 2534"/>
                <a:gd name="T83" fmla="*/ 2668 h 4049"/>
                <a:gd name="T84" fmla="+- 0 9909 9735"/>
                <a:gd name="T85" fmla="*/ T84 w 7153"/>
                <a:gd name="T86" fmla="+- 0 2648 2534"/>
                <a:gd name="T87" fmla="*/ 2648 h 4049"/>
                <a:gd name="T88" fmla="+- 0 9851 9735"/>
                <a:gd name="T89" fmla="*/ T88 w 7153"/>
                <a:gd name="T90" fmla="+- 0 2716 2534"/>
                <a:gd name="T91" fmla="*/ 2716 h 4049"/>
                <a:gd name="T92" fmla="+- 0 9842 9735"/>
                <a:gd name="T93" fmla="*/ T92 w 7153"/>
                <a:gd name="T94" fmla="+- 0 2794 2534"/>
                <a:gd name="T95" fmla="*/ 2794 h 4049"/>
                <a:gd name="T96" fmla="+- 0 9895 9735"/>
                <a:gd name="T97" fmla="*/ T96 w 7153"/>
                <a:gd name="T98" fmla="+- 0 2534 2534"/>
                <a:gd name="T99" fmla="*/ 2534 h 4049"/>
                <a:gd name="T100" fmla="+- 0 9817 9735"/>
                <a:gd name="T101" fmla="*/ T100 w 7153"/>
                <a:gd name="T102" fmla="+- 0 2646 2534"/>
                <a:gd name="T103" fmla="*/ 2646 h 4049"/>
                <a:gd name="T104" fmla="+- 0 9798 9735"/>
                <a:gd name="T105" fmla="*/ T104 w 7153"/>
                <a:gd name="T106" fmla="+- 0 2640 2534"/>
                <a:gd name="T107" fmla="*/ 2640 h 4049"/>
                <a:gd name="T108" fmla="+- 0 9798 9735"/>
                <a:gd name="T109" fmla="*/ T108 w 7153"/>
                <a:gd name="T110" fmla="+- 0 2582 2534"/>
                <a:gd name="T111" fmla="*/ 2582 h 4049"/>
                <a:gd name="T112" fmla="+- 0 9818 9735"/>
                <a:gd name="T113" fmla="*/ T112 w 7153"/>
                <a:gd name="T114" fmla="+- 0 2578 2534"/>
                <a:gd name="T115" fmla="*/ 2578 h 4049"/>
                <a:gd name="T116" fmla="+- 0 10363 9735"/>
                <a:gd name="T117" fmla="*/ T116 w 7153"/>
                <a:gd name="T118" fmla="+- 0 2534 2534"/>
                <a:gd name="T119" fmla="*/ 2534 h 4049"/>
                <a:gd name="T120" fmla="+- 0 16688 9735"/>
                <a:gd name="T121" fmla="*/ T120 w 7153"/>
                <a:gd name="T122" fmla="+- 0 6146 2534"/>
                <a:gd name="T123" fmla="*/ 6146 h 4049"/>
                <a:gd name="T124" fmla="+- 0 16741 9735"/>
                <a:gd name="T125" fmla="*/ T124 w 7153"/>
                <a:gd name="T126" fmla="+- 0 6510 2534"/>
                <a:gd name="T127" fmla="*/ 6510 h 4049"/>
                <a:gd name="T128" fmla="+- 0 16740 9735"/>
                <a:gd name="T129" fmla="*/ T128 w 7153"/>
                <a:gd name="T130" fmla="+- 0 6390 2534"/>
                <a:gd name="T131" fmla="*/ 6390 h 4049"/>
                <a:gd name="T132" fmla="+- 0 16780 9735"/>
                <a:gd name="T133" fmla="*/ T132 w 7153"/>
                <a:gd name="T134" fmla="+- 0 6438 2534"/>
                <a:gd name="T135" fmla="*/ 6438 h 4049"/>
                <a:gd name="T136" fmla="+- 0 16800 9735"/>
                <a:gd name="T137" fmla="*/ T136 w 7153"/>
                <a:gd name="T138" fmla="+- 0 6090 2534"/>
                <a:gd name="T139" fmla="*/ 6090 h 4049"/>
                <a:gd name="T140" fmla="+- 0 16862 9735"/>
                <a:gd name="T141" fmla="*/ T140 w 7153"/>
                <a:gd name="T142" fmla="+- 0 6542 2534"/>
                <a:gd name="T143" fmla="*/ 6542 h 4049"/>
                <a:gd name="T144" fmla="+- 0 16848 9735"/>
                <a:gd name="T145" fmla="*/ T144 w 7153"/>
                <a:gd name="T146" fmla="+- 0 6026 2534"/>
                <a:gd name="T147" fmla="*/ 6026 h 4049"/>
                <a:gd name="T148" fmla="+- 0 16816 9735"/>
                <a:gd name="T149" fmla="*/ T148 w 7153"/>
                <a:gd name="T150" fmla="+- 0 6370 2534"/>
                <a:gd name="T151" fmla="*/ 6370 h 4049"/>
                <a:gd name="T152" fmla="+- 0 16772 9735"/>
                <a:gd name="T153" fmla="*/ T152 w 7153"/>
                <a:gd name="T154" fmla="+- 0 6564 2534"/>
                <a:gd name="T155" fmla="*/ 6564 h 4049"/>
                <a:gd name="T156" fmla="+- 0 16819 9735"/>
                <a:gd name="T157" fmla="*/ T156 w 7153"/>
                <a:gd name="T158" fmla="+- 0 6450 2534"/>
                <a:gd name="T159" fmla="*/ 6450 h 4049"/>
                <a:gd name="T160" fmla="+- 0 16772 9735"/>
                <a:gd name="T161" fmla="*/ T160 w 7153"/>
                <a:gd name="T162" fmla="+- 0 6370 2534"/>
                <a:gd name="T163" fmla="*/ 6370 h 4049"/>
                <a:gd name="T164" fmla="+- 0 16824 9735"/>
                <a:gd name="T165" fmla="*/ T164 w 7153"/>
                <a:gd name="T166" fmla="+- 0 6302 2534"/>
                <a:gd name="T167" fmla="*/ 6302 h 4049"/>
                <a:gd name="T168" fmla="+- 0 16780 9735"/>
                <a:gd name="T169" fmla="*/ T168 w 7153"/>
                <a:gd name="T170" fmla="+- 0 6302 2534"/>
                <a:gd name="T171" fmla="*/ 6302 h 4049"/>
                <a:gd name="T172" fmla="+- 0 16848 9735"/>
                <a:gd name="T173" fmla="*/ T172 w 7153"/>
                <a:gd name="T174" fmla="+- 0 6282 2534"/>
                <a:gd name="T175" fmla="*/ 6282 h 4049"/>
                <a:gd name="T176" fmla="+- 0 16772 9735"/>
                <a:gd name="T177" fmla="*/ T176 w 7153"/>
                <a:gd name="T178" fmla="+- 0 6182 2534"/>
                <a:gd name="T179" fmla="*/ 6182 h 4049"/>
                <a:gd name="T180" fmla="+- 0 16793 9735"/>
                <a:gd name="T181" fmla="*/ T180 w 7153"/>
                <a:gd name="T182" fmla="+- 0 6092 2534"/>
                <a:gd name="T183" fmla="*/ 6092 h 4049"/>
                <a:gd name="T184" fmla="+- 0 16812 9735"/>
                <a:gd name="T185" fmla="*/ T184 w 7153"/>
                <a:gd name="T186" fmla="+- 0 6022 2534"/>
                <a:gd name="T187" fmla="*/ 6022 h 4049"/>
                <a:gd name="T188" fmla="+- 0 16799 9735"/>
                <a:gd name="T189" fmla="*/ T188 w 7153"/>
                <a:gd name="T190" fmla="+- 0 5986 2534"/>
                <a:gd name="T191" fmla="*/ 5986 h 4049"/>
                <a:gd name="T192" fmla="+- 0 16809 9735"/>
                <a:gd name="T193" fmla="*/ T192 w 7153"/>
                <a:gd name="T194" fmla="+- 0 6010 2534"/>
                <a:gd name="T195" fmla="*/ 6010 h 4049"/>
                <a:gd name="T196" fmla="+- 0 16841 9735"/>
                <a:gd name="T197" fmla="*/ T196 w 7153"/>
                <a:gd name="T198" fmla="+- 0 6010 2534"/>
                <a:gd name="T199" fmla="*/ 6010 h 4049"/>
                <a:gd name="T200" fmla="+- 0 16754 9735"/>
                <a:gd name="T201" fmla="*/ T200 w 7153"/>
                <a:gd name="T202" fmla="+- 0 6050 2534"/>
                <a:gd name="T203" fmla="*/ 6050 h 4049"/>
                <a:gd name="T204" fmla="+- 0 16754 9735"/>
                <a:gd name="T205" fmla="*/ T204 w 7153"/>
                <a:gd name="T206" fmla="+- 0 6476 2534"/>
                <a:gd name="T207" fmla="*/ 6476 h 4049"/>
                <a:gd name="T208" fmla="+- 0 16638 9735"/>
                <a:gd name="T209" fmla="*/ T208 w 7153"/>
                <a:gd name="T210" fmla="+- 0 6472 2534"/>
                <a:gd name="T211" fmla="*/ 6472 h 4049"/>
                <a:gd name="T212" fmla="+- 0 16624 9735"/>
                <a:gd name="T213" fmla="*/ T212 w 7153"/>
                <a:gd name="T214" fmla="+- 0 6420 2534"/>
                <a:gd name="T215" fmla="*/ 6420 h 4049"/>
                <a:gd name="T216" fmla="+- 0 16624 9735"/>
                <a:gd name="T217" fmla="*/ T216 w 7153"/>
                <a:gd name="T218" fmla="+- 0 6304 2534"/>
                <a:gd name="T219" fmla="*/ 6304 h 4049"/>
                <a:gd name="T220" fmla="+- 0 16705 9735"/>
                <a:gd name="T221" fmla="*/ T220 w 7153"/>
                <a:gd name="T222" fmla="+- 0 6160 2534"/>
                <a:gd name="T223" fmla="*/ 6160 h 4049"/>
                <a:gd name="T224" fmla="+- 0 16752 9735"/>
                <a:gd name="T225" fmla="*/ T224 w 7153"/>
                <a:gd name="T226" fmla="+- 0 6058 2534"/>
                <a:gd name="T227" fmla="*/ 6058 h 4049"/>
                <a:gd name="T228" fmla="+- 0 16682 9735"/>
                <a:gd name="T229" fmla="*/ T228 w 7153"/>
                <a:gd name="T230" fmla="+- 0 6072 2534"/>
                <a:gd name="T231" fmla="*/ 6072 h 4049"/>
                <a:gd name="T232" fmla="+- 0 16887 9735"/>
                <a:gd name="T233" fmla="*/ T232 w 7153"/>
                <a:gd name="T234" fmla="+- 0 6564 2534"/>
                <a:gd name="T235" fmla="*/ 6564 h 4049"/>
                <a:gd name="T236" fmla="+- 0 16887 9735"/>
                <a:gd name="T237" fmla="*/ T236 w 7153"/>
                <a:gd name="T238" fmla="+- 0 6258 2534"/>
                <a:gd name="T239" fmla="*/ 6258 h 404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</a:cxnLst>
              <a:rect l="0" t="0" r="r" b="b"/>
              <a:pathLst>
                <a:path w="7153" h="4049">
                  <a:moveTo>
                    <a:pt x="85" y="204"/>
                  </a:moveTo>
                  <a:lnTo>
                    <a:pt x="81" y="200"/>
                  </a:lnTo>
                  <a:lnTo>
                    <a:pt x="70" y="200"/>
                  </a:lnTo>
                  <a:lnTo>
                    <a:pt x="70" y="250"/>
                  </a:lnTo>
                  <a:lnTo>
                    <a:pt x="81" y="250"/>
                  </a:lnTo>
                  <a:lnTo>
                    <a:pt x="85" y="248"/>
                  </a:lnTo>
                  <a:lnTo>
                    <a:pt x="85" y="204"/>
                  </a:lnTo>
                  <a:moveTo>
                    <a:pt x="85" y="150"/>
                  </a:moveTo>
                  <a:lnTo>
                    <a:pt x="84" y="148"/>
                  </a:lnTo>
                  <a:lnTo>
                    <a:pt x="79" y="146"/>
                  </a:lnTo>
                  <a:lnTo>
                    <a:pt x="70" y="146"/>
                  </a:lnTo>
                  <a:lnTo>
                    <a:pt x="70" y="188"/>
                  </a:lnTo>
                  <a:lnTo>
                    <a:pt x="81" y="188"/>
                  </a:lnTo>
                  <a:lnTo>
                    <a:pt x="85" y="186"/>
                  </a:lnTo>
                  <a:lnTo>
                    <a:pt x="85" y="150"/>
                  </a:lnTo>
                  <a:moveTo>
                    <a:pt x="135" y="86"/>
                  </a:moveTo>
                  <a:lnTo>
                    <a:pt x="130" y="48"/>
                  </a:lnTo>
                  <a:lnTo>
                    <a:pt x="128" y="48"/>
                  </a:lnTo>
                  <a:lnTo>
                    <a:pt x="123" y="86"/>
                  </a:lnTo>
                  <a:lnTo>
                    <a:pt x="135" y="86"/>
                  </a:lnTo>
                  <a:moveTo>
                    <a:pt x="191" y="200"/>
                  </a:moveTo>
                  <a:lnTo>
                    <a:pt x="191" y="198"/>
                  </a:lnTo>
                  <a:lnTo>
                    <a:pt x="189" y="196"/>
                  </a:lnTo>
                  <a:lnTo>
                    <a:pt x="186" y="194"/>
                  </a:lnTo>
                  <a:lnTo>
                    <a:pt x="176" y="194"/>
                  </a:lnTo>
                  <a:lnTo>
                    <a:pt x="176" y="250"/>
                  </a:lnTo>
                  <a:lnTo>
                    <a:pt x="188" y="250"/>
                  </a:lnTo>
                  <a:lnTo>
                    <a:pt x="191" y="248"/>
                  </a:lnTo>
                  <a:lnTo>
                    <a:pt x="191" y="200"/>
                  </a:lnTo>
                  <a:moveTo>
                    <a:pt x="278" y="86"/>
                  </a:moveTo>
                  <a:lnTo>
                    <a:pt x="272" y="48"/>
                  </a:lnTo>
                  <a:lnTo>
                    <a:pt x="271" y="48"/>
                  </a:lnTo>
                  <a:lnTo>
                    <a:pt x="265" y="86"/>
                  </a:lnTo>
                  <a:lnTo>
                    <a:pt x="278" y="86"/>
                  </a:lnTo>
                  <a:moveTo>
                    <a:pt x="450" y="148"/>
                  </a:moveTo>
                  <a:lnTo>
                    <a:pt x="449" y="148"/>
                  </a:lnTo>
                  <a:lnTo>
                    <a:pt x="446" y="146"/>
                  </a:lnTo>
                  <a:lnTo>
                    <a:pt x="445" y="144"/>
                  </a:lnTo>
                  <a:lnTo>
                    <a:pt x="440" y="144"/>
                  </a:lnTo>
                  <a:lnTo>
                    <a:pt x="438" y="146"/>
                  </a:lnTo>
                  <a:lnTo>
                    <a:pt x="436" y="148"/>
                  </a:lnTo>
                  <a:lnTo>
                    <a:pt x="435" y="148"/>
                  </a:lnTo>
                  <a:lnTo>
                    <a:pt x="435" y="248"/>
                  </a:lnTo>
                  <a:lnTo>
                    <a:pt x="436" y="248"/>
                  </a:lnTo>
                  <a:lnTo>
                    <a:pt x="439" y="250"/>
                  </a:lnTo>
                  <a:lnTo>
                    <a:pt x="450" y="250"/>
                  </a:lnTo>
                  <a:lnTo>
                    <a:pt x="450" y="148"/>
                  </a:lnTo>
                  <a:moveTo>
                    <a:pt x="485" y="78"/>
                  </a:moveTo>
                  <a:lnTo>
                    <a:pt x="484" y="78"/>
                  </a:lnTo>
                  <a:lnTo>
                    <a:pt x="483" y="76"/>
                  </a:lnTo>
                  <a:lnTo>
                    <a:pt x="481" y="74"/>
                  </a:lnTo>
                  <a:lnTo>
                    <a:pt x="475" y="74"/>
                  </a:lnTo>
                  <a:lnTo>
                    <a:pt x="475" y="108"/>
                  </a:lnTo>
                  <a:lnTo>
                    <a:pt x="483" y="108"/>
                  </a:lnTo>
                  <a:lnTo>
                    <a:pt x="485" y="106"/>
                  </a:lnTo>
                  <a:lnTo>
                    <a:pt x="485" y="78"/>
                  </a:lnTo>
                  <a:moveTo>
                    <a:pt x="569" y="146"/>
                  </a:moveTo>
                  <a:lnTo>
                    <a:pt x="554" y="146"/>
                  </a:lnTo>
                  <a:lnTo>
                    <a:pt x="554" y="242"/>
                  </a:lnTo>
                  <a:lnTo>
                    <a:pt x="554" y="244"/>
                  </a:lnTo>
                  <a:lnTo>
                    <a:pt x="551" y="248"/>
                  </a:lnTo>
                  <a:lnTo>
                    <a:pt x="550" y="250"/>
                  </a:lnTo>
                  <a:lnTo>
                    <a:pt x="569" y="250"/>
                  </a:lnTo>
                  <a:lnTo>
                    <a:pt x="569" y="146"/>
                  </a:lnTo>
                  <a:moveTo>
                    <a:pt x="628" y="0"/>
                  </a:moveTo>
                  <a:lnTo>
                    <a:pt x="610" y="0"/>
                  </a:lnTo>
                  <a:lnTo>
                    <a:pt x="610" y="250"/>
                  </a:lnTo>
                  <a:lnTo>
                    <a:pt x="610" y="284"/>
                  </a:lnTo>
                  <a:lnTo>
                    <a:pt x="577" y="284"/>
                  </a:lnTo>
                  <a:lnTo>
                    <a:pt x="577" y="262"/>
                  </a:lnTo>
                  <a:lnTo>
                    <a:pt x="537" y="262"/>
                  </a:lnTo>
                  <a:lnTo>
                    <a:pt x="537" y="284"/>
                  </a:lnTo>
                  <a:lnTo>
                    <a:pt x="504" y="284"/>
                  </a:lnTo>
                  <a:lnTo>
                    <a:pt x="504" y="262"/>
                  </a:lnTo>
                  <a:lnTo>
                    <a:pt x="504" y="250"/>
                  </a:lnTo>
                  <a:lnTo>
                    <a:pt x="513" y="250"/>
                  </a:lnTo>
                  <a:lnTo>
                    <a:pt x="517" y="248"/>
                  </a:lnTo>
                  <a:lnTo>
                    <a:pt x="521" y="246"/>
                  </a:lnTo>
                  <a:lnTo>
                    <a:pt x="522" y="242"/>
                  </a:lnTo>
                  <a:lnTo>
                    <a:pt x="522" y="134"/>
                  </a:lnTo>
                  <a:lnTo>
                    <a:pt x="601" y="134"/>
                  </a:lnTo>
                  <a:lnTo>
                    <a:pt x="601" y="250"/>
                  </a:lnTo>
                  <a:lnTo>
                    <a:pt x="610" y="250"/>
                  </a:lnTo>
                  <a:lnTo>
                    <a:pt x="610" y="0"/>
                  </a:lnTo>
                  <a:lnTo>
                    <a:pt x="608" y="0"/>
                  </a:lnTo>
                  <a:lnTo>
                    <a:pt x="608" y="38"/>
                  </a:lnTo>
                  <a:lnTo>
                    <a:pt x="608" y="114"/>
                  </a:lnTo>
                  <a:lnTo>
                    <a:pt x="587" y="114"/>
                  </a:lnTo>
                  <a:lnTo>
                    <a:pt x="587" y="72"/>
                  </a:lnTo>
                  <a:lnTo>
                    <a:pt x="575" y="114"/>
                  </a:lnTo>
                  <a:lnTo>
                    <a:pt x="554" y="114"/>
                  </a:lnTo>
                  <a:lnTo>
                    <a:pt x="554" y="38"/>
                  </a:lnTo>
                  <a:lnTo>
                    <a:pt x="575" y="38"/>
                  </a:lnTo>
                  <a:lnTo>
                    <a:pt x="575" y="82"/>
                  </a:lnTo>
                  <a:lnTo>
                    <a:pt x="587" y="38"/>
                  </a:lnTo>
                  <a:lnTo>
                    <a:pt x="608" y="38"/>
                  </a:lnTo>
                  <a:lnTo>
                    <a:pt x="608" y="0"/>
                  </a:lnTo>
                  <a:lnTo>
                    <a:pt x="602" y="0"/>
                  </a:lnTo>
                  <a:lnTo>
                    <a:pt x="602" y="26"/>
                  </a:lnTo>
                  <a:lnTo>
                    <a:pt x="602" y="30"/>
                  </a:lnTo>
                  <a:lnTo>
                    <a:pt x="601" y="32"/>
                  </a:lnTo>
                  <a:lnTo>
                    <a:pt x="596" y="34"/>
                  </a:lnTo>
                  <a:lnTo>
                    <a:pt x="592" y="36"/>
                  </a:lnTo>
                  <a:lnTo>
                    <a:pt x="571" y="36"/>
                  </a:lnTo>
                  <a:lnTo>
                    <a:pt x="567" y="34"/>
                  </a:lnTo>
                  <a:lnTo>
                    <a:pt x="562" y="32"/>
                  </a:lnTo>
                  <a:lnTo>
                    <a:pt x="561" y="30"/>
                  </a:lnTo>
                  <a:lnTo>
                    <a:pt x="561" y="26"/>
                  </a:lnTo>
                  <a:lnTo>
                    <a:pt x="576" y="26"/>
                  </a:lnTo>
                  <a:lnTo>
                    <a:pt x="576" y="30"/>
                  </a:lnTo>
                  <a:lnTo>
                    <a:pt x="578" y="32"/>
                  </a:lnTo>
                  <a:lnTo>
                    <a:pt x="583" y="32"/>
                  </a:lnTo>
                  <a:lnTo>
                    <a:pt x="584" y="30"/>
                  </a:lnTo>
                  <a:lnTo>
                    <a:pt x="587" y="30"/>
                  </a:lnTo>
                  <a:lnTo>
                    <a:pt x="587" y="26"/>
                  </a:lnTo>
                  <a:lnTo>
                    <a:pt x="602" y="26"/>
                  </a:lnTo>
                  <a:lnTo>
                    <a:pt x="602" y="0"/>
                  </a:lnTo>
                  <a:lnTo>
                    <a:pt x="536" y="0"/>
                  </a:lnTo>
                  <a:lnTo>
                    <a:pt x="536" y="38"/>
                  </a:lnTo>
                  <a:lnTo>
                    <a:pt x="536" y="114"/>
                  </a:lnTo>
                  <a:lnTo>
                    <a:pt x="515" y="114"/>
                  </a:lnTo>
                  <a:lnTo>
                    <a:pt x="515" y="38"/>
                  </a:lnTo>
                  <a:lnTo>
                    <a:pt x="536" y="38"/>
                  </a:lnTo>
                  <a:lnTo>
                    <a:pt x="536" y="0"/>
                  </a:lnTo>
                  <a:lnTo>
                    <a:pt x="506" y="0"/>
                  </a:lnTo>
                  <a:lnTo>
                    <a:pt x="506" y="74"/>
                  </a:lnTo>
                  <a:lnTo>
                    <a:pt x="506" y="106"/>
                  </a:lnTo>
                  <a:lnTo>
                    <a:pt x="505" y="108"/>
                  </a:lnTo>
                  <a:lnTo>
                    <a:pt x="500" y="114"/>
                  </a:lnTo>
                  <a:lnTo>
                    <a:pt x="482" y="114"/>
                  </a:lnTo>
                  <a:lnTo>
                    <a:pt x="482" y="148"/>
                  </a:lnTo>
                  <a:lnTo>
                    <a:pt x="482" y="248"/>
                  </a:lnTo>
                  <a:lnTo>
                    <a:pt x="481" y="252"/>
                  </a:lnTo>
                  <a:lnTo>
                    <a:pt x="478" y="254"/>
                  </a:lnTo>
                  <a:lnTo>
                    <a:pt x="474" y="260"/>
                  </a:lnTo>
                  <a:lnTo>
                    <a:pt x="466" y="262"/>
                  </a:lnTo>
                  <a:lnTo>
                    <a:pt x="420" y="262"/>
                  </a:lnTo>
                  <a:lnTo>
                    <a:pt x="412" y="260"/>
                  </a:lnTo>
                  <a:lnTo>
                    <a:pt x="407" y="254"/>
                  </a:lnTo>
                  <a:lnTo>
                    <a:pt x="404" y="252"/>
                  </a:lnTo>
                  <a:lnTo>
                    <a:pt x="403" y="248"/>
                  </a:lnTo>
                  <a:lnTo>
                    <a:pt x="403" y="148"/>
                  </a:lnTo>
                  <a:lnTo>
                    <a:pt x="404" y="144"/>
                  </a:lnTo>
                  <a:lnTo>
                    <a:pt x="407" y="140"/>
                  </a:lnTo>
                  <a:lnTo>
                    <a:pt x="411" y="136"/>
                  </a:lnTo>
                  <a:lnTo>
                    <a:pt x="419" y="134"/>
                  </a:lnTo>
                  <a:lnTo>
                    <a:pt x="465" y="134"/>
                  </a:lnTo>
                  <a:lnTo>
                    <a:pt x="474" y="136"/>
                  </a:lnTo>
                  <a:lnTo>
                    <a:pt x="478" y="140"/>
                  </a:lnTo>
                  <a:lnTo>
                    <a:pt x="481" y="144"/>
                  </a:lnTo>
                  <a:lnTo>
                    <a:pt x="482" y="148"/>
                  </a:lnTo>
                  <a:lnTo>
                    <a:pt x="482" y="114"/>
                  </a:lnTo>
                  <a:lnTo>
                    <a:pt x="454" y="114"/>
                  </a:lnTo>
                  <a:lnTo>
                    <a:pt x="454" y="38"/>
                  </a:lnTo>
                  <a:lnTo>
                    <a:pt x="475" y="38"/>
                  </a:lnTo>
                  <a:lnTo>
                    <a:pt x="475" y="68"/>
                  </a:lnTo>
                  <a:lnTo>
                    <a:pt x="500" y="68"/>
                  </a:lnTo>
                  <a:lnTo>
                    <a:pt x="505" y="72"/>
                  </a:lnTo>
                  <a:lnTo>
                    <a:pt x="506" y="74"/>
                  </a:lnTo>
                  <a:lnTo>
                    <a:pt x="506" y="0"/>
                  </a:lnTo>
                  <a:lnTo>
                    <a:pt x="436" y="0"/>
                  </a:lnTo>
                  <a:lnTo>
                    <a:pt x="436" y="38"/>
                  </a:lnTo>
                  <a:lnTo>
                    <a:pt x="436" y="114"/>
                  </a:lnTo>
                  <a:lnTo>
                    <a:pt x="415" y="114"/>
                  </a:lnTo>
                  <a:lnTo>
                    <a:pt x="415" y="78"/>
                  </a:lnTo>
                  <a:lnTo>
                    <a:pt x="405" y="78"/>
                  </a:lnTo>
                  <a:lnTo>
                    <a:pt x="405" y="114"/>
                  </a:lnTo>
                  <a:lnTo>
                    <a:pt x="384" y="114"/>
                  </a:lnTo>
                  <a:lnTo>
                    <a:pt x="384" y="88"/>
                  </a:lnTo>
                  <a:lnTo>
                    <a:pt x="384" y="64"/>
                  </a:lnTo>
                  <a:lnTo>
                    <a:pt x="384" y="38"/>
                  </a:lnTo>
                  <a:lnTo>
                    <a:pt x="405" y="38"/>
                  </a:lnTo>
                  <a:lnTo>
                    <a:pt x="405" y="70"/>
                  </a:lnTo>
                  <a:lnTo>
                    <a:pt x="415" y="70"/>
                  </a:lnTo>
                  <a:lnTo>
                    <a:pt x="415" y="38"/>
                  </a:lnTo>
                  <a:lnTo>
                    <a:pt x="436" y="38"/>
                  </a:lnTo>
                  <a:lnTo>
                    <a:pt x="436" y="0"/>
                  </a:lnTo>
                  <a:lnTo>
                    <a:pt x="384" y="0"/>
                  </a:lnTo>
                  <a:lnTo>
                    <a:pt x="384" y="262"/>
                  </a:lnTo>
                  <a:lnTo>
                    <a:pt x="350" y="262"/>
                  </a:lnTo>
                  <a:lnTo>
                    <a:pt x="335" y="208"/>
                  </a:lnTo>
                  <a:lnTo>
                    <a:pt x="323" y="262"/>
                  </a:lnTo>
                  <a:lnTo>
                    <a:pt x="289" y="262"/>
                  </a:lnTo>
                  <a:lnTo>
                    <a:pt x="310" y="196"/>
                  </a:lnTo>
                  <a:lnTo>
                    <a:pt x="289" y="134"/>
                  </a:lnTo>
                  <a:lnTo>
                    <a:pt x="323" y="134"/>
                  </a:lnTo>
                  <a:lnTo>
                    <a:pt x="335" y="184"/>
                  </a:lnTo>
                  <a:lnTo>
                    <a:pt x="345" y="134"/>
                  </a:lnTo>
                  <a:lnTo>
                    <a:pt x="379" y="134"/>
                  </a:lnTo>
                  <a:lnTo>
                    <a:pt x="359" y="196"/>
                  </a:lnTo>
                  <a:lnTo>
                    <a:pt x="384" y="262"/>
                  </a:lnTo>
                  <a:lnTo>
                    <a:pt x="384" y="0"/>
                  </a:lnTo>
                  <a:lnTo>
                    <a:pt x="369" y="0"/>
                  </a:lnTo>
                  <a:lnTo>
                    <a:pt x="369" y="46"/>
                  </a:lnTo>
                  <a:lnTo>
                    <a:pt x="369" y="64"/>
                  </a:lnTo>
                  <a:lnTo>
                    <a:pt x="348" y="64"/>
                  </a:lnTo>
                  <a:lnTo>
                    <a:pt x="348" y="48"/>
                  </a:lnTo>
                  <a:lnTo>
                    <a:pt x="347" y="46"/>
                  </a:lnTo>
                  <a:lnTo>
                    <a:pt x="338" y="46"/>
                  </a:lnTo>
                  <a:lnTo>
                    <a:pt x="338" y="48"/>
                  </a:lnTo>
                  <a:lnTo>
                    <a:pt x="338" y="106"/>
                  </a:lnTo>
                  <a:lnTo>
                    <a:pt x="340" y="108"/>
                  </a:lnTo>
                  <a:lnTo>
                    <a:pt x="345" y="108"/>
                  </a:lnTo>
                  <a:lnTo>
                    <a:pt x="347" y="106"/>
                  </a:lnTo>
                  <a:lnTo>
                    <a:pt x="348" y="106"/>
                  </a:lnTo>
                  <a:lnTo>
                    <a:pt x="348" y="88"/>
                  </a:lnTo>
                  <a:lnTo>
                    <a:pt x="369" y="88"/>
                  </a:lnTo>
                  <a:lnTo>
                    <a:pt x="369" y="106"/>
                  </a:lnTo>
                  <a:lnTo>
                    <a:pt x="368" y="108"/>
                  </a:lnTo>
                  <a:lnTo>
                    <a:pt x="364" y="114"/>
                  </a:lnTo>
                  <a:lnTo>
                    <a:pt x="325" y="114"/>
                  </a:lnTo>
                  <a:lnTo>
                    <a:pt x="319" y="112"/>
                  </a:lnTo>
                  <a:lnTo>
                    <a:pt x="317" y="108"/>
                  </a:lnTo>
                  <a:lnTo>
                    <a:pt x="317" y="46"/>
                  </a:lnTo>
                  <a:lnTo>
                    <a:pt x="317" y="44"/>
                  </a:lnTo>
                  <a:lnTo>
                    <a:pt x="322" y="40"/>
                  </a:lnTo>
                  <a:lnTo>
                    <a:pt x="327" y="38"/>
                  </a:lnTo>
                  <a:lnTo>
                    <a:pt x="357" y="38"/>
                  </a:lnTo>
                  <a:lnTo>
                    <a:pt x="362" y="40"/>
                  </a:lnTo>
                  <a:lnTo>
                    <a:pt x="368" y="42"/>
                  </a:lnTo>
                  <a:lnTo>
                    <a:pt x="369" y="46"/>
                  </a:lnTo>
                  <a:lnTo>
                    <a:pt x="369" y="0"/>
                  </a:lnTo>
                  <a:lnTo>
                    <a:pt x="303" y="0"/>
                  </a:lnTo>
                  <a:lnTo>
                    <a:pt x="303" y="114"/>
                  </a:lnTo>
                  <a:lnTo>
                    <a:pt x="282" y="114"/>
                  </a:lnTo>
                  <a:lnTo>
                    <a:pt x="279" y="94"/>
                  </a:lnTo>
                  <a:lnTo>
                    <a:pt x="270" y="94"/>
                  </a:lnTo>
                  <a:lnTo>
                    <a:pt x="270" y="134"/>
                  </a:lnTo>
                  <a:lnTo>
                    <a:pt x="270" y="262"/>
                  </a:lnTo>
                  <a:lnTo>
                    <a:pt x="237" y="262"/>
                  </a:lnTo>
                  <a:lnTo>
                    <a:pt x="237" y="134"/>
                  </a:lnTo>
                  <a:lnTo>
                    <a:pt x="270" y="134"/>
                  </a:lnTo>
                  <a:lnTo>
                    <a:pt x="270" y="94"/>
                  </a:lnTo>
                  <a:lnTo>
                    <a:pt x="264" y="94"/>
                  </a:lnTo>
                  <a:lnTo>
                    <a:pt x="261" y="114"/>
                  </a:lnTo>
                  <a:lnTo>
                    <a:pt x="240" y="114"/>
                  </a:lnTo>
                  <a:lnTo>
                    <a:pt x="255" y="38"/>
                  </a:lnTo>
                  <a:lnTo>
                    <a:pt x="287" y="38"/>
                  </a:lnTo>
                  <a:lnTo>
                    <a:pt x="303" y="114"/>
                  </a:lnTo>
                  <a:lnTo>
                    <a:pt x="303" y="0"/>
                  </a:lnTo>
                  <a:lnTo>
                    <a:pt x="226" y="0"/>
                  </a:lnTo>
                  <a:lnTo>
                    <a:pt x="226" y="38"/>
                  </a:lnTo>
                  <a:lnTo>
                    <a:pt x="226" y="114"/>
                  </a:lnTo>
                  <a:lnTo>
                    <a:pt x="223" y="114"/>
                  </a:lnTo>
                  <a:lnTo>
                    <a:pt x="223" y="194"/>
                  </a:lnTo>
                  <a:lnTo>
                    <a:pt x="223" y="250"/>
                  </a:lnTo>
                  <a:lnTo>
                    <a:pt x="222" y="252"/>
                  </a:lnTo>
                  <a:lnTo>
                    <a:pt x="215" y="260"/>
                  </a:lnTo>
                  <a:lnTo>
                    <a:pt x="206" y="262"/>
                  </a:lnTo>
                  <a:lnTo>
                    <a:pt x="144" y="262"/>
                  </a:lnTo>
                  <a:lnTo>
                    <a:pt x="144" y="134"/>
                  </a:lnTo>
                  <a:lnTo>
                    <a:pt x="176" y="134"/>
                  </a:lnTo>
                  <a:lnTo>
                    <a:pt x="176" y="182"/>
                  </a:lnTo>
                  <a:lnTo>
                    <a:pt x="206" y="182"/>
                  </a:lnTo>
                  <a:lnTo>
                    <a:pt x="215" y="184"/>
                  </a:lnTo>
                  <a:lnTo>
                    <a:pt x="220" y="188"/>
                  </a:lnTo>
                  <a:lnTo>
                    <a:pt x="223" y="194"/>
                  </a:lnTo>
                  <a:lnTo>
                    <a:pt x="223" y="114"/>
                  </a:lnTo>
                  <a:lnTo>
                    <a:pt x="205" y="114"/>
                  </a:lnTo>
                  <a:lnTo>
                    <a:pt x="205" y="46"/>
                  </a:lnTo>
                  <a:lnTo>
                    <a:pt x="195" y="46"/>
                  </a:lnTo>
                  <a:lnTo>
                    <a:pt x="195" y="114"/>
                  </a:lnTo>
                  <a:lnTo>
                    <a:pt x="174" y="114"/>
                  </a:lnTo>
                  <a:lnTo>
                    <a:pt x="174" y="38"/>
                  </a:lnTo>
                  <a:lnTo>
                    <a:pt x="226" y="38"/>
                  </a:lnTo>
                  <a:lnTo>
                    <a:pt x="226" y="0"/>
                  </a:lnTo>
                  <a:lnTo>
                    <a:pt x="160" y="0"/>
                  </a:lnTo>
                  <a:lnTo>
                    <a:pt x="160" y="114"/>
                  </a:lnTo>
                  <a:lnTo>
                    <a:pt x="140" y="114"/>
                  </a:lnTo>
                  <a:lnTo>
                    <a:pt x="136" y="94"/>
                  </a:lnTo>
                  <a:lnTo>
                    <a:pt x="122" y="94"/>
                  </a:lnTo>
                  <a:lnTo>
                    <a:pt x="118" y="114"/>
                  </a:lnTo>
                  <a:lnTo>
                    <a:pt x="116" y="114"/>
                  </a:lnTo>
                  <a:lnTo>
                    <a:pt x="116" y="144"/>
                  </a:lnTo>
                  <a:lnTo>
                    <a:pt x="116" y="182"/>
                  </a:lnTo>
                  <a:lnTo>
                    <a:pt x="115" y="186"/>
                  </a:lnTo>
                  <a:lnTo>
                    <a:pt x="109" y="192"/>
                  </a:lnTo>
                  <a:lnTo>
                    <a:pt x="103" y="194"/>
                  </a:lnTo>
                  <a:lnTo>
                    <a:pt x="93" y="194"/>
                  </a:lnTo>
                  <a:lnTo>
                    <a:pt x="93" y="196"/>
                  </a:lnTo>
                  <a:lnTo>
                    <a:pt x="106" y="196"/>
                  </a:lnTo>
                  <a:lnTo>
                    <a:pt x="114" y="202"/>
                  </a:lnTo>
                  <a:lnTo>
                    <a:pt x="116" y="204"/>
                  </a:lnTo>
                  <a:lnTo>
                    <a:pt x="116" y="250"/>
                  </a:lnTo>
                  <a:lnTo>
                    <a:pt x="115" y="254"/>
                  </a:lnTo>
                  <a:lnTo>
                    <a:pt x="112" y="256"/>
                  </a:lnTo>
                  <a:lnTo>
                    <a:pt x="107" y="260"/>
                  </a:lnTo>
                  <a:lnTo>
                    <a:pt x="98" y="262"/>
                  </a:lnTo>
                  <a:lnTo>
                    <a:pt x="37" y="262"/>
                  </a:lnTo>
                  <a:lnTo>
                    <a:pt x="37" y="134"/>
                  </a:lnTo>
                  <a:lnTo>
                    <a:pt x="104" y="134"/>
                  </a:lnTo>
                  <a:lnTo>
                    <a:pt x="114" y="140"/>
                  </a:lnTo>
                  <a:lnTo>
                    <a:pt x="116" y="144"/>
                  </a:lnTo>
                  <a:lnTo>
                    <a:pt x="116" y="114"/>
                  </a:lnTo>
                  <a:lnTo>
                    <a:pt x="98" y="114"/>
                  </a:lnTo>
                  <a:lnTo>
                    <a:pt x="113" y="38"/>
                  </a:lnTo>
                  <a:lnTo>
                    <a:pt x="145" y="38"/>
                  </a:lnTo>
                  <a:lnTo>
                    <a:pt x="160" y="114"/>
                  </a:lnTo>
                  <a:lnTo>
                    <a:pt x="160" y="0"/>
                  </a:lnTo>
                  <a:lnTo>
                    <a:pt x="84" y="0"/>
                  </a:lnTo>
                  <a:lnTo>
                    <a:pt x="84" y="48"/>
                  </a:lnTo>
                  <a:lnTo>
                    <a:pt x="84" y="70"/>
                  </a:lnTo>
                  <a:lnTo>
                    <a:pt x="83" y="72"/>
                  </a:lnTo>
                  <a:lnTo>
                    <a:pt x="77" y="74"/>
                  </a:lnTo>
                  <a:lnTo>
                    <a:pt x="68" y="74"/>
                  </a:lnTo>
                  <a:lnTo>
                    <a:pt x="68" y="76"/>
                  </a:lnTo>
                  <a:lnTo>
                    <a:pt x="80" y="76"/>
                  </a:lnTo>
                  <a:lnTo>
                    <a:pt x="83" y="80"/>
                  </a:lnTo>
                  <a:lnTo>
                    <a:pt x="84" y="82"/>
                  </a:lnTo>
                  <a:lnTo>
                    <a:pt x="84" y="108"/>
                  </a:lnTo>
                  <a:lnTo>
                    <a:pt x="82" y="112"/>
                  </a:lnTo>
                  <a:lnTo>
                    <a:pt x="75" y="114"/>
                  </a:lnTo>
                  <a:lnTo>
                    <a:pt x="37" y="114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1" y="88"/>
                  </a:lnTo>
                  <a:lnTo>
                    <a:pt x="53" y="88"/>
                  </a:lnTo>
                  <a:lnTo>
                    <a:pt x="53" y="106"/>
                  </a:lnTo>
                  <a:lnTo>
                    <a:pt x="56" y="108"/>
                  </a:lnTo>
                  <a:lnTo>
                    <a:pt x="60" y="108"/>
                  </a:lnTo>
                  <a:lnTo>
                    <a:pt x="62" y="106"/>
                  </a:lnTo>
                  <a:lnTo>
                    <a:pt x="63" y="106"/>
                  </a:lnTo>
                  <a:lnTo>
                    <a:pt x="63" y="88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59" y="78"/>
                  </a:lnTo>
                  <a:lnTo>
                    <a:pt x="43" y="78"/>
                  </a:lnTo>
                  <a:lnTo>
                    <a:pt x="43" y="72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62" y="70"/>
                  </a:lnTo>
                  <a:lnTo>
                    <a:pt x="63" y="68"/>
                  </a:lnTo>
                  <a:lnTo>
                    <a:pt x="63" y="64"/>
                  </a:lnTo>
                  <a:lnTo>
                    <a:pt x="63" y="48"/>
                  </a:lnTo>
                  <a:lnTo>
                    <a:pt x="62" y="46"/>
                  </a:lnTo>
                  <a:lnTo>
                    <a:pt x="53" y="46"/>
                  </a:lnTo>
                  <a:lnTo>
                    <a:pt x="53" y="48"/>
                  </a:lnTo>
                  <a:lnTo>
                    <a:pt x="53" y="64"/>
                  </a:lnTo>
                  <a:lnTo>
                    <a:pt x="31" y="64"/>
                  </a:lnTo>
                  <a:lnTo>
                    <a:pt x="31" y="48"/>
                  </a:lnTo>
                  <a:lnTo>
                    <a:pt x="32" y="46"/>
                  </a:lnTo>
                  <a:lnTo>
                    <a:pt x="38" y="40"/>
                  </a:lnTo>
                  <a:lnTo>
                    <a:pt x="43" y="38"/>
                  </a:lnTo>
                  <a:lnTo>
                    <a:pt x="72" y="38"/>
                  </a:lnTo>
                  <a:lnTo>
                    <a:pt x="78" y="40"/>
                  </a:lnTo>
                  <a:lnTo>
                    <a:pt x="83" y="44"/>
                  </a:lnTo>
                  <a:lnTo>
                    <a:pt x="84" y="48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628" y="304"/>
                  </a:lnTo>
                  <a:lnTo>
                    <a:pt x="628" y="284"/>
                  </a:lnTo>
                  <a:lnTo>
                    <a:pt x="628" y="134"/>
                  </a:lnTo>
                  <a:lnTo>
                    <a:pt x="628" y="114"/>
                  </a:lnTo>
                  <a:lnTo>
                    <a:pt x="628" y="38"/>
                  </a:lnTo>
                  <a:lnTo>
                    <a:pt x="628" y="36"/>
                  </a:lnTo>
                  <a:lnTo>
                    <a:pt x="628" y="26"/>
                  </a:lnTo>
                  <a:lnTo>
                    <a:pt x="628" y="0"/>
                  </a:lnTo>
                  <a:moveTo>
                    <a:pt x="6951" y="3490"/>
                  </a:moveTo>
                  <a:lnTo>
                    <a:pt x="6902" y="3490"/>
                  </a:lnTo>
                  <a:lnTo>
                    <a:pt x="6902" y="3502"/>
                  </a:lnTo>
                  <a:lnTo>
                    <a:pt x="6904" y="3506"/>
                  </a:lnTo>
                  <a:lnTo>
                    <a:pt x="6949" y="3506"/>
                  </a:lnTo>
                  <a:lnTo>
                    <a:pt x="6951" y="3502"/>
                  </a:lnTo>
                  <a:lnTo>
                    <a:pt x="6951" y="3490"/>
                  </a:lnTo>
                  <a:moveTo>
                    <a:pt x="6957" y="3596"/>
                  </a:moveTo>
                  <a:lnTo>
                    <a:pt x="6902" y="3596"/>
                  </a:lnTo>
                  <a:lnTo>
                    <a:pt x="6902" y="3608"/>
                  </a:lnTo>
                  <a:lnTo>
                    <a:pt x="6904" y="3612"/>
                  </a:lnTo>
                  <a:lnTo>
                    <a:pt x="6953" y="3612"/>
                  </a:lnTo>
                  <a:lnTo>
                    <a:pt x="6956" y="3610"/>
                  </a:lnTo>
                  <a:lnTo>
                    <a:pt x="6957" y="3606"/>
                  </a:lnTo>
                  <a:lnTo>
                    <a:pt x="6957" y="3596"/>
                  </a:lnTo>
                  <a:moveTo>
                    <a:pt x="7006" y="3976"/>
                  </a:moveTo>
                  <a:lnTo>
                    <a:pt x="6909" y="3976"/>
                  </a:lnTo>
                  <a:lnTo>
                    <a:pt x="6907" y="3974"/>
                  </a:lnTo>
                  <a:lnTo>
                    <a:pt x="6904" y="3972"/>
                  </a:lnTo>
                  <a:lnTo>
                    <a:pt x="6902" y="3970"/>
                  </a:lnTo>
                  <a:lnTo>
                    <a:pt x="6902" y="3968"/>
                  </a:lnTo>
                  <a:lnTo>
                    <a:pt x="6902" y="3990"/>
                  </a:lnTo>
                  <a:lnTo>
                    <a:pt x="7006" y="3990"/>
                  </a:lnTo>
                  <a:lnTo>
                    <a:pt x="7006" y="3976"/>
                  </a:lnTo>
                  <a:moveTo>
                    <a:pt x="7006" y="3490"/>
                  </a:moveTo>
                  <a:lnTo>
                    <a:pt x="6963" y="3490"/>
                  </a:lnTo>
                  <a:lnTo>
                    <a:pt x="6963" y="3502"/>
                  </a:lnTo>
                  <a:lnTo>
                    <a:pt x="6965" y="3506"/>
                  </a:lnTo>
                  <a:lnTo>
                    <a:pt x="7002" y="3506"/>
                  </a:lnTo>
                  <a:lnTo>
                    <a:pt x="7003" y="3504"/>
                  </a:lnTo>
                  <a:lnTo>
                    <a:pt x="7006" y="3500"/>
                  </a:lnTo>
                  <a:lnTo>
                    <a:pt x="7006" y="3496"/>
                  </a:lnTo>
                  <a:lnTo>
                    <a:pt x="7006" y="3490"/>
                  </a:lnTo>
                  <a:moveTo>
                    <a:pt x="7007" y="3860"/>
                  </a:moveTo>
                  <a:lnTo>
                    <a:pt x="7006" y="3858"/>
                  </a:lnTo>
                  <a:lnTo>
                    <a:pt x="7005" y="3856"/>
                  </a:lnTo>
                  <a:lnTo>
                    <a:pt x="6903" y="3856"/>
                  </a:lnTo>
                  <a:lnTo>
                    <a:pt x="6902" y="3860"/>
                  </a:lnTo>
                  <a:lnTo>
                    <a:pt x="6901" y="3862"/>
                  </a:lnTo>
                  <a:lnTo>
                    <a:pt x="6901" y="3868"/>
                  </a:lnTo>
                  <a:lnTo>
                    <a:pt x="6903" y="3870"/>
                  </a:lnTo>
                  <a:lnTo>
                    <a:pt x="7005" y="3870"/>
                  </a:lnTo>
                  <a:lnTo>
                    <a:pt x="7006" y="3866"/>
                  </a:lnTo>
                  <a:lnTo>
                    <a:pt x="7007" y="3866"/>
                  </a:lnTo>
                  <a:lnTo>
                    <a:pt x="7007" y="3860"/>
                  </a:lnTo>
                  <a:moveTo>
                    <a:pt x="7077" y="3896"/>
                  </a:moveTo>
                  <a:lnTo>
                    <a:pt x="7045" y="3896"/>
                  </a:lnTo>
                  <a:lnTo>
                    <a:pt x="7045" y="3904"/>
                  </a:lnTo>
                  <a:lnTo>
                    <a:pt x="7046" y="3906"/>
                  </a:lnTo>
                  <a:lnTo>
                    <a:pt x="7075" y="3906"/>
                  </a:lnTo>
                  <a:lnTo>
                    <a:pt x="7077" y="3904"/>
                  </a:lnTo>
                  <a:lnTo>
                    <a:pt x="7077" y="3902"/>
                  </a:lnTo>
                  <a:lnTo>
                    <a:pt x="7077" y="3896"/>
                  </a:lnTo>
                  <a:moveTo>
                    <a:pt x="7104" y="3692"/>
                  </a:moveTo>
                  <a:lnTo>
                    <a:pt x="7065" y="3686"/>
                  </a:lnTo>
                  <a:lnTo>
                    <a:pt x="7065" y="3698"/>
                  </a:lnTo>
                  <a:lnTo>
                    <a:pt x="7104" y="3692"/>
                  </a:lnTo>
                  <a:moveTo>
                    <a:pt x="7104" y="3550"/>
                  </a:moveTo>
                  <a:lnTo>
                    <a:pt x="7065" y="3544"/>
                  </a:lnTo>
                  <a:lnTo>
                    <a:pt x="7065" y="3556"/>
                  </a:lnTo>
                  <a:lnTo>
                    <a:pt x="7104" y="3550"/>
                  </a:lnTo>
                  <a:moveTo>
                    <a:pt x="7152" y="3420"/>
                  </a:moveTo>
                  <a:lnTo>
                    <a:pt x="7127" y="3420"/>
                  </a:lnTo>
                  <a:lnTo>
                    <a:pt x="7127" y="3982"/>
                  </a:lnTo>
                  <a:lnTo>
                    <a:pt x="7127" y="3996"/>
                  </a:lnTo>
                  <a:lnTo>
                    <a:pt x="7121" y="3996"/>
                  </a:lnTo>
                  <a:lnTo>
                    <a:pt x="7121" y="3998"/>
                  </a:lnTo>
                  <a:lnTo>
                    <a:pt x="7121" y="4004"/>
                  </a:lnTo>
                  <a:lnTo>
                    <a:pt x="7122" y="4006"/>
                  </a:lnTo>
                  <a:lnTo>
                    <a:pt x="7123" y="4008"/>
                  </a:lnTo>
                  <a:lnTo>
                    <a:pt x="7127" y="4008"/>
                  </a:lnTo>
                  <a:lnTo>
                    <a:pt x="7127" y="4022"/>
                  </a:lnTo>
                  <a:lnTo>
                    <a:pt x="7120" y="4022"/>
                  </a:lnTo>
                  <a:lnTo>
                    <a:pt x="7117" y="4016"/>
                  </a:lnTo>
                  <a:lnTo>
                    <a:pt x="7117" y="4012"/>
                  </a:lnTo>
                  <a:lnTo>
                    <a:pt x="7117" y="3992"/>
                  </a:lnTo>
                  <a:lnTo>
                    <a:pt x="7117" y="3988"/>
                  </a:lnTo>
                  <a:lnTo>
                    <a:pt x="7120" y="3982"/>
                  </a:lnTo>
                  <a:lnTo>
                    <a:pt x="7127" y="3982"/>
                  </a:lnTo>
                  <a:lnTo>
                    <a:pt x="7127" y="3420"/>
                  </a:lnTo>
                  <a:lnTo>
                    <a:pt x="7113" y="3420"/>
                  </a:lnTo>
                  <a:lnTo>
                    <a:pt x="7113" y="3464"/>
                  </a:lnTo>
                  <a:lnTo>
                    <a:pt x="7113" y="3492"/>
                  </a:lnTo>
                  <a:lnTo>
                    <a:pt x="7113" y="3534"/>
                  </a:lnTo>
                  <a:lnTo>
                    <a:pt x="7113" y="3566"/>
                  </a:lnTo>
                  <a:lnTo>
                    <a:pt x="7113" y="3594"/>
                  </a:lnTo>
                  <a:lnTo>
                    <a:pt x="7113" y="3648"/>
                  </a:lnTo>
                  <a:lnTo>
                    <a:pt x="7113" y="3676"/>
                  </a:lnTo>
                  <a:lnTo>
                    <a:pt x="7113" y="3708"/>
                  </a:lnTo>
                  <a:lnTo>
                    <a:pt x="7113" y="3748"/>
                  </a:lnTo>
                  <a:lnTo>
                    <a:pt x="7113" y="3778"/>
                  </a:lnTo>
                  <a:lnTo>
                    <a:pt x="7113" y="3804"/>
                  </a:lnTo>
                  <a:lnTo>
                    <a:pt x="7113" y="3826"/>
                  </a:lnTo>
                  <a:lnTo>
                    <a:pt x="7081" y="3826"/>
                  </a:lnTo>
                  <a:lnTo>
                    <a:pt x="7081" y="3836"/>
                  </a:lnTo>
                  <a:lnTo>
                    <a:pt x="7113" y="3836"/>
                  </a:lnTo>
                  <a:lnTo>
                    <a:pt x="7113" y="3856"/>
                  </a:lnTo>
                  <a:lnTo>
                    <a:pt x="7113" y="3874"/>
                  </a:lnTo>
                  <a:lnTo>
                    <a:pt x="7113" y="3896"/>
                  </a:lnTo>
                  <a:lnTo>
                    <a:pt x="7113" y="3936"/>
                  </a:lnTo>
                  <a:lnTo>
                    <a:pt x="7113" y="3956"/>
                  </a:lnTo>
                  <a:lnTo>
                    <a:pt x="7113" y="3974"/>
                  </a:lnTo>
                  <a:lnTo>
                    <a:pt x="7113" y="3996"/>
                  </a:lnTo>
                  <a:lnTo>
                    <a:pt x="7069" y="3996"/>
                  </a:lnTo>
                  <a:lnTo>
                    <a:pt x="7113" y="4008"/>
                  </a:lnTo>
                  <a:lnTo>
                    <a:pt x="7113" y="4030"/>
                  </a:lnTo>
                  <a:lnTo>
                    <a:pt x="7037" y="4030"/>
                  </a:lnTo>
                  <a:lnTo>
                    <a:pt x="7037" y="4008"/>
                  </a:lnTo>
                  <a:lnTo>
                    <a:pt x="7080" y="4008"/>
                  </a:lnTo>
                  <a:lnTo>
                    <a:pt x="7037" y="3996"/>
                  </a:lnTo>
                  <a:lnTo>
                    <a:pt x="7037" y="3974"/>
                  </a:lnTo>
                  <a:lnTo>
                    <a:pt x="7113" y="3974"/>
                  </a:lnTo>
                  <a:lnTo>
                    <a:pt x="7113" y="3956"/>
                  </a:lnTo>
                  <a:lnTo>
                    <a:pt x="7037" y="3956"/>
                  </a:lnTo>
                  <a:lnTo>
                    <a:pt x="7037" y="3936"/>
                  </a:lnTo>
                  <a:lnTo>
                    <a:pt x="7113" y="3936"/>
                  </a:lnTo>
                  <a:lnTo>
                    <a:pt x="7113" y="3896"/>
                  </a:lnTo>
                  <a:lnTo>
                    <a:pt x="7084" y="3896"/>
                  </a:lnTo>
                  <a:lnTo>
                    <a:pt x="7084" y="3916"/>
                  </a:lnTo>
                  <a:lnTo>
                    <a:pt x="7083" y="3922"/>
                  </a:lnTo>
                  <a:lnTo>
                    <a:pt x="7079" y="3926"/>
                  </a:lnTo>
                  <a:lnTo>
                    <a:pt x="7043" y="3926"/>
                  </a:lnTo>
                  <a:lnTo>
                    <a:pt x="7041" y="3924"/>
                  </a:lnTo>
                  <a:lnTo>
                    <a:pt x="7039" y="3922"/>
                  </a:lnTo>
                  <a:lnTo>
                    <a:pt x="7037" y="3916"/>
                  </a:lnTo>
                  <a:lnTo>
                    <a:pt x="7037" y="3904"/>
                  </a:lnTo>
                  <a:lnTo>
                    <a:pt x="7037" y="3874"/>
                  </a:lnTo>
                  <a:lnTo>
                    <a:pt x="7113" y="3874"/>
                  </a:lnTo>
                  <a:lnTo>
                    <a:pt x="7113" y="3856"/>
                  </a:lnTo>
                  <a:lnTo>
                    <a:pt x="7037" y="3856"/>
                  </a:lnTo>
                  <a:lnTo>
                    <a:pt x="7037" y="3836"/>
                  </a:lnTo>
                  <a:lnTo>
                    <a:pt x="7074" y="3836"/>
                  </a:lnTo>
                  <a:lnTo>
                    <a:pt x="7074" y="3826"/>
                  </a:lnTo>
                  <a:lnTo>
                    <a:pt x="7037" y="3826"/>
                  </a:lnTo>
                  <a:lnTo>
                    <a:pt x="7037" y="3824"/>
                  </a:lnTo>
                  <a:lnTo>
                    <a:pt x="7037" y="3804"/>
                  </a:lnTo>
                  <a:lnTo>
                    <a:pt x="7113" y="3804"/>
                  </a:lnTo>
                  <a:lnTo>
                    <a:pt x="7113" y="3778"/>
                  </a:lnTo>
                  <a:lnTo>
                    <a:pt x="7112" y="3782"/>
                  </a:lnTo>
                  <a:lnTo>
                    <a:pt x="7109" y="3788"/>
                  </a:lnTo>
                  <a:lnTo>
                    <a:pt x="7106" y="3790"/>
                  </a:lnTo>
                  <a:lnTo>
                    <a:pt x="7089" y="3790"/>
                  </a:lnTo>
                  <a:lnTo>
                    <a:pt x="7089" y="3768"/>
                  </a:lnTo>
                  <a:lnTo>
                    <a:pt x="7105" y="3768"/>
                  </a:lnTo>
                  <a:lnTo>
                    <a:pt x="7106" y="3766"/>
                  </a:lnTo>
                  <a:lnTo>
                    <a:pt x="7106" y="3764"/>
                  </a:lnTo>
                  <a:lnTo>
                    <a:pt x="7106" y="3762"/>
                  </a:lnTo>
                  <a:lnTo>
                    <a:pt x="7105" y="3758"/>
                  </a:lnTo>
                  <a:lnTo>
                    <a:pt x="7045" y="3758"/>
                  </a:lnTo>
                  <a:lnTo>
                    <a:pt x="7044" y="3760"/>
                  </a:lnTo>
                  <a:lnTo>
                    <a:pt x="7044" y="3762"/>
                  </a:lnTo>
                  <a:lnTo>
                    <a:pt x="7044" y="3764"/>
                  </a:lnTo>
                  <a:lnTo>
                    <a:pt x="7045" y="3766"/>
                  </a:lnTo>
                  <a:lnTo>
                    <a:pt x="7045" y="3768"/>
                  </a:lnTo>
                  <a:lnTo>
                    <a:pt x="7064" y="3768"/>
                  </a:lnTo>
                  <a:lnTo>
                    <a:pt x="7064" y="3790"/>
                  </a:lnTo>
                  <a:lnTo>
                    <a:pt x="7046" y="3790"/>
                  </a:lnTo>
                  <a:lnTo>
                    <a:pt x="7039" y="3784"/>
                  </a:lnTo>
                  <a:lnTo>
                    <a:pt x="7037" y="3778"/>
                  </a:lnTo>
                  <a:lnTo>
                    <a:pt x="7037" y="3750"/>
                  </a:lnTo>
                  <a:lnTo>
                    <a:pt x="7038" y="3746"/>
                  </a:lnTo>
                  <a:lnTo>
                    <a:pt x="7040" y="3740"/>
                  </a:lnTo>
                  <a:lnTo>
                    <a:pt x="7044" y="3738"/>
                  </a:lnTo>
                  <a:lnTo>
                    <a:pt x="7108" y="3738"/>
                  </a:lnTo>
                  <a:lnTo>
                    <a:pt x="7112" y="3742"/>
                  </a:lnTo>
                  <a:lnTo>
                    <a:pt x="7113" y="3748"/>
                  </a:lnTo>
                  <a:lnTo>
                    <a:pt x="7113" y="3708"/>
                  </a:lnTo>
                  <a:lnTo>
                    <a:pt x="7037" y="3724"/>
                  </a:lnTo>
                  <a:lnTo>
                    <a:pt x="7037" y="3710"/>
                  </a:lnTo>
                  <a:lnTo>
                    <a:pt x="7037" y="3702"/>
                  </a:lnTo>
                  <a:lnTo>
                    <a:pt x="7058" y="3700"/>
                  </a:lnTo>
                  <a:lnTo>
                    <a:pt x="7058" y="3690"/>
                  </a:lnTo>
                  <a:lnTo>
                    <a:pt x="7058" y="3684"/>
                  </a:lnTo>
                  <a:lnTo>
                    <a:pt x="7037" y="3682"/>
                  </a:lnTo>
                  <a:lnTo>
                    <a:pt x="7037" y="3660"/>
                  </a:lnTo>
                  <a:lnTo>
                    <a:pt x="7113" y="3676"/>
                  </a:lnTo>
                  <a:lnTo>
                    <a:pt x="7113" y="3648"/>
                  </a:lnTo>
                  <a:lnTo>
                    <a:pt x="7037" y="3648"/>
                  </a:lnTo>
                  <a:lnTo>
                    <a:pt x="7037" y="3644"/>
                  </a:lnTo>
                  <a:lnTo>
                    <a:pt x="7037" y="3626"/>
                  </a:lnTo>
                  <a:lnTo>
                    <a:pt x="7106" y="3626"/>
                  </a:lnTo>
                  <a:lnTo>
                    <a:pt x="7106" y="3616"/>
                  </a:lnTo>
                  <a:lnTo>
                    <a:pt x="7037" y="3616"/>
                  </a:lnTo>
                  <a:lnTo>
                    <a:pt x="7037" y="3594"/>
                  </a:lnTo>
                  <a:lnTo>
                    <a:pt x="7113" y="3594"/>
                  </a:lnTo>
                  <a:lnTo>
                    <a:pt x="7113" y="3566"/>
                  </a:lnTo>
                  <a:lnTo>
                    <a:pt x="7037" y="3582"/>
                  </a:lnTo>
                  <a:lnTo>
                    <a:pt x="7037" y="3564"/>
                  </a:lnTo>
                  <a:lnTo>
                    <a:pt x="7037" y="3560"/>
                  </a:lnTo>
                  <a:lnTo>
                    <a:pt x="7058" y="3558"/>
                  </a:lnTo>
                  <a:lnTo>
                    <a:pt x="7058" y="3542"/>
                  </a:lnTo>
                  <a:lnTo>
                    <a:pt x="7037" y="3540"/>
                  </a:lnTo>
                  <a:lnTo>
                    <a:pt x="7037" y="3538"/>
                  </a:lnTo>
                  <a:lnTo>
                    <a:pt x="7037" y="3518"/>
                  </a:lnTo>
                  <a:lnTo>
                    <a:pt x="7113" y="3534"/>
                  </a:lnTo>
                  <a:lnTo>
                    <a:pt x="7113" y="3492"/>
                  </a:lnTo>
                  <a:lnTo>
                    <a:pt x="7112" y="3498"/>
                  </a:lnTo>
                  <a:lnTo>
                    <a:pt x="7107" y="3504"/>
                  </a:lnTo>
                  <a:lnTo>
                    <a:pt x="7081" y="3504"/>
                  </a:lnTo>
                  <a:lnTo>
                    <a:pt x="7078" y="3498"/>
                  </a:lnTo>
                  <a:lnTo>
                    <a:pt x="7077" y="3494"/>
                  </a:lnTo>
                  <a:lnTo>
                    <a:pt x="7077" y="3488"/>
                  </a:lnTo>
                  <a:lnTo>
                    <a:pt x="7077" y="3496"/>
                  </a:lnTo>
                  <a:lnTo>
                    <a:pt x="7076" y="3500"/>
                  </a:lnTo>
                  <a:lnTo>
                    <a:pt x="7072" y="3504"/>
                  </a:lnTo>
                  <a:lnTo>
                    <a:pt x="7044" y="3504"/>
                  </a:lnTo>
                  <a:lnTo>
                    <a:pt x="7040" y="3502"/>
                  </a:lnTo>
                  <a:lnTo>
                    <a:pt x="7038" y="3496"/>
                  </a:lnTo>
                  <a:lnTo>
                    <a:pt x="7037" y="3492"/>
                  </a:lnTo>
                  <a:lnTo>
                    <a:pt x="7037" y="3464"/>
                  </a:lnTo>
                  <a:lnTo>
                    <a:pt x="7039" y="3458"/>
                  </a:lnTo>
                  <a:lnTo>
                    <a:pt x="7043" y="3452"/>
                  </a:lnTo>
                  <a:lnTo>
                    <a:pt x="7064" y="3452"/>
                  </a:lnTo>
                  <a:lnTo>
                    <a:pt x="7064" y="3474"/>
                  </a:lnTo>
                  <a:lnTo>
                    <a:pt x="7045" y="3474"/>
                  </a:lnTo>
                  <a:lnTo>
                    <a:pt x="7044" y="3476"/>
                  </a:lnTo>
                  <a:lnTo>
                    <a:pt x="7044" y="3478"/>
                  </a:lnTo>
                  <a:lnTo>
                    <a:pt x="7044" y="3480"/>
                  </a:lnTo>
                  <a:lnTo>
                    <a:pt x="7045" y="3482"/>
                  </a:lnTo>
                  <a:lnTo>
                    <a:pt x="7046" y="3484"/>
                  </a:lnTo>
                  <a:lnTo>
                    <a:pt x="7070" y="3484"/>
                  </a:lnTo>
                  <a:lnTo>
                    <a:pt x="7071" y="3482"/>
                  </a:lnTo>
                  <a:lnTo>
                    <a:pt x="7073" y="3480"/>
                  </a:lnTo>
                  <a:lnTo>
                    <a:pt x="7074" y="3476"/>
                  </a:lnTo>
                  <a:lnTo>
                    <a:pt x="7074" y="3464"/>
                  </a:lnTo>
                  <a:lnTo>
                    <a:pt x="7080" y="3464"/>
                  </a:lnTo>
                  <a:lnTo>
                    <a:pt x="7080" y="3476"/>
                  </a:lnTo>
                  <a:lnTo>
                    <a:pt x="7081" y="3478"/>
                  </a:lnTo>
                  <a:lnTo>
                    <a:pt x="7082" y="3482"/>
                  </a:lnTo>
                  <a:lnTo>
                    <a:pt x="7084" y="3484"/>
                  </a:lnTo>
                  <a:lnTo>
                    <a:pt x="7105" y="3484"/>
                  </a:lnTo>
                  <a:lnTo>
                    <a:pt x="7105" y="3482"/>
                  </a:lnTo>
                  <a:lnTo>
                    <a:pt x="7106" y="3480"/>
                  </a:lnTo>
                  <a:lnTo>
                    <a:pt x="7106" y="3478"/>
                  </a:lnTo>
                  <a:lnTo>
                    <a:pt x="7106" y="3476"/>
                  </a:lnTo>
                  <a:lnTo>
                    <a:pt x="7105" y="3474"/>
                  </a:lnTo>
                  <a:lnTo>
                    <a:pt x="7089" y="3474"/>
                  </a:lnTo>
                  <a:lnTo>
                    <a:pt x="7089" y="3464"/>
                  </a:lnTo>
                  <a:lnTo>
                    <a:pt x="7089" y="3452"/>
                  </a:lnTo>
                  <a:lnTo>
                    <a:pt x="7104" y="3452"/>
                  </a:lnTo>
                  <a:lnTo>
                    <a:pt x="7107" y="3454"/>
                  </a:lnTo>
                  <a:lnTo>
                    <a:pt x="7112" y="3458"/>
                  </a:lnTo>
                  <a:lnTo>
                    <a:pt x="7113" y="3464"/>
                  </a:lnTo>
                  <a:lnTo>
                    <a:pt x="7113" y="3420"/>
                  </a:lnTo>
                  <a:lnTo>
                    <a:pt x="7019" y="3420"/>
                  </a:lnTo>
                  <a:lnTo>
                    <a:pt x="7019" y="3458"/>
                  </a:lnTo>
                  <a:lnTo>
                    <a:pt x="7019" y="3516"/>
                  </a:lnTo>
                  <a:lnTo>
                    <a:pt x="7019" y="3564"/>
                  </a:lnTo>
                  <a:lnTo>
                    <a:pt x="7019" y="3596"/>
                  </a:lnTo>
                  <a:lnTo>
                    <a:pt x="7019" y="3658"/>
                  </a:lnTo>
                  <a:lnTo>
                    <a:pt x="7019" y="3690"/>
                  </a:lnTo>
                  <a:lnTo>
                    <a:pt x="7019" y="3710"/>
                  </a:lnTo>
                  <a:lnTo>
                    <a:pt x="7019" y="3744"/>
                  </a:lnTo>
                  <a:lnTo>
                    <a:pt x="6967" y="3756"/>
                  </a:lnTo>
                  <a:lnTo>
                    <a:pt x="7019" y="3766"/>
                  </a:lnTo>
                  <a:lnTo>
                    <a:pt x="7019" y="3800"/>
                  </a:lnTo>
                  <a:lnTo>
                    <a:pt x="7019" y="3840"/>
                  </a:lnTo>
                  <a:lnTo>
                    <a:pt x="7019" y="3886"/>
                  </a:lnTo>
                  <a:lnTo>
                    <a:pt x="7019" y="3942"/>
                  </a:lnTo>
                  <a:lnTo>
                    <a:pt x="7019" y="4022"/>
                  </a:lnTo>
                  <a:lnTo>
                    <a:pt x="6902" y="4022"/>
                  </a:lnTo>
                  <a:lnTo>
                    <a:pt x="6902" y="4030"/>
                  </a:lnTo>
                  <a:lnTo>
                    <a:pt x="6868" y="4030"/>
                  </a:lnTo>
                  <a:lnTo>
                    <a:pt x="6868" y="3998"/>
                  </a:lnTo>
                  <a:lnTo>
                    <a:pt x="6889" y="3998"/>
                  </a:lnTo>
                  <a:lnTo>
                    <a:pt x="6889" y="3958"/>
                  </a:lnTo>
                  <a:lnTo>
                    <a:pt x="6868" y="3958"/>
                  </a:lnTo>
                  <a:lnTo>
                    <a:pt x="6868" y="3924"/>
                  </a:lnTo>
                  <a:lnTo>
                    <a:pt x="6902" y="3924"/>
                  </a:lnTo>
                  <a:lnTo>
                    <a:pt x="6902" y="3934"/>
                  </a:lnTo>
                  <a:lnTo>
                    <a:pt x="6903" y="3938"/>
                  </a:lnTo>
                  <a:lnTo>
                    <a:pt x="6907" y="3942"/>
                  </a:lnTo>
                  <a:lnTo>
                    <a:pt x="7019" y="3942"/>
                  </a:lnTo>
                  <a:lnTo>
                    <a:pt x="7019" y="3886"/>
                  </a:lnTo>
                  <a:lnTo>
                    <a:pt x="7016" y="3894"/>
                  </a:lnTo>
                  <a:lnTo>
                    <a:pt x="7011" y="3898"/>
                  </a:lnTo>
                  <a:lnTo>
                    <a:pt x="7008" y="3902"/>
                  </a:lnTo>
                  <a:lnTo>
                    <a:pt x="7003" y="3904"/>
                  </a:lnTo>
                  <a:lnTo>
                    <a:pt x="6904" y="3904"/>
                  </a:lnTo>
                  <a:lnTo>
                    <a:pt x="6900" y="3902"/>
                  </a:lnTo>
                  <a:lnTo>
                    <a:pt x="6897" y="3900"/>
                  </a:lnTo>
                  <a:lnTo>
                    <a:pt x="6892" y="3894"/>
                  </a:lnTo>
                  <a:lnTo>
                    <a:pt x="6889" y="3886"/>
                  </a:lnTo>
                  <a:lnTo>
                    <a:pt x="6889" y="3840"/>
                  </a:lnTo>
                  <a:lnTo>
                    <a:pt x="6892" y="3832"/>
                  </a:lnTo>
                  <a:lnTo>
                    <a:pt x="6897" y="3828"/>
                  </a:lnTo>
                  <a:lnTo>
                    <a:pt x="6900" y="3824"/>
                  </a:lnTo>
                  <a:lnTo>
                    <a:pt x="7008" y="3824"/>
                  </a:lnTo>
                  <a:lnTo>
                    <a:pt x="7011" y="3828"/>
                  </a:lnTo>
                  <a:lnTo>
                    <a:pt x="7016" y="3832"/>
                  </a:lnTo>
                  <a:lnTo>
                    <a:pt x="7019" y="3840"/>
                  </a:lnTo>
                  <a:lnTo>
                    <a:pt x="7019" y="3800"/>
                  </a:lnTo>
                  <a:lnTo>
                    <a:pt x="6955" y="3780"/>
                  </a:lnTo>
                  <a:lnTo>
                    <a:pt x="6889" y="3804"/>
                  </a:lnTo>
                  <a:lnTo>
                    <a:pt x="6889" y="3770"/>
                  </a:lnTo>
                  <a:lnTo>
                    <a:pt x="6943" y="3756"/>
                  </a:lnTo>
                  <a:lnTo>
                    <a:pt x="6889" y="3744"/>
                  </a:lnTo>
                  <a:lnTo>
                    <a:pt x="6889" y="3710"/>
                  </a:lnTo>
                  <a:lnTo>
                    <a:pt x="6955" y="3732"/>
                  </a:lnTo>
                  <a:lnTo>
                    <a:pt x="7019" y="3710"/>
                  </a:lnTo>
                  <a:lnTo>
                    <a:pt x="7019" y="3690"/>
                  </a:lnTo>
                  <a:lnTo>
                    <a:pt x="6889" y="3690"/>
                  </a:lnTo>
                  <a:lnTo>
                    <a:pt x="6889" y="3658"/>
                  </a:lnTo>
                  <a:lnTo>
                    <a:pt x="7019" y="3658"/>
                  </a:lnTo>
                  <a:lnTo>
                    <a:pt x="7019" y="3596"/>
                  </a:lnTo>
                  <a:lnTo>
                    <a:pt x="6970" y="3596"/>
                  </a:lnTo>
                  <a:lnTo>
                    <a:pt x="6970" y="3626"/>
                  </a:lnTo>
                  <a:lnTo>
                    <a:pt x="6967" y="3636"/>
                  </a:lnTo>
                  <a:lnTo>
                    <a:pt x="6963" y="3640"/>
                  </a:lnTo>
                  <a:lnTo>
                    <a:pt x="6961" y="3642"/>
                  </a:lnTo>
                  <a:lnTo>
                    <a:pt x="6957" y="3644"/>
                  </a:lnTo>
                  <a:lnTo>
                    <a:pt x="6903" y="3644"/>
                  </a:lnTo>
                  <a:lnTo>
                    <a:pt x="6899" y="3642"/>
                  </a:lnTo>
                  <a:lnTo>
                    <a:pt x="6892" y="3636"/>
                  </a:lnTo>
                  <a:lnTo>
                    <a:pt x="6889" y="3626"/>
                  </a:lnTo>
                  <a:lnTo>
                    <a:pt x="6889" y="3564"/>
                  </a:lnTo>
                  <a:lnTo>
                    <a:pt x="7019" y="3564"/>
                  </a:lnTo>
                  <a:lnTo>
                    <a:pt x="7019" y="3516"/>
                  </a:lnTo>
                  <a:lnTo>
                    <a:pt x="7017" y="3524"/>
                  </a:lnTo>
                  <a:lnTo>
                    <a:pt x="7012" y="3534"/>
                  </a:lnTo>
                  <a:lnTo>
                    <a:pt x="7007" y="3538"/>
                  </a:lnTo>
                  <a:lnTo>
                    <a:pt x="6969" y="3538"/>
                  </a:lnTo>
                  <a:lnTo>
                    <a:pt x="6966" y="3536"/>
                  </a:lnTo>
                  <a:lnTo>
                    <a:pt x="6960" y="3530"/>
                  </a:lnTo>
                  <a:lnTo>
                    <a:pt x="6958" y="3524"/>
                  </a:lnTo>
                  <a:lnTo>
                    <a:pt x="6958" y="3514"/>
                  </a:lnTo>
                  <a:lnTo>
                    <a:pt x="6957" y="3514"/>
                  </a:lnTo>
                  <a:lnTo>
                    <a:pt x="6957" y="3520"/>
                  </a:lnTo>
                  <a:lnTo>
                    <a:pt x="6955" y="3526"/>
                  </a:lnTo>
                  <a:lnTo>
                    <a:pt x="6950" y="3534"/>
                  </a:lnTo>
                  <a:lnTo>
                    <a:pt x="6947" y="3538"/>
                  </a:lnTo>
                  <a:lnTo>
                    <a:pt x="6902" y="3538"/>
                  </a:lnTo>
                  <a:lnTo>
                    <a:pt x="6899" y="3536"/>
                  </a:lnTo>
                  <a:lnTo>
                    <a:pt x="6896" y="3532"/>
                  </a:lnTo>
                  <a:lnTo>
                    <a:pt x="6892" y="3528"/>
                  </a:lnTo>
                  <a:lnTo>
                    <a:pt x="6889" y="3518"/>
                  </a:lnTo>
                  <a:lnTo>
                    <a:pt x="6889" y="3458"/>
                  </a:lnTo>
                  <a:lnTo>
                    <a:pt x="7019" y="3458"/>
                  </a:lnTo>
                  <a:lnTo>
                    <a:pt x="7019" y="3420"/>
                  </a:lnTo>
                  <a:lnTo>
                    <a:pt x="6847" y="3420"/>
                  </a:lnTo>
                  <a:lnTo>
                    <a:pt x="6847" y="4048"/>
                  </a:lnTo>
                  <a:lnTo>
                    <a:pt x="7152" y="4048"/>
                  </a:lnTo>
                  <a:lnTo>
                    <a:pt x="7152" y="4030"/>
                  </a:lnTo>
                  <a:lnTo>
                    <a:pt x="7152" y="4022"/>
                  </a:lnTo>
                  <a:lnTo>
                    <a:pt x="7152" y="3982"/>
                  </a:lnTo>
                  <a:lnTo>
                    <a:pt x="7152" y="3974"/>
                  </a:lnTo>
                  <a:lnTo>
                    <a:pt x="7152" y="3956"/>
                  </a:lnTo>
                  <a:lnTo>
                    <a:pt x="7152" y="3936"/>
                  </a:lnTo>
                  <a:lnTo>
                    <a:pt x="7152" y="3926"/>
                  </a:lnTo>
                  <a:lnTo>
                    <a:pt x="7152" y="3874"/>
                  </a:lnTo>
                  <a:lnTo>
                    <a:pt x="7152" y="3856"/>
                  </a:lnTo>
                  <a:lnTo>
                    <a:pt x="7152" y="3800"/>
                  </a:lnTo>
                  <a:lnTo>
                    <a:pt x="7152" y="3790"/>
                  </a:lnTo>
                  <a:lnTo>
                    <a:pt x="7152" y="3738"/>
                  </a:lnTo>
                  <a:lnTo>
                    <a:pt x="7152" y="3724"/>
                  </a:lnTo>
                  <a:lnTo>
                    <a:pt x="7152" y="3660"/>
                  </a:lnTo>
                  <a:lnTo>
                    <a:pt x="7152" y="3658"/>
                  </a:lnTo>
                  <a:lnTo>
                    <a:pt x="7152" y="3648"/>
                  </a:lnTo>
                  <a:lnTo>
                    <a:pt x="7152" y="3594"/>
                  </a:lnTo>
                  <a:lnTo>
                    <a:pt x="7152" y="3582"/>
                  </a:lnTo>
                  <a:lnTo>
                    <a:pt x="7152" y="3518"/>
                  </a:lnTo>
                  <a:lnTo>
                    <a:pt x="7152" y="3504"/>
                  </a:lnTo>
                  <a:lnTo>
                    <a:pt x="7152" y="3452"/>
                  </a:lnTo>
                  <a:lnTo>
                    <a:pt x="7152" y="3420"/>
                  </a:lnTo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1" name="AutoShape 191"/>
            <p:cNvSpPr>
              <a:spLocks/>
            </p:cNvSpPr>
            <p:nvPr/>
          </p:nvSpPr>
          <p:spPr bwMode="auto">
            <a:xfrm>
              <a:off x="13520" y="5176"/>
              <a:ext cx="4598" cy="14827"/>
            </a:xfrm>
            <a:custGeom>
              <a:avLst/>
              <a:gdLst>
                <a:gd name="T0" fmla="+- 0 15396 13521"/>
                <a:gd name="T1" fmla="*/ T0 w 4598"/>
                <a:gd name="T2" fmla="+- 0 7871 5177"/>
                <a:gd name="T3" fmla="*/ 7871 h 14827"/>
                <a:gd name="T4" fmla="+- 0 15396 13521"/>
                <a:gd name="T5" fmla="*/ T4 w 4598"/>
                <a:gd name="T6" fmla="+- 0 6593 5177"/>
                <a:gd name="T7" fmla="*/ 6593 h 14827"/>
                <a:gd name="T8" fmla="+- 0 15355 13521"/>
                <a:gd name="T9" fmla="*/ T8 w 4598"/>
                <a:gd name="T10" fmla="+- 0 6538 5177"/>
                <a:gd name="T11" fmla="*/ 6538 h 14827"/>
                <a:gd name="T12" fmla="+- 0 16587 13521"/>
                <a:gd name="T13" fmla="*/ T12 w 4598"/>
                <a:gd name="T14" fmla="+- 0 6538 5177"/>
                <a:gd name="T15" fmla="*/ 6538 h 14827"/>
                <a:gd name="T16" fmla="+- 0 12378 13521"/>
                <a:gd name="T17" fmla="*/ T16 w 4598"/>
                <a:gd name="T18" fmla="+- 0 20111 5177"/>
                <a:gd name="T19" fmla="*/ 20111 h 14827"/>
                <a:gd name="T20" fmla="+- 0 12378 13521"/>
                <a:gd name="T21" fmla="*/ T20 w 4598"/>
                <a:gd name="T22" fmla="+- 0 18833 5177"/>
                <a:gd name="T23" fmla="*/ 18833 h 1482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4598" h="14827">
                  <a:moveTo>
                    <a:pt x="1875" y="2694"/>
                  </a:moveTo>
                  <a:lnTo>
                    <a:pt x="1875" y="1416"/>
                  </a:lnTo>
                  <a:moveTo>
                    <a:pt x="1834" y="1361"/>
                  </a:moveTo>
                  <a:lnTo>
                    <a:pt x="3066" y="1361"/>
                  </a:lnTo>
                  <a:moveTo>
                    <a:pt x="-1143" y="14934"/>
                  </a:moveTo>
                  <a:lnTo>
                    <a:pt x="-1143" y="13656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2" name="AutoShape 192"/>
            <p:cNvSpPr>
              <a:spLocks/>
            </p:cNvSpPr>
            <p:nvPr/>
          </p:nvSpPr>
          <p:spPr bwMode="auto">
            <a:xfrm>
              <a:off x="11673" y="13164"/>
              <a:ext cx="5374" cy="7348"/>
            </a:xfrm>
            <a:custGeom>
              <a:avLst/>
              <a:gdLst>
                <a:gd name="T0" fmla="+- 0 11756 11674"/>
                <a:gd name="T1" fmla="*/ T0 w 5374"/>
                <a:gd name="T2" fmla="+- 0 20324 13164"/>
                <a:gd name="T3" fmla="*/ 20324 h 7348"/>
                <a:gd name="T4" fmla="+- 0 11897 11674"/>
                <a:gd name="T5" fmla="*/ T4 w 5374"/>
                <a:gd name="T6" fmla="+- 0 20384 13164"/>
                <a:gd name="T7" fmla="*/ 20384 h 7348"/>
                <a:gd name="T8" fmla="+- 0 12206 11674"/>
                <a:gd name="T9" fmla="*/ T8 w 5374"/>
                <a:gd name="T10" fmla="+- 0 20328 13164"/>
                <a:gd name="T11" fmla="*/ 20328 h 7348"/>
                <a:gd name="T12" fmla="+- 0 12246 11674"/>
                <a:gd name="T13" fmla="*/ T12 w 5374"/>
                <a:gd name="T14" fmla="+- 0 20244 13164"/>
                <a:gd name="T15" fmla="*/ 20244 h 7348"/>
                <a:gd name="T16" fmla="+- 0 12328 11674"/>
                <a:gd name="T17" fmla="*/ T16 w 5374"/>
                <a:gd name="T18" fmla="+- 0 20442 13164"/>
                <a:gd name="T19" fmla="*/ 20442 h 7348"/>
                <a:gd name="T20" fmla="+- 0 12308 11674"/>
                <a:gd name="T21" fmla="*/ T20 w 5374"/>
                <a:gd name="T22" fmla="+- 0 20488 13164"/>
                <a:gd name="T23" fmla="*/ 20488 h 7348"/>
                <a:gd name="T24" fmla="+- 0 12394 11674"/>
                <a:gd name="T25" fmla="*/ T24 w 5374"/>
                <a:gd name="T26" fmla="+- 0 20152 13164"/>
                <a:gd name="T27" fmla="*/ 20152 h 7348"/>
                <a:gd name="T28" fmla="+- 0 12393 11674"/>
                <a:gd name="T29" fmla="*/ T28 w 5374"/>
                <a:gd name="T30" fmla="+- 0 20198 13164"/>
                <a:gd name="T31" fmla="*/ 20198 h 7348"/>
                <a:gd name="T32" fmla="+- 0 12355 11674"/>
                <a:gd name="T33" fmla="*/ T32 w 5374"/>
                <a:gd name="T34" fmla="+- 0 20182 13164"/>
                <a:gd name="T35" fmla="*/ 20182 h 7348"/>
                <a:gd name="T36" fmla="+- 0 12307 11674"/>
                <a:gd name="T37" fmla="*/ T36 w 5374"/>
                <a:gd name="T38" fmla="+- 0 20288 13164"/>
                <a:gd name="T39" fmla="*/ 20288 h 7348"/>
                <a:gd name="T40" fmla="+- 0 12244 11674"/>
                <a:gd name="T41" fmla="*/ T40 w 5374"/>
                <a:gd name="T42" fmla="+- 0 20328 13164"/>
                <a:gd name="T43" fmla="*/ 20328 h 7348"/>
                <a:gd name="T44" fmla="+- 0 12151 11674"/>
                <a:gd name="T45" fmla="*/ T44 w 5374"/>
                <a:gd name="T46" fmla="+- 0 20322 13164"/>
                <a:gd name="T47" fmla="*/ 20322 h 7348"/>
                <a:gd name="T48" fmla="+- 0 12235 11674"/>
                <a:gd name="T49" fmla="*/ T48 w 5374"/>
                <a:gd name="T50" fmla="+- 0 20198 13164"/>
                <a:gd name="T51" fmla="*/ 20198 h 7348"/>
                <a:gd name="T52" fmla="+- 0 12152 11674"/>
                <a:gd name="T53" fmla="*/ T52 w 5374"/>
                <a:gd name="T54" fmla="+- 0 20244 13164"/>
                <a:gd name="T55" fmla="*/ 20244 h 7348"/>
                <a:gd name="T56" fmla="+- 0 12127 11674"/>
                <a:gd name="T57" fmla="*/ T56 w 5374"/>
                <a:gd name="T58" fmla="+- 0 20152 13164"/>
                <a:gd name="T59" fmla="*/ 20152 h 7348"/>
                <a:gd name="T60" fmla="+- 0 12098 11674"/>
                <a:gd name="T61" fmla="*/ T60 w 5374"/>
                <a:gd name="T62" fmla="+- 0 20384 13164"/>
                <a:gd name="T63" fmla="*/ 20384 h 7348"/>
                <a:gd name="T64" fmla="+- 0 12073 11674"/>
                <a:gd name="T65" fmla="*/ T64 w 5374"/>
                <a:gd name="T66" fmla="+- 0 20208 13164"/>
                <a:gd name="T67" fmla="*/ 20208 h 7348"/>
                <a:gd name="T68" fmla="+- 0 12097 11674"/>
                <a:gd name="T69" fmla="*/ T68 w 5374"/>
                <a:gd name="T70" fmla="+- 0 20288 13164"/>
                <a:gd name="T71" fmla="*/ 20288 h 7348"/>
                <a:gd name="T72" fmla="+- 0 12110 11674"/>
                <a:gd name="T73" fmla="*/ T72 w 5374"/>
                <a:gd name="T74" fmla="+- 0 20152 13164"/>
                <a:gd name="T75" fmla="*/ 20152 h 7348"/>
                <a:gd name="T76" fmla="+- 0 11986 11674"/>
                <a:gd name="T77" fmla="*/ T76 w 5374"/>
                <a:gd name="T78" fmla="+- 0 20264 13164"/>
                <a:gd name="T79" fmla="*/ 20264 h 7348"/>
                <a:gd name="T80" fmla="+- 0 11937 11674"/>
                <a:gd name="T81" fmla="*/ T80 w 5374"/>
                <a:gd name="T82" fmla="+- 0 20448 13164"/>
                <a:gd name="T83" fmla="*/ 20448 h 7348"/>
                <a:gd name="T84" fmla="+- 0 11937 11674"/>
                <a:gd name="T85" fmla="*/ T84 w 5374"/>
                <a:gd name="T86" fmla="+- 0 20382 13164"/>
                <a:gd name="T87" fmla="*/ 20382 h 7348"/>
                <a:gd name="T88" fmla="+- 0 11838 11674"/>
                <a:gd name="T89" fmla="*/ T88 w 5374"/>
                <a:gd name="T90" fmla="+- 0 20288 13164"/>
                <a:gd name="T91" fmla="*/ 20288 h 7348"/>
                <a:gd name="T92" fmla="+- 0 11783 11674"/>
                <a:gd name="T93" fmla="*/ T92 w 5374"/>
                <a:gd name="T94" fmla="+- 0 20384 13164"/>
                <a:gd name="T95" fmla="*/ 20384 h 7348"/>
                <a:gd name="T96" fmla="+- 0 11796 11674"/>
                <a:gd name="T97" fmla="*/ T96 w 5374"/>
                <a:gd name="T98" fmla="+- 0 20312 13164"/>
                <a:gd name="T99" fmla="*/ 20312 h 7348"/>
                <a:gd name="T100" fmla="+- 0 11771 11674"/>
                <a:gd name="T101" fmla="*/ T100 w 5374"/>
                <a:gd name="T102" fmla="+- 0 20236 13164"/>
                <a:gd name="T103" fmla="*/ 20236 h 7348"/>
                <a:gd name="T104" fmla="+- 0 11713 11674"/>
                <a:gd name="T105" fmla="*/ T104 w 5374"/>
                <a:gd name="T106" fmla="+- 0 20282 13164"/>
                <a:gd name="T107" fmla="*/ 20282 h 7348"/>
                <a:gd name="T108" fmla="+- 0 11747 11674"/>
                <a:gd name="T109" fmla="*/ T108 w 5374"/>
                <a:gd name="T110" fmla="+- 0 20250 13164"/>
                <a:gd name="T111" fmla="*/ 20250 h 7348"/>
                <a:gd name="T112" fmla="+- 0 11744 11674"/>
                <a:gd name="T113" fmla="*/ T112 w 5374"/>
                <a:gd name="T114" fmla="+- 0 20206 13164"/>
                <a:gd name="T115" fmla="*/ 20206 h 7348"/>
                <a:gd name="T116" fmla="+- 0 11771 11674"/>
                <a:gd name="T117" fmla="*/ T116 w 5374"/>
                <a:gd name="T118" fmla="+- 0 20206 13164"/>
                <a:gd name="T119" fmla="*/ 20206 h 7348"/>
                <a:gd name="T120" fmla="+- 0 12416 11674"/>
                <a:gd name="T121" fmla="*/ T120 w 5374"/>
                <a:gd name="T122" fmla="+- 0 20152 13164"/>
                <a:gd name="T123" fmla="*/ 20152 h 7348"/>
                <a:gd name="T124" fmla="+- 0 16386 11674"/>
                <a:gd name="T125" fmla="*/ T124 w 5374"/>
                <a:gd name="T126" fmla="+- 0 13336 13164"/>
                <a:gd name="T127" fmla="*/ 13336 h 7348"/>
                <a:gd name="T128" fmla="+- 0 16527 11674"/>
                <a:gd name="T129" fmla="*/ T128 w 5374"/>
                <a:gd name="T130" fmla="+- 0 13396 13164"/>
                <a:gd name="T131" fmla="*/ 13396 h 7348"/>
                <a:gd name="T132" fmla="+- 0 16836 11674"/>
                <a:gd name="T133" fmla="*/ T132 w 5374"/>
                <a:gd name="T134" fmla="+- 0 13340 13164"/>
                <a:gd name="T135" fmla="*/ 13340 h 7348"/>
                <a:gd name="T136" fmla="+- 0 16877 11674"/>
                <a:gd name="T137" fmla="*/ T136 w 5374"/>
                <a:gd name="T138" fmla="+- 0 13256 13164"/>
                <a:gd name="T139" fmla="*/ 13256 h 7348"/>
                <a:gd name="T140" fmla="+- 0 16959 11674"/>
                <a:gd name="T141" fmla="*/ T140 w 5374"/>
                <a:gd name="T142" fmla="+- 0 13454 13164"/>
                <a:gd name="T143" fmla="*/ 13454 h 7348"/>
                <a:gd name="T144" fmla="+- 0 16938 11674"/>
                <a:gd name="T145" fmla="*/ T144 w 5374"/>
                <a:gd name="T146" fmla="+- 0 13500 13164"/>
                <a:gd name="T147" fmla="*/ 13500 h 7348"/>
                <a:gd name="T148" fmla="+- 0 17025 11674"/>
                <a:gd name="T149" fmla="*/ T148 w 5374"/>
                <a:gd name="T150" fmla="+- 0 13164 13164"/>
                <a:gd name="T151" fmla="*/ 13164 h 7348"/>
                <a:gd name="T152" fmla="+- 0 17023 11674"/>
                <a:gd name="T153" fmla="*/ T152 w 5374"/>
                <a:gd name="T154" fmla="+- 0 13210 13164"/>
                <a:gd name="T155" fmla="*/ 13210 h 7348"/>
                <a:gd name="T156" fmla="+- 0 16985 11674"/>
                <a:gd name="T157" fmla="*/ T156 w 5374"/>
                <a:gd name="T158" fmla="+- 0 13194 13164"/>
                <a:gd name="T159" fmla="*/ 13194 h 7348"/>
                <a:gd name="T160" fmla="+- 0 16938 11674"/>
                <a:gd name="T161" fmla="*/ T160 w 5374"/>
                <a:gd name="T162" fmla="+- 0 13300 13164"/>
                <a:gd name="T163" fmla="*/ 13300 h 7348"/>
                <a:gd name="T164" fmla="+- 0 16874 11674"/>
                <a:gd name="T165" fmla="*/ T164 w 5374"/>
                <a:gd name="T166" fmla="+- 0 13340 13164"/>
                <a:gd name="T167" fmla="*/ 13340 h 7348"/>
                <a:gd name="T168" fmla="+- 0 16782 11674"/>
                <a:gd name="T169" fmla="*/ T168 w 5374"/>
                <a:gd name="T170" fmla="+- 0 13334 13164"/>
                <a:gd name="T171" fmla="*/ 13334 h 7348"/>
                <a:gd name="T172" fmla="+- 0 16865 11674"/>
                <a:gd name="T173" fmla="*/ T172 w 5374"/>
                <a:gd name="T174" fmla="+- 0 13210 13164"/>
                <a:gd name="T175" fmla="*/ 13210 h 7348"/>
                <a:gd name="T176" fmla="+- 0 16794 11674"/>
                <a:gd name="T177" fmla="*/ T176 w 5374"/>
                <a:gd name="T178" fmla="+- 0 13256 13164"/>
                <a:gd name="T179" fmla="*/ 13256 h 7348"/>
                <a:gd name="T180" fmla="+- 0 16819 11674"/>
                <a:gd name="T181" fmla="*/ T180 w 5374"/>
                <a:gd name="T182" fmla="+- 0 13164 13164"/>
                <a:gd name="T183" fmla="*/ 13164 h 7348"/>
                <a:gd name="T184" fmla="+- 0 16751 11674"/>
                <a:gd name="T185" fmla="*/ T184 w 5374"/>
                <a:gd name="T186" fmla="+- 0 13322 13164"/>
                <a:gd name="T187" fmla="*/ 13322 h 7348"/>
                <a:gd name="T188" fmla="+- 0 16704 11674"/>
                <a:gd name="T189" fmla="*/ T188 w 5374"/>
                <a:gd name="T190" fmla="+- 0 13220 13164"/>
                <a:gd name="T191" fmla="*/ 13220 h 7348"/>
                <a:gd name="T192" fmla="+- 0 16734 11674"/>
                <a:gd name="T193" fmla="*/ T192 w 5374"/>
                <a:gd name="T194" fmla="+- 0 13298 13164"/>
                <a:gd name="T195" fmla="*/ 13298 h 7348"/>
                <a:gd name="T196" fmla="+- 0 16740 11674"/>
                <a:gd name="T197" fmla="*/ T196 w 5374"/>
                <a:gd name="T198" fmla="+- 0 13218 13164"/>
                <a:gd name="T199" fmla="*/ 13218 h 7348"/>
                <a:gd name="T200" fmla="+- 0 16623 11674"/>
                <a:gd name="T201" fmla="*/ T200 w 5374"/>
                <a:gd name="T202" fmla="+- 0 13276 13164"/>
                <a:gd name="T203" fmla="*/ 13276 h 7348"/>
                <a:gd name="T204" fmla="+- 0 16568 11674"/>
                <a:gd name="T205" fmla="*/ T204 w 5374"/>
                <a:gd name="T206" fmla="+- 0 13394 13164"/>
                <a:gd name="T207" fmla="*/ 13394 h 7348"/>
                <a:gd name="T208" fmla="+- 0 16566 11674"/>
                <a:gd name="T209" fmla="*/ T208 w 5374"/>
                <a:gd name="T210" fmla="+- 0 13390 13164"/>
                <a:gd name="T211" fmla="*/ 13390 h 7348"/>
                <a:gd name="T212" fmla="+- 0 16493 11674"/>
                <a:gd name="T213" fmla="*/ T212 w 5374"/>
                <a:gd name="T214" fmla="+- 0 13300 13164"/>
                <a:gd name="T215" fmla="*/ 13300 h 7348"/>
                <a:gd name="T216" fmla="+- 0 16414 11674"/>
                <a:gd name="T217" fmla="*/ T216 w 5374"/>
                <a:gd name="T218" fmla="+- 0 13394 13164"/>
                <a:gd name="T219" fmla="*/ 13394 h 7348"/>
                <a:gd name="T220" fmla="+- 0 16417 11674"/>
                <a:gd name="T221" fmla="*/ T220 w 5374"/>
                <a:gd name="T222" fmla="+- 0 13322 13164"/>
                <a:gd name="T223" fmla="*/ 13322 h 7348"/>
                <a:gd name="T224" fmla="+- 0 16403 11674"/>
                <a:gd name="T225" fmla="*/ T224 w 5374"/>
                <a:gd name="T226" fmla="+- 0 13246 13164"/>
                <a:gd name="T227" fmla="*/ 13246 h 7348"/>
                <a:gd name="T228" fmla="+- 0 16347 11674"/>
                <a:gd name="T229" fmla="*/ T228 w 5374"/>
                <a:gd name="T230" fmla="+- 0 13298 13164"/>
                <a:gd name="T231" fmla="*/ 13298 h 7348"/>
                <a:gd name="T232" fmla="+- 0 16378 11674"/>
                <a:gd name="T233" fmla="*/ T232 w 5374"/>
                <a:gd name="T234" fmla="+- 0 13268 13164"/>
                <a:gd name="T235" fmla="*/ 13268 h 7348"/>
                <a:gd name="T236" fmla="+- 0 16377 11674"/>
                <a:gd name="T237" fmla="*/ T236 w 5374"/>
                <a:gd name="T238" fmla="+- 0 13220 13164"/>
                <a:gd name="T239" fmla="*/ 13220 h 7348"/>
                <a:gd name="T240" fmla="+- 0 16396 11674"/>
                <a:gd name="T241" fmla="*/ T240 w 5374"/>
                <a:gd name="T242" fmla="+- 0 13212 13164"/>
                <a:gd name="T243" fmla="*/ 13212 h 7348"/>
                <a:gd name="T244" fmla="+- 0 17047 11674"/>
                <a:gd name="T245" fmla="*/ T244 w 5374"/>
                <a:gd name="T246" fmla="+- 0 13194 13164"/>
                <a:gd name="T247" fmla="*/ 13194 h 734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  <a:cxn ang="0">
                  <a:pos x="T245" y="T247"/>
                </a:cxn>
              </a:cxnLst>
              <a:rect l="0" t="0" r="r" b="b"/>
              <a:pathLst>
                <a:path w="5374" h="7348">
                  <a:moveTo>
                    <a:pt x="99" y="7228"/>
                  </a:moveTo>
                  <a:lnTo>
                    <a:pt x="95" y="7226"/>
                  </a:lnTo>
                  <a:lnTo>
                    <a:pt x="82" y="7226"/>
                  </a:lnTo>
                  <a:lnTo>
                    <a:pt x="82" y="7284"/>
                  </a:lnTo>
                  <a:lnTo>
                    <a:pt x="95" y="7284"/>
                  </a:lnTo>
                  <a:lnTo>
                    <a:pt x="99" y="7282"/>
                  </a:lnTo>
                  <a:lnTo>
                    <a:pt x="99" y="7228"/>
                  </a:lnTo>
                  <a:moveTo>
                    <a:pt x="99" y="7166"/>
                  </a:moveTo>
                  <a:lnTo>
                    <a:pt x="98" y="7164"/>
                  </a:lnTo>
                  <a:lnTo>
                    <a:pt x="92" y="7162"/>
                  </a:lnTo>
                  <a:lnTo>
                    <a:pt x="89" y="7160"/>
                  </a:lnTo>
                  <a:lnTo>
                    <a:pt x="82" y="7160"/>
                  </a:lnTo>
                  <a:lnTo>
                    <a:pt x="82" y="7212"/>
                  </a:lnTo>
                  <a:lnTo>
                    <a:pt x="95" y="7212"/>
                  </a:lnTo>
                  <a:lnTo>
                    <a:pt x="99" y="7210"/>
                  </a:lnTo>
                  <a:lnTo>
                    <a:pt x="99" y="7166"/>
                  </a:lnTo>
                  <a:moveTo>
                    <a:pt x="159" y="7090"/>
                  </a:moveTo>
                  <a:lnTo>
                    <a:pt x="152" y="7044"/>
                  </a:lnTo>
                  <a:lnTo>
                    <a:pt x="151" y="7044"/>
                  </a:lnTo>
                  <a:lnTo>
                    <a:pt x="144" y="7090"/>
                  </a:lnTo>
                  <a:lnTo>
                    <a:pt x="159" y="7090"/>
                  </a:lnTo>
                  <a:moveTo>
                    <a:pt x="225" y="7224"/>
                  </a:moveTo>
                  <a:lnTo>
                    <a:pt x="225" y="7222"/>
                  </a:lnTo>
                  <a:lnTo>
                    <a:pt x="223" y="7220"/>
                  </a:lnTo>
                  <a:lnTo>
                    <a:pt x="219" y="7218"/>
                  </a:lnTo>
                  <a:lnTo>
                    <a:pt x="207" y="7218"/>
                  </a:lnTo>
                  <a:lnTo>
                    <a:pt x="207" y="7284"/>
                  </a:lnTo>
                  <a:lnTo>
                    <a:pt x="222" y="7284"/>
                  </a:lnTo>
                  <a:lnTo>
                    <a:pt x="225" y="7282"/>
                  </a:lnTo>
                  <a:lnTo>
                    <a:pt x="225" y="7224"/>
                  </a:lnTo>
                  <a:moveTo>
                    <a:pt x="328" y="7090"/>
                  </a:moveTo>
                  <a:lnTo>
                    <a:pt x="321" y="7044"/>
                  </a:lnTo>
                  <a:lnTo>
                    <a:pt x="320" y="7044"/>
                  </a:lnTo>
                  <a:lnTo>
                    <a:pt x="313" y="7090"/>
                  </a:lnTo>
                  <a:lnTo>
                    <a:pt x="328" y="7090"/>
                  </a:lnTo>
                  <a:moveTo>
                    <a:pt x="532" y="7164"/>
                  </a:moveTo>
                  <a:lnTo>
                    <a:pt x="531" y="7162"/>
                  </a:lnTo>
                  <a:lnTo>
                    <a:pt x="527" y="7160"/>
                  </a:lnTo>
                  <a:lnTo>
                    <a:pt x="518" y="7160"/>
                  </a:lnTo>
                  <a:lnTo>
                    <a:pt x="515" y="7162"/>
                  </a:lnTo>
                  <a:lnTo>
                    <a:pt x="514" y="7164"/>
                  </a:lnTo>
                  <a:lnTo>
                    <a:pt x="514" y="7282"/>
                  </a:lnTo>
                  <a:lnTo>
                    <a:pt x="515" y="7282"/>
                  </a:lnTo>
                  <a:lnTo>
                    <a:pt x="519" y="7284"/>
                  </a:lnTo>
                  <a:lnTo>
                    <a:pt x="529" y="7284"/>
                  </a:lnTo>
                  <a:lnTo>
                    <a:pt x="532" y="7282"/>
                  </a:lnTo>
                  <a:lnTo>
                    <a:pt x="532" y="7164"/>
                  </a:lnTo>
                  <a:moveTo>
                    <a:pt x="572" y="7080"/>
                  </a:moveTo>
                  <a:lnTo>
                    <a:pt x="572" y="7080"/>
                  </a:lnTo>
                  <a:lnTo>
                    <a:pt x="571" y="7078"/>
                  </a:lnTo>
                  <a:lnTo>
                    <a:pt x="569" y="7076"/>
                  </a:lnTo>
                  <a:lnTo>
                    <a:pt x="561" y="7076"/>
                  </a:lnTo>
                  <a:lnTo>
                    <a:pt x="561" y="7116"/>
                  </a:lnTo>
                  <a:lnTo>
                    <a:pt x="570" y="7116"/>
                  </a:lnTo>
                  <a:lnTo>
                    <a:pt x="572" y="7114"/>
                  </a:lnTo>
                  <a:lnTo>
                    <a:pt x="572" y="7080"/>
                  </a:lnTo>
                  <a:moveTo>
                    <a:pt x="672" y="7160"/>
                  </a:moveTo>
                  <a:lnTo>
                    <a:pt x="655" y="7160"/>
                  </a:lnTo>
                  <a:lnTo>
                    <a:pt x="655" y="7276"/>
                  </a:lnTo>
                  <a:lnTo>
                    <a:pt x="654" y="7278"/>
                  </a:lnTo>
                  <a:lnTo>
                    <a:pt x="651" y="7282"/>
                  </a:lnTo>
                  <a:lnTo>
                    <a:pt x="649" y="7284"/>
                  </a:lnTo>
                  <a:lnTo>
                    <a:pt x="672" y="7284"/>
                  </a:lnTo>
                  <a:lnTo>
                    <a:pt x="672" y="7160"/>
                  </a:lnTo>
                  <a:moveTo>
                    <a:pt x="742" y="6988"/>
                  </a:moveTo>
                  <a:lnTo>
                    <a:pt x="720" y="6988"/>
                  </a:lnTo>
                  <a:lnTo>
                    <a:pt x="720" y="7284"/>
                  </a:lnTo>
                  <a:lnTo>
                    <a:pt x="720" y="7324"/>
                  </a:lnTo>
                  <a:lnTo>
                    <a:pt x="682" y="7324"/>
                  </a:lnTo>
                  <a:lnTo>
                    <a:pt x="682" y="7298"/>
                  </a:lnTo>
                  <a:lnTo>
                    <a:pt x="634" y="7298"/>
                  </a:lnTo>
                  <a:lnTo>
                    <a:pt x="634" y="7324"/>
                  </a:lnTo>
                  <a:lnTo>
                    <a:pt x="596" y="7324"/>
                  </a:lnTo>
                  <a:lnTo>
                    <a:pt x="596" y="7298"/>
                  </a:lnTo>
                  <a:lnTo>
                    <a:pt x="596" y="7284"/>
                  </a:lnTo>
                  <a:lnTo>
                    <a:pt x="606" y="7284"/>
                  </a:lnTo>
                  <a:lnTo>
                    <a:pt x="611" y="7282"/>
                  </a:lnTo>
                  <a:lnTo>
                    <a:pt x="616" y="7278"/>
                  </a:lnTo>
                  <a:lnTo>
                    <a:pt x="617" y="7276"/>
                  </a:lnTo>
                  <a:lnTo>
                    <a:pt x="617" y="7146"/>
                  </a:lnTo>
                  <a:lnTo>
                    <a:pt x="711" y="7146"/>
                  </a:lnTo>
                  <a:lnTo>
                    <a:pt x="711" y="7284"/>
                  </a:lnTo>
                  <a:lnTo>
                    <a:pt x="720" y="7284"/>
                  </a:lnTo>
                  <a:lnTo>
                    <a:pt x="720" y="6988"/>
                  </a:lnTo>
                  <a:lnTo>
                    <a:pt x="719" y="6988"/>
                  </a:lnTo>
                  <a:lnTo>
                    <a:pt x="719" y="7034"/>
                  </a:lnTo>
                  <a:lnTo>
                    <a:pt x="719" y="7124"/>
                  </a:lnTo>
                  <a:lnTo>
                    <a:pt x="693" y="7124"/>
                  </a:lnTo>
                  <a:lnTo>
                    <a:pt x="693" y="7074"/>
                  </a:lnTo>
                  <a:lnTo>
                    <a:pt x="679" y="7124"/>
                  </a:lnTo>
                  <a:lnTo>
                    <a:pt x="654" y="7124"/>
                  </a:lnTo>
                  <a:lnTo>
                    <a:pt x="654" y="7034"/>
                  </a:lnTo>
                  <a:lnTo>
                    <a:pt x="679" y="7034"/>
                  </a:lnTo>
                  <a:lnTo>
                    <a:pt x="679" y="7086"/>
                  </a:lnTo>
                  <a:lnTo>
                    <a:pt x="693" y="7034"/>
                  </a:lnTo>
                  <a:lnTo>
                    <a:pt x="719" y="7034"/>
                  </a:lnTo>
                  <a:lnTo>
                    <a:pt x="719" y="6988"/>
                  </a:lnTo>
                  <a:lnTo>
                    <a:pt x="711" y="6988"/>
                  </a:lnTo>
                  <a:lnTo>
                    <a:pt x="711" y="7018"/>
                  </a:lnTo>
                  <a:lnTo>
                    <a:pt x="711" y="7024"/>
                  </a:lnTo>
                  <a:lnTo>
                    <a:pt x="710" y="7026"/>
                  </a:lnTo>
                  <a:lnTo>
                    <a:pt x="704" y="7030"/>
                  </a:lnTo>
                  <a:lnTo>
                    <a:pt x="674" y="7030"/>
                  </a:lnTo>
                  <a:lnTo>
                    <a:pt x="670" y="7028"/>
                  </a:lnTo>
                  <a:lnTo>
                    <a:pt x="664" y="7026"/>
                  </a:lnTo>
                  <a:lnTo>
                    <a:pt x="662" y="7024"/>
                  </a:lnTo>
                  <a:lnTo>
                    <a:pt x="662" y="7018"/>
                  </a:lnTo>
                  <a:lnTo>
                    <a:pt x="681" y="7018"/>
                  </a:lnTo>
                  <a:lnTo>
                    <a:pt x="681" y="7024"/>
                  </a:lnTo>
                  <a:lnTo>
                    <a:pt x="683" y="7026"/>
                  </a:lnTo>
                  <a:lnTo>
                    <a:pt x="689" y="7026"/>
                  </a:lnTo>
                  <a:lnTo>
                    <a:pt x="690" y="7024"/>
                  </a:lnTo>
                  <a:lnTo>
                    <a:pt x="693" y="7024"/>
                  </a:lnTo>
                  <a:lnTo>
                    <a:pt x="693" y="7022"/>
                  </a:lnTo>
                  <a:lnTo>
                    <a:pt x="693" y="7018"/>
                  </a:lnTo>
                  <a:lnTo>
                    <a:pt x="711" y="7018"/>
                  </a:lnTo>
                  <a:lnTo>
                    <a:pt x="711" y="6988"/>
                  </a:lnTo>
                  <a:lnTo>
                    <a:pt x="633" y="6988"/>
                  </a:lnTo>
                  <a:lnTo>
                    <a:pt x="633" y="7034"/>
                  </a:lnTo>
                  <a:lnTo>
                    <a:pt x="633" y="7124"/>
                  </a:lnTo>
                  <a:lnTo>
                    <a:pt x="608" y="7124"/>
                  </a:lnTo>
                  <a:lnTo>
                    <a:pt x="608" y="7034"/>
                  </a:lnTo>
                  <a:lnTo>
                    <a:pt x="633" y="7034"/>
                  </a:lnTo>
                  <a:lnTo>
                    <a:pt x="633" y="6988"/>
                  </a:lnTo>
                  <a:lnTo>
                    <a:pt x="597" y="6988"/>
                  </a:lnTo>
                  <a:lnTo>
                    <a:pt x="597" y="7076"/>
                  </a:lnTo>
                  <a:lnTo>
                    <a:pt x="597" y="7114"/>
                  </a:lnTo>
                  <a:lnTo>
                    <a:pt x="597" y="7118"/>
                  </a:lnTo>
                  <a:lnTo>
                    <a:pt x="591" y="7122"/>
                  </a:lnTo>
                  <a:lnTo>
                    <a:pt x="584" y="7124"/>
                  </a:lnTo>
                  <a:lnTo>
                    <a:pt x="570" y="7124"/>
                  </a:lnTo>
                  <a:lnTo>
                    <a:pt x="570" y="7164"/>
                  </a:lnTo>
                  <a:lnTo>
                    <a:pt x="570" y="7280"/>
                  </a:lnTo>
                  <a:lnTo>
                    <a:pt x="568" y="7286"/>
                  </a:lnTo>
                  <a:lnTo>
                    <a:pt x="565" y="7290"/>
                  </a:lnTo>
                  <a:lnTo>
                    <a:pt x="560" y="7296"/>
                  </a:lnTo>
                  <a:lnTo>
                    <a:pt x="550" y="7298"/>
                  </a:lnTo>
                  <a:lnTo>
                    <a:pt x="496" y="7298"/>
                  </a:lnTo>
                  <a:lnTo>
                    <a:pt x="486" y="7296"/>
                  </a:lnTo>
                  <a:lnTo>
                    <a:pt x="481" y="7290"/>
                  </a:lnTo>
                  <a:lnTo>
                    <a:pt x="477" y="7286"/>
                  </a:lnTo>
                  <a:lnTo>
                    <a:pt x="476" y="7280"/>
                  </a:lnTo>
                  <a:lnTo>
                    <a:pt x="476" y="7164"/>
                  </a:lnTo>
                  <a:lnTo>
                    <a:pt x="477" y="7158"/>
                  </a:lnTo>
                  <a:lnTo>
                    <a:pt x="480" y="7154"/>
                  </a:lnTo>
                  <a:lnTo>
                    <a:pt x="485" y="7148"/>
                  </a:lnTo>
                  <a:lnTo>
                    <a:pt x="495" y="7146"/>
                  </a:lnTo>
                  <a:lnTo>
                    <a:pt x="550" y="7146"/>
                  </a:lnTo>
                  <a:lnTo>
                    <a:pt x="559" y="7148"/>
                  </a:lnTo>
                  <a:lnTo>
                    <a:pt x="565" y="7154"/>
                  </a:lnTo>
                  <a:lnTo>
                    <a:pt x="568" y="7158"/>
                  </a:lnTo>
                  <a:lnTo>
                    <a:pt x="570" y="7164"/>
                  </a:lnTo>
                  <a:lnTo>
                    <a:pt x="570" y="7124"/>
                  </a:lnTo>
                  <a:lnTo>
                    <a:pt x="536" y="7124"/>
                  </a:lnTo>
                  <a:lnTo>
                    <a:pt x="536" y="7034"/>
                  </a:lnTo>
                  <a:lnTo>
                    <a:pt x="561" y="7034"/>
                  </a:lnTo>
                  <a:lnTo>
                    <a:pt x="561" y="7068"/>
                  </a:lnTo>
                  <a:lnTo>
                    <a:pt x="584" y="7068"/>
                  </a:lnTo>
                  <a:lnTo>
                    <a:pt x="591" y="7070"/>
                  </a:lnTo>
                  <a:lnTo>
                    <a:pt x="597" y="7074"/>
                  </a:lnTo>
                  <a:lnTo>
                    <a:pt x="597" y="7076"/>
                  </a:lnTo>
                  <a:lnTo>
                    <a:pt x="597" y="6988"/>
                  </a:lnTo>
                  <a:lnTo>
                    <a:pt x="515" y="6988"/>
                  </a:lnTo>
                  <a:lnTo>
                    <a:pt x="515" y="7034"/>
                  </a:lnTo>
                  <a:lnTo>
                    <a:pt x="515" y="7124"/>
                  </a:lnTo>
                  <a:lnTo>
                    <a:pt x="490" y="7124"/>
                  </a:lnTo>
                  <a:lnTo>
                    <a:pt x="490" y="7080"/>
                  </a:lnTo>
                  <a:lnTo>
                    <a:pt x="478" y="7080"/>
                  </a:lnTo>
                  <a:lnTo>
                    <a:pt x="478" y="7124"/>
                  </a:lnTo>
                  <a:lnTo>
                    <a:pt x="453" y="7124"/>
                  </a:lnTo>
                  <a:lnTo>
                    <a:pt x="453" y="7092"/>
                  </a:lnTo>
                  <a:lnTo>
                    <a:pt x="453" y="7062"/>
                  </a:lnTo>
                  <a:lnTo>
                    <a:pt x="453" y="7034"/>
                  </a:lnTo>
                  <a:lnTo>
                    <a:pt x="478" y="7034"/>
                  </a:lnTo>
                  <a:lnTo>
                    <a:pt x="478" y="7072"/>
                  </a:lnTo>
                  <a:lnTo>
                    <a:pt x="490" y="7072"/>
                  </a:lnTo>
                  <a:lnTo>
                    <a:pt x="490" y="7034"/>
                  </a:lnTo>
                  <a:lnTo>
                    <a:pt x="515" y="7034"/>
                  </a:lnTo>
                  <a:lnTo>
                    <a:pt x="515" y="6988"/>
                  </a:lnTo>
                  <a:lnTo>
                    <a:pt x="453" y="6988"/>
                  </a:lnTo>
                  <a:lnTo>
                    <a:pt x="453" y="7298"/>
                  </a:lnTo>
                  <a:lnTo>
                    <a:pt x="413" y="7298"/>
                  </a:lnTo>
                  <a:lnTo>
                    <a:pt x="395" y="7234"/>
                  </a:lnTo>
                  <a:lnTo>
                    <a:pt x="381" y="7298"/>
                  </a:lnTo>
                  <a:lnTo>
                    <a:pt x="341" y="7298"/>
                  </a:lnTo>
                  <a:lnTo>
                    <a:pt x="366" y="7220"/>
                  </a:lnTo>
                  <a:lnTo>
                    <a:pt x="341" y="7146"/>
                  </a:lnTo>
                  <a:lnTo>
                    <a:pt x="381" y="7146"/>
                  </a:lnTo>
                  <a:lnTo>
                    <a:pt x="395" y="7206"/>
                  </a:lnTo>
                  <a:lnTo>
                    <a:pt x="407" y="7146"/>
                  </a:lnTo>
                  <a:lnTo>
                    <a:pt x="447" y="7146"/>
                  </a:lnTo>
                  <a:lnTo>
                    <a:pt x="424" y="7220"/>
                  </a:lnTo>
                  <a:lnTo>
                    <a:pt x="453" y="7298"/>
                  </a:lnTo>
                  <a:lnTo>
                    <a:pt x="453" y="6988"/>
                  </a:lnTo>
                  <a:lnTo>
                    <a:pt x="436" y="6988"/>
                  </a:lnTo>
                  <a:lnTo>
                    <a:pt x="436" y="7042"/>
                  </a:lnTo>
                  <a:lnTo>
                    <a:pt x="436" y="7062"/>
                  </a:lnTo>
                  <a:lnTo>
                    <a:pt x="411" y="7062"/>
                  </a:lnTo>
                  <a:lnTo>
                    <a:pt x="411" y="7044"/>
                  </a:lnTo>
                  <a:lnTo>
                    <a:pt x="410" y="7044"/>
                  </a:lnTo>
                  <a:lnTo>
                    <a:pt x="407" y="7042"/>
                  </a:lnTo>
                  <a:lnTo>
                    <a:pt x="402" y="7042"/>
                  </a:lnTo>
                  <a:lnTo>
                    <a:pt x="399" y="7044"/>
                  </a:lnTo>
                  <a:lnTo>
                    <a:pt x="399" y="7114"/>
                  </a:lnTo>
                  <a:lnTo>
                    <a:pt x="401" y="7116"/>
                  </a:lnTo>
                  <a:lnTo>
                    <a:pt x="408" y="7116"/>
                  </a:lnTo>
                  <a:lnTo>
                    <a:pt x="409" y="7114"/>
                  </a:lnTo>
                  <a:lnTo>
                    <a:pt x="411" y="7114"/>
                  </a:lnTo>
                  <a:lnTo>
                    <a:pt x="411" y="7092"/>
                  </a:lnTo>
                  <a:lnTo>
                    <a:pt x="436" y="7092"/>
                  </a:lnTo>
                  <a:lnTo>
                    <a:pt x="436" y="7114"/>
                  </a:lnTo>
                  <a:lnTo>
                    <a:pt x="435" y="7116"/>
                  </a:lnTo>
                  <a:lnTo>
                    <a:pt x="430" y="7122"/>
                  </a:lnTo>
                  <a:lnTo>
                    <a:pt x="423" y="7124"/>
                  </a:lnTo>
                  <a:lnTo>
                    <a:pt x="384" y="7124"/>
                  </a:lnTo>
                  <a:lnTo>
                    <a:pt x="376" y="7120"/>
                  </a:lnTo>
                  <a:lnTo>
                    <a:pt x="374" y="7116"/>
                  </a:lnTo>
                  <a:lnTo>
                    <a:pt x="374" y="7044"/>
                  </a:lnTo>
                  <a:lnTo>
                    <a:pt x="375" y="7040"/>
                  </a:lnTo>
                  <a:lnTo>
                    <a:pt x="380" y="7036"/>
                  </a:lnTo>
                  <a:lnTo>
                    <a:pt x="386" y="7034"/>
                  </a:lnTo>
                  <a:lnTo>
                    <a:pt x="421" y="7034"/>
                  </a:lnTo>
                  <a:lnTo>
                    <a:pt x="427" y="7036"/>
                  </a:lnTo>
                  <a:lnTo>
                    <a:pt x="434" y="7040"/>
                  </a:lnTo>
                  <a:lnTo>
                    <a:pt x="436" y="7042"/>
                  </a:lnTo>
                  <a:lnTo>
                    <a:pt x="436" y="6988"/>
                  </a:lnTo>
                  <a:lnTo>
                    <a:pt x="357" y="6988"/>
                  </a:lnTo>
                  <a:lnTo>
                    <a:pt x="357" y="7124"/>
                  </a:lnTo>
                  <a:lnTo>
                    <a:pt x="333" y="7124"/>
                  </a:lnTo>
                  <a:lnTo>
                    <a:pt x="329" y="7100"/>
                  </a:lnTo>
                  <a:lnTo>
                    <a:pt x="318" y="7100"/>
                  </a:lnTo>
                  <a:lnTo>
                    <a:pt x="318" y="7146"/>
                  </a:lnTo>
                  <a:lnTo>
                    <a:pt x="318" y="7298"/>
                  </a:lnTo>
                  <a:lnTo>
                    <a:pt x="280" y="7298"/>
                  </a:lnTo>
                  <a:lnTo>
                    <a:pt x="280" y="7146"/>
                  </a:lnTo>
                  <a:lnTo>
                    <a:pt x="318" y="7146"/>
                  </a:lnTo>
                  <a:lnTo>
                    <a:pt x="318" y="7100"/>
                  </a:lnTo>
                  <a:lnTo>
                    <a:pt x="312" y="7100"/>
                  </a:lnTo>
                  <a:lnTo>
                    <a:pt x="308" y="7124"/>
                  </a:lnTo>
                  <a:lnTo>
                    <a:pt x="283" y="7124"/>
                  </a:lnTo>
                  <a:lnTo>
                    <a:pt x="301" y="7034"/>
                  </a:lnTo>
                  <a:lnTo>
                    <a:pt x="339" y="7034"/>
                  </a:lnTo>
                  <a:lnTo>
                    <a:pt x="357" y="7124"/>
                  </a:lnTo>
                  <a:lnTo>
                    <a:pt x="357" y="6988"/>
                  </a:lnTo>
                  <a:lnTo>
                    <a:pt x="267" y="6988"/>
                  </a:lnTo>
                  <a:lnTo>
                    <a:pt x="267" y="7034"/>
                  </a:lnTo>
                  <a:lnTo>
                    <a:pt x="267" y="7124"/>
                  </a:lnTo>
                  <a:lnTo>
                    <a:pt x="263" y="7124"/>
                  </a:lnTo>
                  <a:lnTo>
                    <a:pt x="263" y="7218"/>
                  </a:lnTo>
                  <a:lnTo>
                    <a:pt x="263" y="7284"/>
                  </a:lnTo>
                  <a:lnTo>
                    <a:pt x="262" y="7288"/>
                  </a:lnTo>
                  <a:lnTo>
                    <a:pt x="254" y="7296"/>
                  </a:lnTo>
                  <a:lnTo>
                    <a:pt x="243" y="7298"/>
                  </a:lnTo>
                  <a:lnTo>
                    <a:pt x="169" y="7298"/>
                  </a:lnTo>
                  <a:lnTo>
                    <a:pt x="169" y="7146"/>
                  </a:lnTo>
                  <a:lnTo>
                    <a:pt x="207" y="7146"/>
                  </a:lnTo>
                  <a:lnTo>
                    <a:pt x="207" y="7204"/>
                  </a:lnTo>
                  <a:lnTo>
                    <a:pt x="243" y="7204"/>
                  </a:lnTo>
                  <a:lnTo>
                    <a:pt x="254" y="7206"/>
                  </a:lnTo>
                  <a:lnTo>
                    <a:pt x="259" y="7212"/>
                  </a:lnTo>
                  <a:lnTo>
                    <a:pt x="262" y="7214"/>
                  </a:lnTo>
                  <a:lnTo>
                    <a:pt x="263" y="7218"/>
                  </a:lnTo>
                  <a:lnTo>
                    <a:pt x="263" y="7124"/>
                  </a:lnTo>
                  <a:lnTo>
                    <a:pt x="242" y="7124"/>
                  </a:lnTo>
                  <a:lnTo>
                    <a:pt x="242" y="7042"/>
                  </a:lnTo>
                  <a:lnTo>
                    <a:pt x="230" y="7042"/>
                  </a:lnTo>
                  <a:lnTo>
                    <a:pt x="230" y="7124"/>
                  </a:lnTo>
                  <a:lnTo>
                    <a:pt x="205" y="7124"/>
                  </a:lnTo>
                  <a:lnTo>
                    <a:pt x="205" y="7034"/>
                  </a:lnTo>
                  <a:lnTo>
                    <a:pt x="267" y="7034"/>
                  </a:lnTo>
                  <a:lnTo>
                    <a:pt x="267" y="6988"/>
                  </a:lnTo>
                  <a:lnTo>
                    <a:pt x="189" y="6988"/>
                  </a:lnTo>
                  <a:lnTo>
                    <a:pt x="189" y="7124"/>
                  </a:lnTo>
                  <a:lnTo>
                    <a:pt x="164" y="7124"/>
                  </a:lnTo>
                  <a:lnTo>
                    <a:pt x="161" y="7100"/>
                  </a:lnTo>
                  <a:lnTo>
                    <a:pt x="143" y="7100"/>
                  </a:lnTo>
                  <a:lnTo>
                    <a:pt x="139" y="7124"/>
                  </a:lnTo>
                  <a:lnTo>
                    <a:pt x="137" y="7124"/>
                  </a:lnTo>
                  <a:lnTo>
                    <a:pt x="137" y="7160"/>
                  </a:lnTo>
                  <a:lnTo>
                    <a:pt x="137" y="7204"/>
                  </a:lnTo>
                  <a:lnTo>
                    <a:pt x="136" y="7208"/>
                  </a:lnTo>
                  <a:lnTo>
                    <a:pt x="133" y="7210"/>
                  </a:lnTo>
                  <a:lnTo>
                    <a:pt x="129" y="7216"/>
                  </a:lnTo>
                  <a:lnTo>
                    <a:pt x="121" y="7218"/>
                  </a:lnTo>
                  <a:lnTo>
                    <a:pt x="109" y="7218"/>
                  </a:lnTo>
                  <a:lnTo>
                    <a:pt x="109" y="7220"/>
                  </a:lnTo>
                  <a:lnTo>
                    <a:pt x="124" y="7220"/>
                  </a:lnTo>
                  <a:lnTo>
                    <a:pt x="134" y="7226"/>
                  </a:lnTo>
                  <a:lnTo>
                    <a:pt x="137" y="7230"/>
                  </a:lnTo>
                  <a:lnTo>
                    <a:pt x="137" y="7284"/>
                  </a:lnTo>
                  <a:lnTo>
                    <a:pt x="135" y="7288"/>
                  </a:lnTo>
                  <a:lnTo>
                    <a:pt x="132" y="7290"/>
                  </a:lnTo>
                  <a:lnTo>
                    <a:pt x="126" y="7296"/>
                  </a:lnTo>
                  <a:lnTo>
                    <a:pt x="115" y="7298"/>
                  </a:lnTo>
                  <a:lnTo>
                    <a:pt x="43" y="7298"/>
                  </a:lnTo>
                  <a:lnTo>
                    <a:pt x="43" y="7146"/>
                  </a:lnTo>
                  <a:lnTo>
                    <a:pt x="113" y="7146"/>
                  </a:lnTo>
                  <a:lnTo>
                    <a:pt x="122" y="7148"/>
                  </a:lnTo>
                  <a:lnTo>
                    <a:pt x="134" y="7154"/>
                  </a:lnTo>
                  <a:lnTo>
                    <a:pt x="137" y="7160"/>
                  </a:lnTo>
                  <a:lnTo>
                    <a:pt x="137" y="7124"/>
                  </a:lnTo>
                  <a:lnTo>
                    <a:pt x="115" y="7124"/>
                  </a:lnTo>
                  <a:lnTo>
                    <a:pt x="133" y="7034"/>
                  </a:lnTo>
                  <a:lnTo>
                    <a:pt x="171" y="7034"/>
                  </a:lnTo>
                  <a:lnTo>
                    <a:pt x="189" y="7124"/>
                  </a:lnTo>
                  <a:lnTo>
                    <a:pt x="189" y="6988"/>
                  </a:lnTo>
                  <a:lnTo>
                    <a:pt x="99" y="6988"/>
                  </a:lnTo>
                  <a:lnTo>
                    <a:pt x="99" y="7044"/>
                  </a:lnTo>
                  <a:lnTo>
                    <a:pt x="99" y="7070"/>
                  </a:lnTo>
                  <a:lnTo>
                    <a:pt x="97" y="7072"/>
                  </a:lnTo>
                  <a:lnTo>
                    <a:pt x="91" y="7076"/>
                  </a:lnTo>
                  <a:lnTo>
                    <a:pt x="80" y="7076"/>
                  </a:lnTo>
                  <a:lnTo>
                    <a:pt x="80" y="7078"/>
                  </a:lnTo>
                  <a:lnTo>
                    <a:pt x="93" y="7078"/>
                  </a:lnTo>
                  <a:lnTo>
                    <a:pt x="98" y="7082"/>
                  </a:lnTo>
                  <a:lnTo>
                    <a:pt x="99" y="7084"/>
                  </a:lnTo>
                  <a:lnTo>
                    <a:pt x="99" y="7116"/>
                  </a:lnTo>
                  <a:lnTo>
                    <a:pt x="96" y="7120"/>
                  </a:lnTo>
                  <a:lnTo>
                    <a:pt x="88" y="7124"/>
                  </a:lnTo>
                  <a:lnTo>
                    <a:pt x="49" y="7124"/>
                  </a:lnTo>
                  <a:lnTo>
                    <a:pt x="43" y="7122"/>
                  </a:lnTo>
                  <a:lnTo>
                    <a:pt x="39" y="7118"/>
                  </a:lnTo>
                  <a:lnTo>
                    <a:pt x="37" y="7116"/>
                  </a:lnTo>
                  <a:lnTo>
                    <a:pt x="36" y="7114"/>
                  </a:lnTo>
                  <a:lnTo>
                    <a:pt x="36" y="7092"/>
                  </a:lnTo>
                  <a:lnTo>
                    <a:pt x="62" y="7092"/>
                  </a:lnTo>
                  <a:lnTo>
                    <a:pt x="62" y="7114"/>
                  </a:lnTo>
                  <a:lnTo>
                    <a:pt x="65" y="7116"/>
                  </a:lnTo>
                  <a:lnTo>
                    <a:pt x="70" y="7116"/>
                  </a:lnTo>
                  <a:lnTo>
                    <a:pt x="73" y="7114"/>
                  </a:lnTo>
                  <a:lnTo>
                    <a:pt x="73" y="7092"/>
                  </a:lnTo>
                  <a:lnTo>
                    <a:pt x="73" y="7086"/>
                  </a:lnTo>
                  <a:lnTo>
                    <a:pt x="73" y="7084"/>
                  </a:lnTo>
                  <a:lnTo>
                    <a:pt x="69" y="7082"/>
                  </a:lnTo>
                  <a:lnTo>
                    <a:pt x="66" y="7080"/>
                  </a:lnTo>
                  <a:lnTo>
                    <a:pt x="50" y="7080"/>
                  </a:lnTo>
                  <a:lnTo>
                    <a:pt x="50" y="7072"/>
                  </a:lnTo>
                  <a:lnTo>
                    <a:pt x="68" y="7072"/>
                  </a:lnTo>
                  <a:lnTo>
                    <a:pt x="72" y="7070"/>
                  </a:lnTo>
                  <a:lnTo>
                    <a:pt x="73" y="7068"/>
                  </a:lnTo>
                  <a:lnTo>
                    <a:pt x="73" y="7062"/>
                  </a:lnTo>
                  <a:lnTo>
                    <a:pt x="73" y="7044"/>
                  </a:lnTo>
                  <a:lnTo>
                    <a:pt x="70" y="7042"/>
                  </a:lnTo>
                  <a:lnTo>
                    <a:pt x="65" y="7042"/>
                  </a:lnTo>
                  <a:lnTo>
                    <a:pt x="62" y="7044"/>
                  </a:lnTo>
                  <a:lnTo>
                    <a:pt x="62" y="7062"/>
                  </a:lnTo>
                  <a:lnTo>
                    <a:pt x="36" y="7062"/>
                  </a:lnTo>
                  <a:lnTo>
                    <a:pt x="36" y="7044"/>
                  </a:lnTo>
                  <a:lnTo>
                    <a:pt x="38" y="7042"/>
                  </a:lnTo>
                  <a:lnTo>
                    <a:pt x="44" y="7036"/>
                  </a:lnTo>
                  <a:lnTo>
                    <a:pt x="51" y="7034"/>
                  </a:lnTo>
                  <a:lnTo>
                    <a:pt x="84" y="7034"/>
                  </a:lnTo>
                  <a:lnTo>
                    <a:pt x="91" y="7036"/>
                  </a:lnTo>
                  <a:lnTo>
                    <a:pt x="97" y="7042"/>
                  </a:lnTo>
                  <a:lnTo>
                    <a:pt x="99" y="7044"/>
                  </a:lnTo>
                  <a:lnTo>
                    <a:pt x="99" y="6988"/>
                  </a:lnTo>
                  <a:lnTo>
                    <a:pt x="0" y="6988"/>
                  </a:lnTo>
                  <a:lnTo>
                    <a:pt x="0" y="7348"/>
                  </a:lnTo>
                  <a:lnTo>
                    <a:pt x="742" y="7348"/>
                  </a:lnTo>
                  <a:lnTo>
                    <a:pt x="742" y="7324"/>
                  </a:lnTo>
                  <a:lnTo>
                    <a:pt x="742" y="7146"/>
                  </a:lnTo>
                  <a:lnTo>
                    <a:pt x="742" y="7124"/>
                  </a:lnTo>
                  <a:lnTo>
                    <a:pt x="742" y="7034"/>
                  </a:lnTo>
                  <a:lnTo>
                    <a:pt x="742" y="7030"/>
                  </a:lnTo>
                  <a:lnTo>
                    <a:pt x="742" y="7018"/>
                  </a:lnTo>
                  <a:lnTo>
                    <a:pt x="742" y="6988"/>
                  </a:lnTo>
                  <a:moveTo>
                    <a:pt x="4730" y="240"/>
                  </a:moveTo>
                  <a:lnTo>
                    <a:pt x="4726" y="238"/>
                  </a:lnTo>
                  <a:lnTo>
                    <a:pt x="4712" y="238"/>
                  </a:lnTo>
                  <a:lnTo>
                    <a:pt x="4712" y="296"/>
                  </a:lnTo>
                  <a:lnTo>
                    <a:pt x="4725" y="296"/>
                  </a:lnTo>
                  <a:lnTo>
                    <a:pt x="4730" y="294"/>
                  </a:lnTo>
                  <a:lnTo>
                    <a:pt x="4730" y="240"/>
                  </a:lnTo>
                  <a:moveTo>
                    <a:pt x="4730" y="178"/>
                  </a:moveTo>
                  <a:lnTo>
                    <a:pt x="4728" y="176"/>
                  </a:lnTo>
                  <a:lnTo>
                    <a:pt x="4723" y="174"/>
                  </a:lnTo>
                  <a:lnTo>
                    <a:pt x="4720" y="172"/>
                  </a:lnTo>
                  <a:lnTo>
                    <a:pt x="4712" y="172"/>
                  </a:lnTo>
                  <a:lnTo>
                    <a:pt x="4712" y="224"/>
                  </a:lnTo>
                  <a:lnTo>
                    <a:pt x="4725" y="224"/>
                  </a:lnTo>
                  <a:lnTo>
                    <a:pt x="4730" y="222"/>
                  </a:lnTo>
                  <a:lnTo>
                    <a:pt x="4730" y="178"/>
                  </a:lnTo>
                  <a:moveTo>
                    <a:pt x="4790" y="102"/>
                  </a:moveTo>
                  <a:lnTo>
                    <a:pt x="4783" y="56"/>
                  </a:lnTo>
                  <a:lnTo>
                    <a:pt x="4782" y="56"/>
                  </a:lnTo>
                  <a:lnTo>
                    <a:pt x="4775" y="102"/>
                  </a:lnTo>
                  <a:lnTo>
                    <a:pt x="4790" y="102"/>
                  </a:lnTo>
                  <a:moveTo>
                    <a:pt x="4856" y="236"/>
                  </a:moveTo>
                  <a:lnTo>
                    <a:pt x="4855" y="234"/>
                  </a:lnTo>
                  <a:lnTo>
                    <a:pt x="4853" y="232"/>
                  </a:lnTo>
                  <a:lnTo>
                    <a:pt x="4850" y="230"/>
                  </a:lnTo>
                  <a:lnTo>
                    <a:pt x="4838" y="230"/>
                  </a:lnTo>
                  <a:lnTo>
                    <a:pt x="4838" y="296"/>
                  </a:lnTo>
                  <a:lnTo>
                    <a:pt x="4852" y="296"/>
                  </a:lnTo>
                  <a:lnTo>
                    <a:pt x="4856" y="294"/>
                  </a:lnTo>
                  <a:lnTo>
                    <a:pt x="4856" y="236"/>
                  </a:lnTo>
                  <a:moveTo>
                    <a:pt x="4958" y="102"/>
                  </a:moveTo>
                  <a:lnTo>
                    <a:pt x="4951" y="56"/>
                  </a:lnTo>
                  <a:lnTo>
                    <a:pt x="4950" y="56"/>
                  </a:lnTo>
                  <a:lnTo>
                    <a:pt x="4943" y="102"/>
                  </a:lnTo>
                  <a:lnTo>
                    <a:pt x="4958" y="102"/>
                  </a:lnTo>
                  <a:moveTo>
                    <a:pt x="5162" y="176"/>
                  </a:moveTo>
                  <a:lnTo>
                    <a:pt x="5161" y="174"/>
                  </a:lnTo>
                  <a:lnTo>
                    <a:pt x="5157" y="172"/>
                  </a:lnTo>
                  <a:lnTo>
                    <a:pt x="5148" y="172"/>
                  </a:lnTo>
                  <a:lnTo>
                    <a:pt x="5145" y="174"/>
                  </a:lnTo>
                  <a:lnTo>
                    <a:pt x="5144" y="176"/>
                  </a:lnTo>
                  <a:lnTo>
                    <a:pt x="5144" y="294"/>
                  </a:lnTo>
                  <a:lnTo>
                    <a:pt x="5145" y="294"/>
                  </a:lnTo>
                  <a:lnTo>
                    <a:pt x="5149" y="296"/>
                  </a:lnTo>
                  <a:lnTo>
                    <a:pt x="5159" y="296"/>
                  </a:lnTo>
                  <a:lnTo>
                    <a:pt x="5162" y="294"/>
                  </a:lnTo>
                  <a:lnTo>
                    <a:pt x="5162" y="176"/>
                  </a:lnTo>
                  <a:moveTo>
                    <a:pt x="5203" y="92"/>
                  </a:moveTo>
                  <a:lnTo>
                    <a:pt x="5203" y="92"/>
                  </a:lnTo>
                  <a:lnTo>
                    <a:pt x="5201" y="90"/>
                  </a:lnTo>
                  <a:lnTo>
                    <a:pt x="5199" y="88"/>
                  </a:lnTo>
                  <a:lnTo>
                    <a:pt x="5191" y="88"/>
                  </a:lnTo>
                  <a:lnTo>
                    <a:pt x="5191" y="128"/>
                  </a:lnTo>
                  <a:lnTo>
                    <a:pt x="5201" y="128"/>
                  </a:lnTo>
                  <a:lnTo>
                    <a:pt x="5203" y="126"/>
                  </a:lnTo>
                  <a:lnTo>
                    <a:pt x="5203" y="92"/>
                  </a:lnTo>
                  <a:moveTo>
                    <a:pt x="5303" y="172"/>
                  </a:moveTo>
                  <a:lnTo>
                    <a:pt x="5285" y="172"/>
                  </a:lnTo>
                  <a:lnTo>
                    <a:pt x="5285" y="288"/>
                  </a:lnTo>
                  <a:lnTo>
                    <a:pt x="5285" y="290"/>
                  </a:lnTo>
                  <a:lnTo>
                    <a:pt x="5282" y="294"/>
                  </a:lnTo>
                  <a:lnTo>
                    <a:pt x="5280" y="296"/>
                  </a:lnTo>
                  <a:lnTo>
                    <a:pt x="5303" y="296"/>
                  </a:lnTo>
                  <a:lnTo>
                    <a:pt x="5303" y="172"/>
                  </a:lnTo>
                  <a:moveTo>
                    <a:pt x="5373" y="0"/>
                  </a:moveTo>
                  <a:lnTo>
                    <a:pt x="5351" y="0"/>
                  </a:lnTo>
                  <a:lnTo>
                    <a:pt x="5351" y="296"/>
                  </a:lnTo>
                  <a:lnTo>
                    <a:pt x="5351" y="336"/>
                  </a:lnTo>
                  <a:lnTo>
                    <a:pt x="5312" y="336"/>
                  </a:lnTo>
                  <a:lnTo>
                    <a:pt x="5312" y="310"/>
                  </a:lnTo>
                  <a:lnTo>
                    <a:pt x="5264" y="310"/>
                  </a:lnTo>
                  <a:lnTo>
                    <a:pt x="5264" y="336"/>
                  </a:lnTo>
                  <a:lnTo>
                    <a:pt x="5226" y="336"/>
                  </a:lnTo>
                  <a:lnTo>
                    <a:pt x="5226" y="310"/>
                  </a:lnTo>
                  <a:lnTo>
                    <a:pt x="5226" y="296"/>
                  </a:lnTo>
                  <a:lnTo>
                    <a:pt x="5236" y="296"/>
                  </a:lnTo>
                  <a:lnTo>
                    <a:pt x="5241" y="294"/>
                  </a:lnTo>
                  <a:lnTo>
                    <a:pt x="5246" y="290"/>
                  </a:lnTo>
                  <a:lnTo>
                    <a:pt x="5247" y="288"/>
                  </a:lnTo>
                  <a:lnTo>
                    <a:pt x="5247" y="158"/>
                  </a:lnTo>
                  <a:lnTo>
                    <a:pt x="5341" y="158"/>
                  </a:lnTo>
                  <a:lnTo>
                    <a:pt x="5341" y="296"/>
                  </a:lnTo>
                  <a:lnTo>
                    <a:pt x="5351" y="296"/>
                  </a:lnTo>
                  <a:lnTo>
                    <a:pt x="5351" y="0"/>
                  </a:lnTo>
                  <a:lnTo>
                    <a:pt x="5349" y="0"/>
                  </a:lnTo>
                  <a:lnTo>
                    <a:pt x="5349" y="46"/>
                  </a:lnTo>
                  <a:lnTo>
                    <a:pt x="5349" y="136"/>
                  </a:lnTo>
                  <a:lnTo>
                    <a:pt x="5324" y="136"/>
                  </a:lnTo>
                  <a:lnTo>
                    <a:pt x="5324" y="86"/>
                  </a:lnTo>
                  <a:lnTo>
                    <a:pt x="5310" y="136"/>
                  </a:lnTo>
                  <a:lnTo>
                    <a:pt x="5285" y="136"/>
                  </a:lnTo>
                  <a:lnTo>
                    <a:pt x="5285" y="46"/>
                  </a:lnTo>
                  <a:lnTo>
                    <a:pt x="5310" y="46"/>
                  </a:lnTo>
                  <a:lnTo>
                    <a:pt x="5310" y="98"/>
                  </a:lnTo>
                  <a:lnTo>
                    <a:pt x="5324" y="46"/>
                  </a:lnTo>
                  <a:lnTo>
                    <a:pt x="5349" y="46"/>
                  </a:lnTo>
                  <a:lnTo>
                    <a:pt x="5349" y="0"/>
                  </a:lnTo>
                  <a:lnTo>
                    <a:pt x="5342" y="0"/>
                  </a:lnTo>
                  <a:lnTo>
                    <a:pt x="5342" y="30"/>
                  </a:lnTo>
                  <a:lnTo>
                    <a:pt x="5342" y="36"/>
                  </a:lnTo>
                  <a:lnTo>
                    <a:pt x="5340" y="38"/>
                  </a:lnTo>
                  <a:lnTo>
                    <a:pt x="5334" y="42"/>
                  </a:lnTo>
                  <a:lnTo>
                    <a:pt x="5305" y="42"/>
                  </a:lnTo>
                  <a:lnTo>
                    <a:pt x="5300" y="40"/>
                  </a:lnTo>
                  <a:lnTo>
                    <a:pt x="5294" y="38"/>
                  </a:lnTo>
                  <a:lnTo>
                    <a:pt x="5293" y="36"/>
                  </a:lnTo>
                  <a:lnTo>
                    <a:pt x="5293" y="30"/>
                  </a:lnTo>
                  <a:lnTo>
                    <a:pt x="5311" y="30"/>
                  </a:lnTo>
                  <a:lnTo>
                    <a:pt x="5311" y="36"/>
                  </a:lnTo>
                  <a:lnTo>
                    <a:pt x="5313" y="38"/>
                  </a:lnTo>
                  <a:lnTo>
                    <a:pt x="5319" y="38"/>
                  </a:lnTo>
                  <a:lnTo>
                    <a:pt x="5321" y="36"/>
                  </a:lnTo>
                  <a:lnTo>
                    <a:pt x="5323" y="36"/>
                  </a:lnTo>
                  <a:lnTo>
                    <a:pt x="5324" y="34"/>
                  </a:lnTo>
                  <a:lnTo>
                    <a:pt x="5324" y="30"/>
                  </a:lnTo>
                  <a:lnTo>
                    <a:pt x="5342" y="30"/>
                  </a:lnTo>
                  <a:lnTo>
                    <a:pt x="5342" y="0"/>
                  </a:lnTo>
                  <a:lnTo>
                    <a:pt x="5264" y="0"/>
                  </a:lnTo>
                  <a:lnTo>
                    <a:pt x="5264" y="46"/>
                  </a:lnTo>
                  <a:lnTo>
                    <a:pt x="5264" y="136"/>
                  </a:lnTo>
                  <a:lnTo>
                    <a:pt x="5239" y="136"/>
                  </a:lnTo>
                  <a:lnTo>
                    <a:pt x="5239" y="46"/>
                  </a:lnTo>
                  <a:lnTo>
                    <a:pt x="5264" y="46"/>
                  </a:lnTo>
                  <a:lnTo>
                    <a:pt x="5264" y="0"/>
                  </a:lnTo>
                  <a:lnTo>
                    <a:pt x="5228" y="0"/>
                  </a:lnTo>
                  <a:lnTo>
                    <a:pt x="5228" y="88"/>
                  </a:lnTo>
                  <a:lnTo>
                    <a:pt x="5228" y="126"/>
                  </a:lnTo>
                  <a:lnTo>
                    <a:pt x="5227" y="130"/>
                  </a:lnTo>
                  <a:lnTo>
                    <a:pt x="5222" y="134"/>
                  </a:lnTo>
                  <a:lnTo>
                    <a:pt x="5215" y="136"/>
                  </a:lnTo>
                  <a:lnTo>
                    <a:pt x="5200" y="136"/>
                  </a:lnTo>
                  <a:lnTo>
                    <a:pt x="5200" y="176"/>
                  </a:lnTo>
                  <a:lnTo>
                    <a:pt x="5200" y="292"/>
                  </a:lnTo>
                  <a:lnTo>
                    <a:pt x="5199" y="298"/>
                  </a:lnTo>
                  <a:lnTo>
                    <a:pt x="5196" y="302"/>
                  </a:lnTo>
                  <a:lnTo>
                    <a:pt x="5190" y="308"/>
                  </a:lnTo>
                  <a:lnTo>
                    <a:pt x="5181" y="310"/>
                  </a:lnTo>
                  <a:lnTo>
                    <a:pt x="5126" y="310"/>
                  </a:lnTo>
                  <a:lnTo>
                    <a:pt x="5116" y="308"/>
                  </a:lnTo>
                  <a:lnTo>
                    <a:pt x="5111" y="302"/>
                  </a:lnTo>
                  <a:lnTo>
                    <a:pt x="5108" y="298"/>
                  </a:lnTo>
                  <a:lnTo>
                    <a:pt x="5106" y="292"/>
                  </a:lnTo>
                  <a:lnTo>
                    <a:pt x="5106" y="176"/>
                  </a:lnTo>
                  <a:lnTo>
                    <a:pt x="5108" y="170"/>
                  </a:lnTo>
                  <a:lnTo>
                    <a:pt x="5111" y="166"/>
                  </a:lnTo>
                  <a:lnTo>
                    <a:pt x="5116" y="160"/>
                  </a:lnTo>
                  <a:lnTo>
                    <a:pt x="5126" y="158"/>
                  </a:lnTo>
                  <a:lnTo>
                    <a:pt x="5180" y="158"/>
                  </a:lnTo>
                  <a:lnTo>
                    <a:pt x="5190" y="160"/>
                  </a:lnTo>
                  <a:lnTo>
                    <a:pt x="5195" y="166"/>
                  </a:lnTo>
                  <a:lnTo>
                    <a:pt x="5198" y="170"/>
                  </a:lnTo>
                  <a:lnTo>
                    <a:pt x="5200" y="176"/>
                  </a:lnTo>
                  <a:lnTo>
                    <a:pt x="5200" y="136"/>
                  </a:lnTo>
                  <a:lnTo>
                    <a:pt x="5166" y="136"/>
                  </a:lnTo>
                  <a:lnTo>
                    <a:pt x="5166" y="46"/>
                  </a:lnTo>
                  <a:lnTo>
                    <a:pt x="5191" y="46"/>
                  </a:lnTo>
                  <a:lnTo>
                    <a:pt x="5191" y="80"/>
                  </a:lnTo>
                  <a:lnTo>
                    <a:pt x="5215" y="80"/>
                  </a:lnTo>
                  <a:lnTo>
                    <a:pt x="5222" y="82"/>
                  </a:lnTo>
                  <a:lnTo>
                    <a:pt x="5225" y="84"/>
                  </a:lnTo>
                  <a:lnTo>
                    <a:pt x="5227" y="86"/>
                  </a:lnTo>
                  <a:lnTo>
                    <a:pt x="5228" y="88"/>
                  </a:lnTo>
                  <a:lnTo>
                    <a:pt x="5228" y="0"/>
                  </a:lnTo>
                  <a:lnTo>
                    <a:pt x="5145" y="0"/>
                  </a:lnTo>
                  <a:lnTo>
                    <a:pt x="5145" y="46"/>
                  </a:lnTo>
                  <a:lnTo>
                    <a:pt x="5145" y="136"/>
                  </a:lnTo>
                  <a:lnTo>
                    <a:pt x="5120" y="136"/>
                  </a:lnTo>
                  <a:lnTo>
                    <a:pt x="5120" y="92"/>
                  </a:lnTo>
                  <a:lnTo>
                    <a:pt x="5109" y="92"/>
                  </a:lnTo>
                  <a:lnTo>
                    <a:pt x="5109" y="136"/>
                  </a:lnTo>
                  <a:lnTo>
                    <a:pt x="5084" y="136"/>
                  </a:lnTo>
                  <a:lnTo>
                    <a:pt x="5084" y="104"/>
                  </a:lnTo>
                  <a:lnTo>
                    <a:pt x="5084" y="74"/>
                  </a:lnTo>
                  <a:lnTo>
                    <a:pt x="5084" y="46"/>
                  </a:lnTo>
                  <a:lnTo>
                    <a:pt x="5109" y="46"/>
                  </a:lnTo>
                  <a:lnTo>
                    <a:pt x="5109" y="84"/>
                  </a:lnTo>
                  <a:lnTo>
                    <a:pt x="5120" y="84"/>
                  </a:lnTo>
                  <a:lnTo>
                    <a:pt x="5120" y="46"/>
                  </a:lnTo>
                  <a:lnTo>
                    <a:pt x="5145" y="46"/>
                  </a:lnTo>
                  <a:lnTo>
                    <a:pt x="5145" y="0"/>
                  </a:lnTo>
                  <a:lnTo>
                    <a:pt x="5083" y="0"/>
                  </a:lnTo>
                  <a:lnTo>
                    <a:pt x="5083" y="310"/>
                  </a:lnTo>
                  <a:lnTo>
                    <a:pt x="5043" y="310"/>
                  </a:lnTo>
                  <a:lnTo>
                    <a:pt x="5025" y="246"/>
                  </a:lnTo>
                  <a:lnTo>
                    <a:pt x="5012" y="310"/>
                  </a:lnTo>
                  <a:lnTo>
                    <a:pt x="4971" y="310"/>
                  </a:lnTo>
                  <a:lnTo>
                    <a:pt x="4997" y="232"/>
                  </a:lnTo>
                  <a:lnTo>
                    <a:pt x="4971" y="158"/>
                  </a:lnTo>
                  <a:lnTo>
                    <a:pt x="5012" y="158"/>
                  </a:lnTo>
                  <a:lnTo>
                    <a:pt x="5025" y="218"/>
                  </a:lnTo>
                  <a:lnTo>
                    <a:pt x="5037" y="158"/>
                  </a:lnTo>
                  <a:lnTo>
                    <a:pt x="5077" y="158"/>
                  </a:lnTo>
                  <a:lnTo>
                    <a:pt x="5054" y="232"/>
                  </a:lnTo>
                  <a:lnTo>
                    <a:pt x="5083" y="310"/>
                  </a:lnTo>
                  <a:lnTo>
                    <a:pt x="5083" y="0"/>
                  </a:lnTo>
                  <a:lnTo>
                    <a:pt x="5066" y="0"/>
                  </a:lnTo>
                  <a:lnTo>
                    <a:pt x="5066" y="54"/>
                  </a:lnTo>
                  <a:lnTo>
                    <a:pt x="5066" y="74"/>
                  </a:lnTo>
                  <a:lnTo>
                    <a:pt x="5041" y="74"/>
                  </a:lnTo>
                  <a:lnTo>
                    <a:pt x="5041" y="56"/>
                  </a:lnTo>
                  <a:lnTo>
                    <a:pt x="5040" y="56"/>
                  </a:lnTo>
                  <a:lnTo>
                    <a:pt x="5038" y="54"/>
                  </a:lnTo>
                  <a:lnTo>
                    <a:pt x="5032" y="54"/>
                  </a:lnTo>
                  <a:lnTo>
                    <a:pt x="5030" y="56"/>
                  </a:lnTo>
                  <a:lnTo>
                    <a:pt x="5029" y="56"/>
                  </a:lnTo>
                  <a:lnTo>
                    <a:pt x="5029" y="126"/>
                  </a:lnTo>
                  <a:lnTo>
                    <a:pt x="5030" y="126"/>
                  </a:lnTo>
                  <a:lnTo>
                    <a:pt x="5032" y="128"/>
                  </a:lnTo>
                  <a:lnTo>
                    <a:pt x="5038" y="128"/>
                  </a:lnTo>
                  <a:lnTo>
                    <a:pt x="5040" y="126"/>
                  </a:lnTo>
                  <a:lnTo>
                    <a:pt x="5041" y="126"/>
                  </a:lnTo>
                  <a:lnTo>
                    <a:pt x="5041" y="104"/>
                  </a:lnTo>
                  <a:lnTo>
                    <a:pt x="5066" y="104"/>
                  </a:lnTo>
                  <a:lnTo>
                    <a:pt x="5066" y="126"/>
                  </a:lnTo>
                  <a:lnTo>
                    <a:pt x="5065" y="128"/>
                  </a:lnTo>
                  <a:lnTo>
                    <a:pt x="5060" y="134"/>
                  </a:lnTo>
                  <a:lnTo>
                    <a:pt x="5053" y="136"/>
                  </a:lnTo>
                  <a:lnTo>
                    <a:pt x="5014" y="136"/>
                  </a:lnTo>
                  <a:lnTo>
                    <a:pt x="5006" y="132"/>
                  </a:lnTo>
                  <a:lnTo>
                    <a:pt x="5004" y="128"/>
                  </a:lnTo>
                  <a:lnTo>
                    <a:pt x="5004" y="56"/>
                  </a:lnTo>
                  <a:lnTo>
                    <a:pt x="5005" y="52"/>
                  </a:lnTo>
                  <a:lnTo>
                    <a:pt x="5010" y="48"/>
                  </a:lnTo>
                  <a:lnTo>
                    <a:pt x="5016" y="46"/>
                  </a:lnTo>
                  <a:lnTo>
                    <a:pt x="5052" y="46"/>
                  </a:lnTo>
                  <a:lnTo>
                    <a:pt x="5058" y="48"/>
                  </a:lnTo>
                  <a:lnTo>
                    <a:pt x="5064" y="52"/>
                  </a:lnTo>
                  <a:lnTo>
                    <a:pt x="5066" y="54"/>
                  </a:lnTo>
                  <a:lnTo>
                    <a:pt x="5066" y="0"/>
                  </a:lnTo>
                  <a:lnTo>
                    <a:pt x="4988" y="0"/>
                  </a:lnTo>
                  <a:lnTo>
                    <a:pt x="4988" y="136"/>
                  </a:lnTo>
                  <a:lnTo>
                    <a:pt x="4963" y="136"/>
                  </a:lnTo>
                  <a:lnTo>
                    <a:pt x="4959" y="112"/>
                  </a:lnTo>
                  <a:lnTo>
                    <a:pt x="4949" y="112"/>
                  </a:lnTo>
                  <a:lnTo>
                    <a:pt x="4949" y="158"/>
                  </a:lnTo>
                  <a:lnTo>
                    <a:pt x="4949" y="310"/>
                  </a:lnTo>
                  <a:lnTo>
                    <a:pt x="4910" y="310"/>
                  </a:lnTo>
                  <a:lnTo>
                    <a:pt x="4910" y="158"/>
                  </a:lnTo>
                  <a:lnTo>
                    <a:pt x="4949" y="158"/>
                  </a:lnTo>
                  <a:lnTo>
                    <a:pt x="4949" y="112"/>
                  </a:lnTo>
                  <a:lnTo>
                    <a:pt x="4942" y="112"/>
                  </a:lnTo>
                  <a:lnTo>
                    <a:pt x="4938" y="136"/>
                  </a:lnTo>
                  <a:lnTo>
                    <a:pt x="4914" y="136"/>
                  </a:lnTo>
                  <a:lnTo>
                    <a:pt x="4932" y="46"/>
                  </a:lnTo>
                  <a:lnTo>
                    <a:pt x="4970" y="46"/>
                  </a:lnTo>
                  <a:lnTo>
                    <a:pt x="4988" y="136"/>
                  </a:lnTo>
                  <a:lnTo>
                    <a:pt x="4988" y="0"/>
                  </a:lnTo>
                  <a:lnTo>
                    <a:pt x="4897" y="0"/>
                  </a:lnTo>
                  <a:lnTo>
                    <a:pt x="4897" y="46"/>
                  </a:lnTo>
                  <a:lnTo>
                    <a:pt x="4897" y="136"/>
                  </a:lnTo>
                  <a:lnTo>
                    <a:pt x="4894" y="136"/>
                  </a:lnTo>
                  <a:lnTo>
                    <a:pt x="4894" y="230"/>
                  </a:lnTo>
                  <a:lnTo>
                    <a:pt x="4894" y="296"/>
                  </a:lnTo>
                  <a:lnTo>
                    <a:pt x="4892" y="300"/>
                  </a:lnTo>
                  <a:lnTo>
                    <a:pt x="4884" y="308"/>
                  </a:lnTo>
                  <a:lnTo>
                    <a:pt x="4874" y="310"/>
                  </a:lnTo>
                  <a:lnTo>
                    <a:pt x="4800" y="310"/>
                  </a:lnTo>
                  <a:lnTo>
                    <a:pt x="4800" y="158"/>
                  </a:lnTo>
                  <a:lnTo>
                    <a:pt x="4838" y="158"/>
                  </a:lnTo>
                  <a:lnTo>
                    <a:pt x="4838" y="216"/>
                  </a:lnTo>
                  <a:lnTo>
                    <a:pt x="4874" y="216"/>
                  </a:lnTo>
                  <a:lnTo>
                    <a:pt x="4884" y="218"/>
                  </a:lnTo>
                  <a:lnTo>
                    <a:pt x="4890" y="224"/>
                  </a:lnTo>
                  <a:lnTo>
                    <a:pt x="4892" y="226"/>
                  </a:lnTo>
                  <a:lnTo>
                    <a:pt x="4894" y="230"/>
                  </a:lnTo>
                  <a:lnTo>
                    <a:pt x="4894" y="136"/>
                  </a:lnTo>
                  <a:lnTo>
                    <a:pt x="4872" y="136"/>
                  </a:lnTo>
                  <a:lnTo>
                    <a:pt x="4872" y="54"/>
                  </a:lnTo>
                  <a:lnTo>
                    <a:pt x="4861" y="54"/>
                  </a:lnTo>
                  <a:lnTo>
                    <a:pt x="4861" y="136"/>
                  </a:lnTo>
                  <a:lnTo>
                    <a:pt x="4836" y="136"/>
                  </a:lnTo>
                  <a:lnTo>
                    <a:pt x="4836" y="46"/>
                  </a:lnTo>
                  <a:lnTo>
                    <a:pt x="4897" y="46"/>
                  </a:lnTo>
                  <a:lnTo>
                    <a:pt x="4897" y="0"/>
                  </a:lnTo>
                  <a:lnTo>
                    <a:pt x="4819" y="0"/>
                  </a:lnTo>
                  <a:lnTo>
                    <a:pt x="4819" y="136"/>
                  </a:lnTo>
                  <a:lnTo>
                    <a:pt x="4795" y="136"/>
                  </a:lnTo>
                  <a:lnTo>
                    <a:pt x="4791" y="112"/>
                  </a:lnTo>
                  <a:lnTo>
                    <a:pt x="4774" y="112"/>
                  </a:lnTo>
                  <a:lnTo>
                    <a:pt x="4770" y="136"/>
                  </a:lnTo>
                  <a:lnTo>
                    <a:pt x="4767" y="136"/>
                  </a:lnTo>
                  <a:lnTo>
                    <a:pt x="4767" y="172"/>
                  </a:lnTo>
                  <a:lnTo>
                    <a:pt x="4767" y="216"/>
                  </a:lnTo>
                  <a:lnTo>
                    <a:pt x="4766" y="220"/>
                  </a:lnTo>
                  <a:lnTo>
                    <a:pt x="4763" y="222"/>
                  </a:lnTo>
                  <a:lnTo>
                    <a:pt x="4759" y="228"/>
                  </a:lnTo>
                  <a:lnTo>
                    <a:pt x="4751" y="230"/>
                  </a:lnTo>
                  <a:lnTo>
                    <a:pt x="4740" y="230"/>
                  </a:lnTo>
                  <a:lnTo>
                    <a:pt x="4740" y="232"/>
                  </a:lnTo>
                  <a:lnTo>
                    <a:pt x="4755" y="232"/>
                  </a:lnTo>
                  <a:lnTo>
                    <a:pt x="4765" y="238"/>
                  </a:lnTo>
                  <a:lnTo>
                    <a:pt x="4767" y="242"/>
                  </a:lnTo>
                  <a:lnTo>
                    <a:pt x="4767" y="296"/>
                  </a:lnTo>
                  <a:lnTo>
                    <a:pt x="4765" y="300"/>
                  </a:lnTo>
                  <a:lnTo>
                    <a:pt x="4762" y="302"/>
                  </a:lnTo>
                  <a:lnTo>
                    <a:pt x="4756" y="308"/>
                  </a:lnTo>
                  <a:lnTo>
                    <a:pt x="4745" y="310"/>
                  </a:lnTo>
                  <a:lnTo>
                    <a:pt x="4674" y="310"/>
                  </a:lnTo>
                  <a:lnTo>
                    <a:pt x="4674" y="158"/>
                  </a:lnTo>
                  <a:lnTo>
                    <a:pt x="4743" y="158"/>
                  </a:lnTo>
                  <a:lnTo>
                    <a:pt x="4753" y="160"/>
                  </a:lnTo>
                  <a:lnTo>
                    <a:pt x="4764" y="166"/>
                  </a:lnTo>
                  <a:lnTo>
                    <a:pt x="4767" y="172"/>
                  </a:lnTo>
                  <a:lnTo>
                    <a:pt x="4767" y="136"/>
                  </a:lnTo>
                  <a:lnTo>
                    <a:pt x="4745" y="136"/>
                  </a:lnTo>
                  <a:lnTo>
                    <a:pt x="4763" y="46"/>
                  </a:lnTo>
                  <a:lnTo>
                    <a:pt x="4801" y="46"/>
                  </a:lnTo>
                  <a:lnTo>
                    <a:pt x="4819" y="136"/>
                  </a:lnTo>
                  <a:lnTo>
                    <a:pt x="4819" y="0"/>
                  </a:lnTo>
                  <a:lnTo>
                    <a:pt x="4729" y="0"/>
                  </a:lnTo>
                  <a:lnTo>
                    <a:pt x="4729" y="56"/>
                  </a:lnTo>
                  <a:lnTo>
                    <a:pt x="4729" y="82"/>
                  </a:lnTo>
                  <a:lnTo>
                    <a:pt x="4727" y="84"/>
                  </a:lnTo>
                  <a:lnTo>
                    <a:pt x="4721" y="88"/>
                  </a:lnTo>
                  <a:lnTo>
                    <a:pt x="4710" y="88"/>
                  </a:lnTo>
                  <a:lnTo>
                    <a:pt x="4710" y="90"/>
                  </a:lnTo>
                  <a:lnTo>
                    <a:pt x="4724" y="90"/>
                  </a:lnTo>
                  <a:lnTo>
                    <a:pt x="4728" y="94"/>
                  </a:lnTo>
                  <a:lnTo>
                    <a:pt x="4729" y="96"/>
                  </a:lnTo>
                  <a:lnTo>
                    <a:pt x="4729" y="128"/>
                  </a:lnTo>
                  <a:lnTo>
                    <a:pt x="4726" y="132"/>
                  </a:lnTo>
                  <a:lnTo>
                    <a:pt x="4718" y="136"/>
                  </a:lnTo>
                  <a:lnTo>
                    <a:pt x="4680" y="136"/>
                  </a:lnTo>
                  <a:lnTo>
                    <a:pt x="4673" y="134"/>
                  </a:lnTo>
                  <a:lnTo>
                    <a:pt x="4670" y="130"/>
                  </a:lnTo>
                  <a:lnTo>
                    <a:pt x="4668" y="128"/>
                  </a:lnTo>
                  <a:lnTo>
                    <a:pt x="4667" y="126"/>
                  </a:lnTo>
                  <a:lnTo>
                    <a:pt x="4667" y="104"/>
                  </a:lnTo>
                  <a:lnTo>
                    <a:pt x="4692" y="104"/>
                  </a:lnTo>
                  <a:lnTo>
                    <a:pt x="4692" y="126"/>
                  </a:lnTo>
                  <a:lnTo>
                    <a:pt x="4693" y="126"/>
                  </a:lnTo>
                  <a:lnTo>
                    <a:pt x="4695" y="128"/>
                  </a:lnTo>
                  <a:lnTo>
                    <a:pt x="4700" y="128"/>
                  </a:lnTo>
                  <a:lnTo>
                    <a:pt x="4703" y="126"/>
                  </a:lnTo>
                  <a:lnTo>
                    <a:pt x="4704" y="126"/>
                  </a:lnTo>
                  <a:lnTo>
                    <a:pt x="4704" y="104"/>
                  </a:lnTo>
                  <a:lnTo>
                    <a:pt x="4704" y="98"/>
                  </a:lnTo>
                  <a:lnTo>
                    <a:pt x="4703" y="96"/>
                  </a:lnTo>
                  <a:lnTo>
                    <a:pt x="4700" y="94"/>
                  </a:lnTo>
                  <a:lnTo>
                    <a:pt x="4696" y="92"/>
                  </a:lnTo>
                  <a:lnTo>
                    <a:pt x="4681" y="92"/>
                  </a:lnTo>
                  <a:lnTo>
                    <a:pt x="4681" y="84"/>
                  </a:lnTo>
                  <a:lnTo>
                    <a:pt x="4698" y="84"/>
                  </a:lnTo>
                  <a:lnTo>
                    <a:pt x="4703" y="82"/>
                  </a:lnTo>
                  <a:lnTo>
                    <a:pt x="4704" y="80"/>
                  </a:lnTo>
                  <a:lnTo>
                    <a:pt x="4704" y="74"/>
                  </a:lnTo>
                  <a:lnTo>
                    <a:pt x="4704" y="56"/>
                  </a:lnTo>
                  <a:lnTo>
                    <a:pt x="4703" y="56"/>
                  </a:lnTo>
                  <a:lnTo>
                    <a:pt x="4701" y="54"/>
                  </a:lnTo>
                  <a:lnTo>
                    <a:pt x="4696" y="54"/>
                  </a:lnTo>
                  <a:lnTo>
                    <a:pt x="4693" y="56"/>
                  </a:lnTo>
                  <a:lnTo>
                    <a:pt x="4692" y="56"/>
                  </a:lnTo>
                  <a:lnTo>
                    <a:pt x="4692" y="74"/>
                  </a:lnTo>
                  <a:lnTo>
                    <a:pt x="4667" y="74"/>
                  </a:lnTo>
                  <a:lnTo>
                    <a:pt x="4667" y="56"/>
                  </a:lnTo>
                  <a:lnTo>
                    <a:pt x="4668" y="54"/>
                  </a:lnTo>
                  <a:lnTo>
                    <a:pt x="4674" y="48"/>
                  </a:lnTo>
                  <a:lnTo>
                    <a:pt x="4681" y="46"/>
                  </a:lnTo>
                  <a:lnTo>
                    <a:pt x="4714" y="46"/>
                  </a:lnTo>
                  <a:lnTo>
                    <a:pt x="4722" y="48"/>
                  </a:lnTo>
                  <a:lnTo>
                    <a:pt x="4728" y="54"/>
                  </a:lnTo>
                  <a:lnTo>
                    <a:pt x="4729" y="56"/>
                  </a:lnTo>
                  <a:lnTo>
                    <a:pt x="4729" y="0"/>
                  </a:lnTo>
                  <a:lnTo>
                    <a:pt x="4630" y="0"/>
                  </a:lnTo>
                  <a:lnTo>
                    <a:pt x="4630" y="360"/>
                  </a:lnTo>
                  <a:lnTo>
                    <a:pt x="5373" y="360"/>
                  </a:lnTo>
                  <a:lnTo>
                    <a:pt x="5373" y="336"/>
                  </a:lnTo>
                  <a:lnTo>
                    <a:pt x="5373" y="158"/>
                  </a:lnTo>
                  <a:lnTo>
                    <a:pt x="5373" y="136"/>
                  </a:lnTo>
                  <a:lnTo>
                    <a:pt x="5373" y="46"/>
                  </a:lnTo>
                  <a:lnTo>
                    <a:pt x="5373" y="42"/>
                  </a:lnTo>
                  <a:lnTo>
                    <a:pt x="5373" y="30"/>
                  </a:lnTo>
                  <a:lnTo>
                    <a:pt x="5373" y="0"/>
                  </a:lnTo>
                </a:path>
              </a:pathLst>
            </a:custGeom>
            <a:solidFill>
              <a:srgbClr val="009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83" name="AutoShape 193"/>
            <p:cNvSpPr>
              <a:spLocks/>
            </p:cNvSpPr>
            <p:nvPr/>
          </p:nvSpPr>
          <p:spPr bwMode="auto">
            <a:xfrm>
              <a:off x="18174" y="12792"/>
              <a:ext cx="1170" cy="2797"/>
            </a:xfrm>
            <a:custGeom>
              <a:avLst/>
              <a:gdLst>
                <a:gd name="T0" fmla="+- 0 16638 18174"/>
                <a:gd name="T1" fmla="*/ T0 w 1170"/>
                <a:gd name="T2" fmla="+- 0 14747 12793"/>
                <a:gd name="T3" fmla="*/ 14747 h 2797"/>
                <a:gd name="T4" fmla="+- 0 17708 18174"/>
                <a:gd name="T5" fmla="*/ T4 w 1170"/>
                <a:gd name="T6" fmla="+- 0 14747 12793"/>
                <a:gd name="T7" fmla="*/ 14747 h 2797"/>
                <a:gd name="T8" fmla="+- 0 16666 18174"/>
                <a:gd name="T9" fmla="*/ T8 w 1170"/>
                <a:gd name="T10" fmla="+- 0 14788 12793"/>
                <a:gd name="T11" fmla="*/ 14788 h 2797"/>
                <a:gd name="T12" fmla="+- 0 16666 18174"/>
                <a:gd name="T13" fmla="*/ T12 w 1170"/>
                <a:gd name="T14" fmla="+- 0 13510 12793"/>
                <a:gd name="T15" fmla="*/ 13510 h 2797"/>
                <a:gd name="T16" fmla="+- 0 17683 18174"/>
                <a:gd name="T17" fmla="*/ T16 w 1170"/>
                <a:gd name="T18" fmla="+- 0 16070 12793"/>
                <a:gd name="T19" fmla="*/ 16070 h 2797"/>
                <a:gd name="T20" fmla="+- 0 17683 18174"/>
                <a:gd name="T21" fmla="*/ T20 w 1170"/>
                <a:gd name="T22" fmla="+- 0 14792 12793"/>
                <a:gd name="T23" fmla="*/ 14792 h 279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</a:cxnLst>
              <a:rect l="0" t="0" r="r" b="b"/>
              <a:pathLst>
                <a:path w="1170" h="2797">
                  <a:moveTo>
                    <a:pt x="-1536" y="1954"/>
                  </a:moveTo>
                  <a:lnTo>
                    <a:pt x="-466" y="1954"/>
                  </a:lnTo>
                  <a:moveTo>
                    <a:pt x="-1508" y="1995"/>
                  </a:moveTo>
                  <a:lnTo>
                    <a:pt x="-1508" y="717"/>
                  </a:lnTo>
                  <a:moveTo>
                    <a:pt x="-491" y="3277"/>
                  </a:moveTo>
                  <a:lnTo>
                    <a:pt x="-491" y="1999"/>
                  </a:lnTo>
                </a:path>
              </a:pathLst>
            </a:custGeom>
            <a:noFill/>
            <a:ln w="49437">
              <a:solidFill>
                <a:srgbClr val="00A65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314" name="Picture 19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81" y="14548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5" name="Picture 19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80" y="15963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16" name="Picture 19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89" y="17143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4" name="Rectangle 197"/>
            <p:cNvSpPr>
              <a:spLocks noChangeArrowheads="1"/>
            </p:cNvSpPr>
            <p:nvPr/>
          </p:nvSpPr>
          <p:spPr bwMode="auto">
            <a:xfrm>
              <a:off x="17028" y="16848"/>
              <a:ext cx="620" cy="3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318" name="Picture 19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44" y="16864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5" name="Rectangle 199"/>
            <p:cNvSpPr>
              <a:spLocks noChangeArrowheads="1"/>
            </p:cNvSpPr>
            <p:nvPr/>
          </p:nvSpPr>
          <p:spPr bwMode="auto">
            <a:xfrm>
              <a:off x="16162" y="16841"/>
              <a:ext cx="318" cy="6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320" name="Picture 200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78" y="16857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1" name="Picture 20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67" y="18690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2" name="Picture 20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1" y="20317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3" name="Picture 2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36" y="18599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4" name="Picture 2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4" y="16725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5" name="Picture 20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5" y="13245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6" name="Picture 2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3" y="7117"/>
              <a:ext cx="3534" cy="3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7" name="Picture 207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79" y="6047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8" name="Picture 20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62" y="4687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29" name="Picture 209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41" y="3704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30" name="Picture 2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" y="2380"/>
              <a:ext cx="589" cy="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86" name="Rectangle 211"/>
            <p:cNvSpPr>
              <a:spLocks noChangeArrowheads="1"/>
            </p:cNvSpPr>
            <p:nvPr/>
          </p:nvSpPr>
          <p:spPr bwMode="auto">
            <a:xfrm>
              <a:off x="13032" y="5190"/>
              <a:ext cx="318" cy="6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5332" name="Picture 212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" y="5206"/>
              <a:ext cx="287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" name="Равнобедренный треугольник 214"/>
          <p:cNvSpPr/>
          <p:nvPr/>
        </p:nvSpPr>
        <p:spPr>
          <a:xfrm>
            <a:off x="573552" y="5639608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6" name="AutoShape 1962"/>
          <p:cNvSpPr>
            <a:spLocks/>
          </p:cNvSpPr>
          <p:nvPr/>
        </p:nvSpPr>
        <p:spPr bwMode="auto">
          <a:xfrm rot="10800000" flipV="1">
            <a:off x="523675" y="6013284"/>
            <a:ext cx="432087" cy="254250"/>
          </a:xfrm>
          <a:custGeom>
            <a:avLst/>
            <a:gdLst>
              <a:gd name="T0" fmla="+- 0 27025 26743"/>
              <a:gd name="T1" fmla="*/ T0 w 636"/>
              <a:gd name="T2" fmla="+- 0 18155 18155"/>
              <a:gd name="T3" fmla="*/ 18155 h 408"/>
              <a:gd name="T4" fmla="+- 0 27025 26743"/>
              <a:gd name="T5" fmla="*/ T4 w 636"/>
              <a:gd name="T6" fmla="+- 0 18390 18155"/>
              <a:gd name="T7" fmla="*/ 18390 h 408"/>
              <a:gd name="T8" fmla="+- 0 26922 26743"/>
              <a:gd name="T9" fmla="*/ T8 w 636"/>
              <a:gd name="T10" fmla="+- 0 18511 18155"/>
              <a:gd name="T11" fmla="*/ 18511 h 408"/>
              <a:gd name="T12" fmla="+- 0 26771 26743"/>
              <a:gd name="T13" fmla="*/ T12 w 636"/>
              <a:gd name="T14" fmla="+- 0 18358 18155"/>
              <a:gd name="T15" fmla="*/ 18358 h 408"/>
              <a:gd name="T16" fmla="+- 0 26931 26743"/>
              <a:gd name="T17" fmla="*/ T16 w 636"/>
              <a:gd name="T18" fmla="+- 0 18205 18155"/>
              <a:gd name="T19" fmla="*/ 18205 h 408"/>
              <a:gd name="T20" fmla="+- 0 27025 26743"/>
              <a:gd name="T21" fmla="*/ T20 w 636"/>
              <a:gd name="T22" fmla="+- 0 18326 18155"/>
              <a:gd name="T23" fmla="*/ 18326 h 408"/>
              <a:gd name="T24" fmla="+- 0 26743 26743"/>
              <a:gd name="T25" fmla="*/ T24 w 636"/>
              <a:gd name="T26" fmla="+- 0 18155 18155"/>
              <a:gd name="T27" fmla="*/ 18155 h 408"/>
              <a:gd name="T28" fmla="+- 0 27052 26743"/>
              <a:gd name="T29" fmla="*/ T28 w 636"/>
              <a:gd name="T30" fmla="+- 0 18562 18155"/>
              <a:gd name="T31" fmla="*/ 18562 h 408"/>
              <a:gd name="T32" fmla="+- 0 27052 26743"/>
              <a:gd name="T33" fmla="*/ T32 w 636"/>
              <a:gd name="T34" fmla="+- 0 18205 18155"/>
              <a:gd name="T35" fmla="*/ 18205 h 408"/>
              <a:gd name="T36" fmla="+- 0 27209 26743"/>
              <a:gd name="T37" fmla="*/ T36 w 636"/>
              <a:gd name="T38" fmla="+- 0 18199 18155"/>
              <a:gd name="T39" fmla="*/ 18199 h 408"/>
              <a:gd name="T40" fmla="+- 0 27180 26743"/>
              <a:gd name="T41" fmla="*/ T40 w 636"/>
              <a:gd name="T42" fmla="+- 0 18189 18155"/>
              <a:gd name="T43" fmla="*/ 18189 h 408"/>
              <a:gd name="T44" fmla="+- 0 27172 26743"/>
              <a:gd name="T45" fmla="*/ T44 w 636"/>
              <a:gd name="T46" fmla="+- 0 18225 18155"/>
              <a:gd name="T47" fmla="*/ 18225 h 408"/>
              <a:gd name="T48" fmla="+- 0 27200 26743"/>
              <a:gd name="T49" fmla="*/ T48 w 636"/>
              <a:gd name="T50" fmla="+- 0 18235 18155"/>
              <a:gd name="T51" fmla="*/ 18235 h 408"/>
              <a:gd name="T52" fmla="+- 0 27209 26743"/>
              <a:gd name="T53" fmla="*/ T52 w 636"/>
              <a:gd name="T54" fmla="+- 0 18199 18155"/>
              <a:gd name="T55" fmla="*/ 18199 h 408"/>
              <a:gd name="T56" fmla="+- 0 27341 26743"/>
              <a:gd name="T57" fmla="*/ T56 w 636"/>
              <a:gd name="T58" fmla="+- 0 18155 18155"/>
              <a:gd name="T59" fmla="*/ 18155 h 408"/>
              <a:gd name="T60" fmla="+- 0 27209 26743"/>
              <a:gd name="T61" fmla="*/ T60 w 636"/>
              <a:gd name="T62" fmla="+- 0 18540 18155"/>
              <a:gd name="T63" fmla="*/ 18540 h 408"/>
              <a:gd name="T64" fmla="+- 0 27179 26743"/>
              <a:gd name="T65" fmla="*/ T64 w 636"/>
              <a:gd name="T66" fmla="+- 0 18505 18155"/>
              <a:gd name="T67" fmla="*/ 18505 h 408"/>
              <a:gd name="T68" fmla="+- 0 27153 26743"/>
              <a:gd name="T69" fmla="*/ T68 w 636"/>
              <a:gd name="T70" fmla="+- 0 18505 18155"/>
              <a:gd name="T71" fmla="*/ 18505 h 408"/>
              <a:gd name="T72" fmla="+- 0 27155 26743"/>
              <a:gd name="T73" fmla="*/ T72 w 636"/>
              <a:gd name="T74" fmla="+- 0 18508 18155"/>
              <a:gd name="T75" fmla="*/ 18508 h 408"/>
              <a:gd name="T76" fmla="+- 0 27146 26743"/>
              <a:gd name="T77" fmla="*/ T76 w 636"/>
              <a:gd name="T78" fmla="+- 0 18539 18155"/>
              <a:gd name="T79" fmla="*/ 18539 h 408"/>
              <a:gd name="T80" fmla="+- 0 27119 26743"/>
              <a:gd name="T81" fmla="*/ T80 w 636"/>
              <a:gd name="T82" fmla="+- 0 18325 18155"/>
              <a:gd name="T83" fmla="*/ 18325 h 408"/>
              <a:gd name="T84" fmla="+- 0 27167 26743"/>
              <a:gd name="T85" fmla="*/ T84 w 636"/>
              <a:gd name="T86" fmla="+- 0 18324 18155"/>
              <a:gd name="T87" fmla="*/ 18324 h 408"/>
              <a:gd name="T88" fmla="+- 0 27177 26743"/>
              <a:gd name="T89" fmla="*/ T88 w 636"/>
              <a:gd name="T90" fmla="+- 0 18302 18155"/>
              <a:gd name="T91" fmla="*/ 18302 h 408"/>
              <a:gd name="T92" fmla="+- 0 27187 26743"/>
              <a:gd name="T93" fmla="*/ T92 w 636"/>
              <a:gd name="T94" fmla="+- 0 18282 18155"/>
              <a:gd name="T95" fmla="*/ 18282 h 408"/>
              <a:gd name="T96" fmla="+- 0 27200 26743"/>
              <a:gd name="T97" fmla="*/ T96 w 636"/>
              <a:gd name="T98" fmla="+- 0 18360 18155"/>
              <a:gd name="T99" fmla="*/ 18360 h 408"/>
              <a:gd name="T100" fmla="+- 0 27152 26743"/>
              <a:gd name="T101" fmla="*/ T100 w 636"/>
              <a:gd name="T102" fmla="+- 0 18487 18155"/>
              <a:gd name="T103" fmla="*/ 18487 h 408"/>
              <a:gd name="T104" fmla="+- 0 27155 26743"/>
              <a:gd name="T105" fmla="*/ T104 w 636"/>
              <a:gd name="T106" fmla="+- 0 18488 18155"/>
              <a:gd name="T107" fmla="*/ 18488 h 408"/>
              <a:gd name="T108" fmla="+- 0 27180 26743"/>
              <a:gd name="T109" fmla="*/ T108 w 636"/>
              <a:gd name="T110" fmla="+- 0 18488 18155"/>
              <a:gd name="T111" fmla="*/ 18488 h 408"/>
              <a:gd name="T112" fmla="+- 0 27229 26743"/>
              <a:gd name="T113" fmla="*/ T112 w 636"/>
              <a:gd name="T114" fmla="+- 0 18366 18155"/>
              <a:gd name="T115" fmla="*/ 18366 h 408"/>
              <a:gd name="T116" fmla="+- 0 27319 26743"/>
              <a:gd name="T117" fmla="*/ T116 w 636"/>
              <a:gd name="T118" fmla="+- 0 18408 18155"/>
              <a:gd name="T119" fmla="*/ 18408 h 408"/>
              <a:gd name="T120" fmla="+- 0 27318 26743"/>
              <a:gd name="T121" fmla="*/ T120 w 636"/>
              <a:gd name="T122" fmla="+- 0 18394 18155"/>
              <a:gd name="T123" fmla="*/ 18394 h 408"/>
              <a:gd name="T124" fmla="+- 0 27310 26743"/>
              <a:gd name="T125" fmla="*/ T124 w 636"/>
              <a:gd name="T126" fmla="+- 0 18378 18155"/>
              <a:gd name="T127" fmla="*/ 18378 h 408"/>
              <a:gd name="T128" fmla="+- 0 27309 26743"/>
              <a:gd name="T129" fmla="*/ T128 w 636"/>
              <a:gd name="T130" fmla="+- 0 18378 18155"/>
              <a:gd name="T131" fmla="*/ 18378 h 408"/>
              <a:gd name="T132" fmla="+- 0 27260 26743"/>
              <a:gd name="T133" fmla="*/ T132 w 636"/>
              <a:gd name="T134" fmla="+- 0 18366 18155"/>
              <a:gd name="T135" fmla="*/ 18366 h 408"/>
              <a:gd name="T136" fmla="+- 0 27238 26743"/>
              <a:gd name="T137" fmla="*/ T136 w 636"/>
              <a:gd name="T138" fmla="+- 0 18275 18155"/>
              <a:gd name="T139" fmla="*/ 18275 h 408"/>
              <a:gd name="T140" fmla="+- 0 27250 26743"/>
              <a:gd name="T141" fmla="*/ T140 w 636"/>
              <a:gd name="T142" fmla="+- 0 18273 18155"/>
              <a:gd name="T143" fmla="*/ 18273 h 408"/>
              <a:gd name="T144" fmla="+- 0 27282 26743"/>
              <a:gd name="T145" fmla="*/ T144 w 636"/>
              <a:gd name="T146" fmla="+- 0 18323 18155"/>
              <a:gd name="T147" fmla="*/ 18323 h 408"/>
              <a:gd name="T148" fmla="+- 0 27289 26743"/>
              <a:gd name="T149" fmla="*/ T148 w 636"/>
              <a:gd name="T150" fmla="+- 0 18318 18155"/>
              <a:gd name="T151" fmla="*/ 18318 h 408"/>
              <a:gd name="T152" fmla="+- 0 27295 26743"/>
              <a:gd name="T153" fmla="*/ T152 w 636"/>
              <a:gd name="T154" fmla="+- 0 18311 18155"/>
              <a:gd name="T155" fmla="*/ 18311 h 408"/>
              <a:gd name="T156" fmla="+- 0 27273 26743"/>
              <a:gd name="T157" fmla="*/ T156 w 636"/>
              <a:gd name="T158" fmla="+- 0 18273 18155"/>
              <a:gd name="T159" fmla="*/ 18273 h 408"/>
              <a:gd name="T160" fmla="+- 0 27255 26743"/>
              <a:gd name="T161" fmla="*/ T160 w 636"/>
              <a:gd name="T162" fmla="+- 0 18246 18155"/>
              <a:gd name="T163" fmla="*/ 18246 h 408"/>
              <a:gd name="T164" fmla="+- 0 27175 26743"/>
              <a:gd name="T165" fmla="*/ T164 w 636"/>
              <a:gd name="T166" fmla="+- 0 18246 18155"/>
              <a:gd name="T167" fmla="*/ 18246 h 408"/>
              <a:gd name="T168" fmla="+- 0 27154 26743"/>
              <a:gd name="T169" fmla="*/ T168 w 636"/>
              <a:gd name="T170" fmla="+- 0 18302 18155"/>
              <a:gd name="T171" fmla="*/ 18302 h 408"/>
              <a:gd name="T172" fmla="+- 0 27119 26743"/>
              <a:gd name="T173" fmla="*/ T172 w 636"/>
              <a:gd name="T174" fmla="+- 0 18178 18155"/>
              <a:gd name="T175" fmla="*/ 18178 h 408"/>
              <a:gd name="T176" fmla="+- 0 27323 26743"/>
              <a:gd name="T177" fmla="*/ T176 w 636"/>
              <a:gd name="T178" fmla="+- 0 18367 18155"/>
              <a:gd name="T179" fmla="*/ 18367 h 408"/>
              <a:gd name="T180" fmla="+- 0 27332 26743"/>
              <a:gd name="T181" fmla="*/ T180 w 636"/>
              <a:gd name="T182" fmla="+- 0 18389 18155"/>
              <a:gd name="T183" fmla="*/ 18389 h 408"/>
              <a:gd name="T184" fmla="+- 0 27340 26743"/>
              <a:gd name="T185" fmla="*/ T184 w 636"/>
              <a:gd name="T186" fmla="+- 0 18423 18155"/>
              <a:gd name="T187" fmla="*/ 18423 h 408"/>
              <a:gd name="T188" fmla="+- 0 27311 26743"/>
              <a:gd name="T189" fmla="*/ T188 w 636"/>
              <a:gd name="T190" fmla="+- 0 18489 18155"/>
              <a:gd name="T191" fmla="*/ 18489 h 408"/>
              <a:gd name="T192" fmla="+- 0 27341 26743"/>
              <a:gd name="T193" fmla="*/ T192 w 636"/>
              <a:gd name="T194" fmla="+- 0 18155 18155"/>
              <a:gd name="T195" fmla="*/ 18155 h 408"/>
              <a:gd name="T196" fmla="+- 0 27070 26743"/>
              <a:gd name="T197" fmla="*/ T196 w 636"/>
              <a:gd name="T198" fmla="+- 0 18562 18155"/>
              <a:gd name="T199" fmla="*/ 18562 h 408"/>
              <a:gd name="T200" fmla="+- 0 27378 26743"/>
              <a:gd name="T201" fmla="*/ T200 w 636"/>
              <a:gd name="T202" fmla="+- 0 18540 18155"/>
              <a:gd name="T203" fmla="*/ 18540 h 408"/>
              <a:gd name="T204" fmla="+- 0 27378 26743"/>
              <a:gd name="T205" fmla="*/ T204 w 636"/>
              <a:gd name="T206" fmla="+- 0 18155 18155"/>
              <a:gd name="T207" fmla="*/ 18155 h 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</a:cxnLst>
            <a:rect l="0" t="0" r="r" b="b"/>
            <a:pathLst>
              <a:path w="636" h="408">
                <a:moveTo>
                  <a:pt x="309" y="0"/>
                </a:moveTo>
                <a:lnTo>
                  <a:pt x="282" y="0"/>
                </a:lnTo>
                <a:lnTo>
                  <a:pt x="282" y="171"/>
                </a:lnTo>
                <a:lnTo>
                  <a:pt x="282" y="235"/>
                </a:lnTo>
                <a:lnTo>
                  <a:pt x="119" y="235"/>
                </a:lnTo>
                <a:lnTo>
                  <a:pt x="179" y="356"/>
                </a:lnTo>
                <a:lnTo>
                  <a:pt x="116" y="356"/>
                </a:lnTo>
                <a:lnTo>
                  <a:pt x="28" y="203"/>
                </a:lnTo>
                <a:lnTo>
                  <a:pt x="116" y="50"/>
                </a:lnTo>
                <a:lnTo>
                  <a:pt x="188" y="50"/>
                </a:lnTo>
                <a:lnTo>
                  <a:pt x="115" y="171"/>
                </a:lnTo>
                <a:lnTo>
                  <a:pt x="282" y="171"/>
                </a:lnTo>
                <a:lnTo>
                  <a:pt x="282" y="0"/>
                </a:lnTo>
                <a:lnTo>
                  <a:pt x="0" y="0"/>
                </a:lnTo>
                <a:lnTo>
                  <a:pt x="0" y="407"/>
                </a:lnTo>
                <a:lnTo>
                  <a:pt x="309" y="407"/>
                </a:lnTo>
                <a:lnTo>
                  <a:pt x="309" y="356"/>
                </a:lnTo>
                <a:lnTo>
                  <a:pt x="309" y="50"/>
                </a:lnTo>
                <a:lnTo>
                  <a:pt x="309" y="0"/>
                </a:lnTo>
                <a:moveTo>
                  <a:pt x="466" y="44"/>
                </a:moveTo>
                <a:lnTo>
                  <a:pt x="457" y="34"/>
                </a:lnTo>
                <a:lnTo>
                  <a:pt x="437" y="34"/>
                </a:lnTo>
                <a:lnTo>
                  <a:pt x="429" y="44"/>
                </a:lnTo>
                <a:lnTo>
                  <a:pt x="429" y="70"/>
                </a:lnTo>
                <a:lnTo>
                  <a:pt x="437" y="80"/>
                </a:lnTo>
                <a:lnTo>
                  <a:pt x="457" y="80"/>
                </a:lnTo>
                <a:lnTo>
                  <a:pt x="466" y="70"/>
                </a:lnTo>
                <a:lnTo>
                  <a:pt x="466" y="44"/>
                </a:lnTo>
                <a:moveTo>
                  <a:pt x="635" y="0"/>
                </a:moveTo>
                <a:lnTo>
                  <a:pt x="598" y="0"/>
                </a:lnTo>
                <a:lnTo>
                  <a:pt x="598" y="385"/>
                </a:lnTo>
                <a:lnTo>
                  <a:pt x="466" y="385"/>
                </a:lnTo>
                <a:lnTo>
                  <a:pt x="465" y="384"/>
                </a:lnTo>
                <a:lnTo>
                  <a:pt x="436" y="350"/>
                </a:lnTo>
                <a:lnTo>
                  <a:pt x="411" y="350"/>
                </a:lnTo>
                <a:lnTo>
                  <a:pt x="410" y="350"/>
                </a:lnTo>
                <a:lnTo>
                  <a:pt x="411" y="352"/>
                </a:lnTo>
                <a:lnTo>
                  <a:pt x="412" y="353"/>
                </a:lnTo>
                <a:lnTo>
                  <a:pt x="435" y="384"/>
                </a:lnTo>
                <a:lnTo>
                  <a:pt x="403" y="384"/>
                </a:lnTo>
                <a:lnTo>
                  <a:pt x="376" y="343"/>
                </a:lnTo>
                <a:lnTo>
                  <a:pt x="376" y="170"/>
                </a:lnTo>
                <a:lnTo>
                  <a:pt x="423" y="170"/>
                </a:lnTo>
                <a:lnTo>
                  <a:pt x="424" y="169"/>
                </a:lnTo>
                <a:lnTo>
                  <a:pt x="430" y="158"/>
                </a:lnTo>
                <a:lnTo>
                  <a:pt x="434" y="147"/>
                </a:lnTo>
                <a:lnTo>
                  <a:pt x="439" y="138"/>
                </a:lnTo>
                <a:lnTo>
                  <a:pt x="444" y="127"/>
                </a:lnTo>
                <a:lnTo>
                  <a:pt x="457" y="205"/>
                </a:lnTo>
                <a:lnTo>
                  <a:pt x="411" y="326"/>
                </a:lnTo>
                <a:lnTo>
                  <a:pt x="409" y="332"/>
                </a:lnTo>
                <a:lnTo>
                  <a:pt x="411" y="333"/>
                </a:lnTo>
                <a:lnTo>
                  <a:pt x="412" y="333"/>
                </a:lnTo>
                <a:lnTo>
                  <a:pt x="437" y="333"/>
                </a:lnTo>
                <a:lnTo>
                  <a:pt x="437" y="332"/>
                </a:lnTo>
                <a:lnTo>
                  <a:pt x="486" y="211"/>
                </a:lnTo>
                <a:lnTo>
                  <a:pt x="508" y="253"/>
                </a:lnTo>
                <a:lnTo>
                  <a:pt x="576" y="253"/>
                </a:lnTo>
                <a:lnTo>
                  <a:pt x="578" y="253"/>
                </a:lnTo>
                <a:lnTo>
                  <a:pt x="575" y="239"/>
                </a:lnTo>
                <a:lnTo>
                  <a:pt x="571" y="229"/>
                </a:lnTo>
                <a:lnTo>
                  <a:pt x="567" y="223"/>
                </a:lnTo>
                <a:lnTo>
                  <a:pt x="566" y="223"/>
                </a:lnTo>
                <a:lnTo>
                  <a:pt x="520" y="223"/>
                </a:lnTo>
                <a:lnTo>
                  <a:pt x="517" y="211"/>
                </a:lnTo>
                <a:lnTo>
                  <a:pt x="497" y="127"/>
                </a:lnTo>
                <a:lnTo>
                  <a:pt x="495" y="120"/>
                </a:lnTo>
                <a:lnTo>
                  <a:pt x="496" y="119"/>
                </a:lnTo>
                <a:lnTo>
                  <a:pt x="507" y="118"/>
                </a:lnTo>
                <a:lnTo>
                  <a:pt x="538" y="165"/>
                </a:lnTo>
                <a:lnTo>
                  <a:pt x="539" y="168"/>
                </a:lnTo>
                <a:lnTo>
                  <a:pt x="541" y="167"/>
                </a:lnTo>
                <a:lnTo>
                  <a:pt x="546" y="163"/>
                </a:lnTo>
                <a:lnTo>
                  <a:pt x="547" y="161"/>
                </a:lnTo>
                <a:lnTo>
                  <a:pt x="552" y="156"/>
                </a:lnTo>
                <a:lnTo>
                  <a:pt x="552" y="154"/>
                </a:lnTo>
                <a:lnTo>
                  <a:pt x="530" y="118"/>
                </a:lnTo>
                <a:lnTo>
                  <a:pt x="514" y="93"/>
                </a:lnTo>
                <a:lnTo>
                  <a:pt x="512" y="91"/>
                </a:lnTo>
                <a:lnTo>
                  <a:pt x="432" y="91"/>
                </a:lnTo>
                <a:lnTo>
                  <a:pt x="431" y="91"/>
                </a:lnTo>
                <a:lnTo>
                  <a:pt x="411" y="147"/>
                </a:lnTo>
                <a:lnTo>
                  <a:pt x="376" y="147"/>
                </a:lnTo>
                <a:lnTo>
                  <a:pt x="376" y="23"/>
                </a:lnTo>
                <a:lnTo>
                  <a:pt x="580" y="23"/>
                </a:lnTo>
                <a:lnTo>
                  <a:pt x="580" y="212"/>
                </a:lnTo>
                <a:lnTo>
                  <a:pt x="585" y="222"/>
                </a:lnTo>
                <a:lnTo>
                  <a:pt x="589" y="234"/>
                </a:lnTo>
                <a:lnTo>
                  <a:pt x="594" y="250"/>
                </a:lnTo>
                <a:lnTo>
                  <a:pt x="597" y="268"/>
                </a:lnTo>
                <a:lnTo>
                  <a:pt x="568" y="268"/>
                </a:lnTo>
                <a:lnTo>
                  <a:pt x="568" y="334"/>
                </a:lnTo>
                <a:lnTo>
                  <a:pt x="598" y="385"/>
                </a:lnTo>
                <a:lnTo>
                  <a:pt x="598" y="0"/>
                </a:lnTo>
                <a:lnTo>
                  <a:pt x="327" y="0"/>
                </a:lnTo>
                <a:lnTo>
                  <a:pt x="327" y="407"/>
                </a:lnTo>
                <a:lnTo>
                  <a:pt x="635" y="407"/>
                </a:lnTo>
                <a:lnTo>
                  <a:pt x="635" y="385"/>
                </a:lnTo>
                <a:lnTo>
                  <a:pt x="635" y="23"/>
                </a:lnTo>
                <a:lnTo>
                  <a:pt x="635" y="0"/>
                </a:lnTo>
              </a:path>
            </a:pathLst>
          </a:custGeom>
          <a:solidFill>
            <a:srgbClr val="009A4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7" name="AutoShape 1961"/>
          <p:cNvSpPr>
            <a:spLocks/>
          </p:cNvSpPr>
          <p:nvPr/>
        </p:nvSpPr>
        <p:spPr bwMode="auto">
          <a:xfrm>
            <a:off x="552816" y="6337162"/>
            <a:ext cx="300451" cy="237867"/>
          </a:xfrm>
          <a:custGeom>
            <a:avLst/>
            <a:gdLst>
              <a:gd name="T0" fmla="+- 0 27070 27070"/>
              <a:gd name="T1" fmla="*/ T0 w 309"/>
              <a:gd name="T2" fmla="+- 0 16477 16477"/>
              <a:gd name="T3" fmla="*/ 16477 h 408"/>
              <a:gd name="T4" fmla="+- 0 27378 27070"/>
              <a:gd name="T5" fmla="*/ T4 w 309"/>
              <a:gd name="T6" fmla="+- 0 16884 16477"/>
              <a:gd name="T7" fmla="*/ 16884 h 408"/>
              <a:gd name="T8" fmla="+- 0 27259 27070"/>
              <a:gd name="T9" fmla="*/ T8 w 309"/>
              <a:gd name="T10" fmla="+- 0 16863 16477"/>
              <a:gd name="T11" fmla="*/ 16863 h 408"/>
              <a:gd name="T12" fmla="+- 0 27182 27070"/>
              <a:gd name="T13" fmla="*/ T12 w 309"/>
              <a:gd name="T14" fmla="+- 0 16773 16477"/>
              <a:gd name="T15" fmla="*/ 16773 h 408"/>
              <a:gd name="T16" fmla="+- 0 27138 27070"/>
              <a:gd name="T17" fmla="*/ T16 w 309"/>
              <a:gd name="T18" fmla="+- 0 16646 16477"/>
              <a:gd name="T19" fmla="*/ 16646 h 408"/>
              <a:gd name="T20" fmla="+- 0 27134 27070"/>
              <a:gd name="T21" fmla="*/ T20 w 309"/>
              <a:gd name="T22" fmla="+- 0 16554 16477"/>
              <a:gd name="T23" fmla="*/ 16554 h 408"/>
              <a:gd name="T24" fmla="+- 0 27180 27070"/>
              <a:gd name="T25" fmla="*/ T24 w 309"/>
              <a:gd name="T26" fmla="+- 0 16500 16477"/>
              <a:gd name="T27" fmla="*/ 16500 h 408"/>
              <a:gd name="T28" fmla="+- 0 27189 27070"/>
              <a:gd name="T29" fmla="*/ T28 w 309"/>
              <a:gd name="T30" fmla="+- 0 16499 16477"/>
              <a:gd name="T31" fmla="*/ 16499 h 408"/>
              <a:gd name="T32" fmla="+- 0 27378 27070"/>
              <a:gd name="T33" fmla="*/ T32 w 309"/>
              <a:gd name="T34" fmla="+- 0 16498 16477"/>
              <a:gd name="T35" fmla="*/ 16498 h 408"/>
              <a:gd name="T36" fmla="+- 0 27261 27070"/>
              <a:gd name="T37" fmla="*/ T36 w 309"/>
              <a:gd name="T38" fmla="+- 0 16750 16477"/>
              <a:gd name="T39" fmla="*/ 16750 h 408"/>
              <a:gd name="T40" fmla="+- 0 27264 27070"/>
              <a:gd name="T41" fmla="*/ T40 w 309"/>
              <a:gd name="T42" fmla="+- 0 16769 16477"/>
              <a:gd name="T43" fmla="*/ 16769 h 408"/>
              <a:gd name="T44" fmla="+- 0 27290 27070"/>
              <a:gd name="T45" fmla="*/ T44 w 309"/>
              <a:gd name="T46" fmla="+- 0 16815 16477"/>
              <a:gd name="T47" fmla="*/ 16815 h 408"/>
              <a:gd name="T48" fmla="+- 0 27259 27070"/>
              <a:gd name="T49" fmla="*/ T48 w 309"/>
              <a:gd name="T50" fmla="+- 0 16863 16477"/>
              <a:gd name="T51" fmla="*/ 16863 h 408"/>
              <a:gd name="T52" fmla="+- 0 27378 27070"/>
              <a:gd name="T53" fmla="*/ T52 w 309"/>
              <a:gd name="T54" fmla="+- 0 16832 16477"/>
              <a:gd name="T55" fmla="*/ 16832 h 408"/>
              <a:gd name="T56" fmla="+- 0 27297 27070"/>
              <a:gd name="T57" fmla="*/ T56 w 309"/>
              <a:gd name="T58" fmla="+- 0 16806 16477"/>
              <a:gd name="T59" fmla="*/ 16806 h 408"/>
              <a:gd name="T60" fmla="+- 0 27272 27070"/>
              <a:gd name="T61" fmla="*/ T60 w 309"/>
              <a:gd name="T62" fmla="+- 0 16762 16477"/>
              <a:gd name="T63" fmla="*/ 16762 h 408"/>
              <a:gd name="T64" fmla="+- 0 27378 27070"/>
              <a:gd name="T65" fmla="*/ T64 w 309"/>
              <a:gd name="T66" fmla="+- 0 16733 16477"/>
              <a:gd name="T67" fmla="*/ 16733 h 408"/>
              <a:gd name="T68" fmla="+- 0 27290 27070"/>
              <a:gd name="T69" fmla="*/ T68 w 309"/>
              <a:gd name="T70" fmla="+- 0 16748 16477"/>
              <a:gd name="T71" fmla="*/ 16748 h 408"/>
              <a:gd name="T72" fmla="+- 0 27313 27070"/>
              <a:gd name="T73" fmla="*/ T72 w 309"/>
              <a:gd name="T74" fmla="+- 0 16788 16477"/>
              <a:gd name="T75" fmla="*/ 16788 h 408"/>
              <a:gd name="T76" fmla="+- 0 27313 27070"/>
              <a:gd name="T77" fmla="*/ T76 w 309"/>
              <a:gd name="T78" fmla="+- 0 16821 16477"/>
              <a:gd name="T79" fmla="*/ 16821 h 408"/>
              <a:gd name="T80" fmla="+- 0 27307 27070"/>
              <a:gd name="T81" fmla="*/ T80 w 309"/>
              <a:gd name="T82" fmla="+- 0 16832 16477"/>
              <a:gd name="T83" fmla="*/ 16832 h 408"/>
              <a:gd name="T84" fmla="+- 0 27378 27070"/>
              <a:gd name="T85" fmla="*/ T84 w 309"/>
              <a:gd name="T86" fmla="+- 0 16733 16477"/>
              <a:gd name="T87" fmla="*/ 16733 h 408"/>
              <a:gd name="T88" fmla="+- 0 27180 27070"/>
              <a:gd name="T89" fmla="*/ T88 w 309"/>
              <a:gd name="T90" fmla="+- 0 16500 16477"/>
              <a:gd name="T91" fmla="*/ 16500 h 408"/>
              <a:gd name="T92" fmla="+- 0 27189 27070"/>
              <a:gd name="T93" fmla="*/ T92 w 309"/>
              <a:gd name="T94" fmla="+- 0 16554 16477"/>
              <a:gd name="T95" fmla="*/ 16554 h 408"/>
              <a:gd name="T96" fmla="+- 0 27192 27070"/>
              <a:gd name="T97" fmla="*/ T96 w 309"/>
              <a:gd name="T98" fmla="+- 0 16609 16477"/>
              <a:gd name="T99" fmla="*/ 16609 h 408"/>
              <a:gd name="T100" fmla="+- 0 27183 27070"/>
              <a:gd name="T101" fmla="*/ T100 w 309"/>
              <a:gd name="T102" fmla="+- 0 16654 16477"/>
              <a:gd name="T103" fmla="*/ 16654 h 408"/>
              <a:gd name="T104" fmla="+- 0 27207 27070"/>
              <a:gd name="T105" fmla="*/ T104 w 309"/>
              <a:gd name="T106" fmla="+- 0 16732 16477"/>
              <a:gd name="T107" fmla="*/ 16732 h 408"/>
              <a:gd name="T108" fmla="+- 0 27248 27070"/>
              <a:gd name="T109" fmla="*/ T108 w 309"/>
              <a:gd name="T110" fmla="+- 0 16750 16477"/>
              <a:gd name="T111" fmla="*/ 16750 h 408"/>
              <a:gd name="T112" fmla="+- 0 27256 27070"/>
              <a:gd name="T113" fmla="*/ T112 w 309"/>
              <a:gd name="T114" fmla="+- 0 16744 16477"/>
              <a:gd name="T115" fmla="*/ 16744 h 408"/>
              <a:gd name="T116" fmla="+- 0 27378 27070"/>
              <a:gd name="T117" fmla="*/ T116 w 309"/>
              <a:gd name="T118" fmla="+- 0 16733 16477"/>
              <a:gd name="T119" fmla="*/ 16733 h 408"/>
              <a:gd name="T120" fmla="+- 0 27201 27070"/>
              <a:gd name="T121" fmla="*/ T120 w 309"/>
              <a:gd name="T122" fmla="+- 0 16607 16477"/>
              <a:gd name="T123" fmla="*/ 16607 h 408"/>
              <a:gd name="T124" fmla="+- 0 27199 27070"/>
              <a:gd name="T125" fmla="*/ T124 w 309"/>
              <a:gd name="T126" fmla="+- 0 16552 16477"/>
              <a:gd name="T127" fmla="*/ 16552 h 408"/>
              <a:gd name="T128" fmla="+- 0 27189 27070"/>
              <a:gd name="T129" fmla="*/ T128 w 309"/>
              <a:gd name="T130" fmla="+- 0 16500 16477"/>
              <a:gd name="T131" fmla="*/ 16500 h 408"/>
              <a:gd name="T132" fmla="+- 0 27210 27070"/>
              <a:gd name="T133" fmla="*/ T132 w 309"/>
              <a:gd name="T134" fmla="+- 0 16498 16477"/>
              <a:gd name="T135" fmla="*/ 16498 h 408"/>
              <a:gd name="T136" fmla="+- 0 27222 27070"/>
              <a:gd name="T137" fmla="*/ T136 w 309"/>
              <a:gd name="T138" fmla="+- 0 16550 16477"/>
              <a:gd name="T139" fmla="*/ 16550 h 408"/>
              <a:gd name="T140" fmla="+- 0 27219 27070"/>
              <a:gd name="T141" fmla="*/ T140 w 309"/>
              <a:gd name="T142" fmla="+- 0 16603 16477"/>
              <a:gd name="T143" fmla="*/ 16603 h 408"/>
              <a:gd name="T144" fmla="+- 0 27378 27070"/>
              <a:gd name="T145" fmla="*/ T144 w 309"/>
              <a:gd name="T146" fmla="+- 0 16607 16477"/>
              <a:gd name="T147" fmla="*/ 16607 h 408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</a:cxnLst>
            <a:rect l="0" t="0" r="r" b="b"/>
            <a:pathLst>
              <a:path w="309" h="408">
                <a:moveTo>
                  <a:pt x="308" y="0"/>
                </a:moveTo>
                <a:lnTo>
                  <a:pt x="0" y="0"/>
                </a:lnTo>
                <a:lnTo>
                  <a:pt x="0" y="407"/>
                </a:lnTo>
                <a:lnTo>
                  <a:pt x="308" y="407"/>
                </a:lnTo>
                <a:lnTo>
                  <a:pt x="308" y="386"/>
                </a:lnTo>
                <a:lnTo>
                  <a:pt x="189" y="386"/>
                </a:lnTo>
                <a:lnTo>
                  <a:pt x="148" y="356"/>
                </a:lnTo>
                <a:lnTo>
                  <a:pt x="112" y="296"/>
                </a:lnTo>
                <a:lnTo>
                  <a:pt x="84" y="227"/>
                </a:lnTo>
                <a:lnTo>
                  <a:pt x="68" y="169"/>
                </a:lnTo>
                <a:lnTo>
                  <a:pt x="62" y="119"/>
                </a:lnTo>
                <a:lnTo>
                  <a:pt x="64" y="77"/>
                </a:lnTo>
                <a:lnTo>
                  <a:pt x="78" y="45"/>
                </a:lnTo>
                <a:lnTo>
                  <a:pt x="110" y="23"/>
                </a:lnTo>
                <a:lnTo>
                  <a:pt x="119" y="23"/>
                </a:lnTo>
                <a:lnTo>
                  <a:pt x="119" y="22"/>
                </a:lnTo>
                <a:lnTo>
                  <a:pt x="140" y="21"/>
                </a:lnTo>
                <a:lnTo>
                  <a:pt x="308" y="21"/>
                </a:lnTo>
                <a:lnTo>
                  <a:pt x="308" y="0"/>
                </a:lnTo>
                <a:close/>
                <a:moveTo>
                  <a:pt x="191" y="273"/>
                </a:moveTo>
                <a:lnTo>
                  <a:pt x="178" y="273"/>
                </a:lnTo>
                <a:lnTo>
                  <a:pt x="194" y="292"/>
                </a:lnTo>
                <a:lnTo>
                  <a:pt x="208" y="314"/>
                </a:lnTo>
                <a:lnTo>
                  <a:pt x="220" y="338"/>
                </a:lnTo>
                <a:lnTo>
                  <a:pt x="230" y="365"/>
                </a:lnTo>
                <a:lnTo>
                  <a:pt x="189" y="386"/>
                </a:lnTo>
                <a:lnTo>
                  <a:pt x="308" y="386"/>
                </a:lnTo>
                <a:lnTo>
                  <a:pt x="308" y="355"/>
                </a:lnTo>
                <a:lnTo>
                  <a:pt x="237" y="355"/>
                </a:lnTo>
                <a:lnTo>
                  <a:pt x="227" y="329"/>
                </a:lnTo>
                <a:lnTo>
                  <a:pt x="216" y="306"/>
                </a:lnTo>
                <a:lnTo>
                  <a:pt x="202" y="285"/>
                </a:lnTo>
                <a:lnTo>
                  <a:pt x="191" y="273"/>
                </a:lnTo>
                <a:close/>
                <a:moveTo>
                  <a:pt x="308" y="256"/>
                </a:moveTo>
                <a:lnTo>
                  <a:pt x="199" y="256"/>
                </a:lnTo>
                <a:lnTo>
                  <a:pt x="220" y="271"/>
                </a:lnTo>
                <a:lnTo>
                  <a:pt x="234" y="289"/>
                </a:lnTo>
                <a:lnTo>
                  <a:pt x="243" y="311"/>
                </a:lnTo>
                <a:lnTo>
                  <a:pt x="246" y="337"/>
                </a:lnTo>
                <a:lnTo>
                  <a:pt x="243" y="344"/>
                </a:lnTo>
                <a:lnTo>
                  <a:pt x="240" y="350"/>
                </a:lnTo>
                <a:lnTo>
                  <a:pt x="237" y="355"/>
                </a:lnTo>
                <a:lnTo>
                  <a:pt x="308" y="355"/>
                </a:lnTo>
                <a:lnTo>
                  <a:pt x="308" y="256"/>
                </a:lnTo>
                <a:close/>
                <a:moveTo>
                  <a:pt x="119" y="23"/>
                </a:moveTo>
                <a:lnTo>
                  <a:pt x="110" y="23"/>
                </a:lnTo>
                <a:lnTo>
                  <a:pt x="115" y="50"/>
                </a:lnTo>
                <a:lnTo>
                  <a:pt x="119" y="77"/>
                </a:lnTo>
                <a:lnTo>
                  <a:pt x="122" y="104"/>
                </a:lnTo>
                <a:lnTo>
                  <a:pt x="122" y="132"/>
                </a:lnTo>
                <a:lnTo>
                  <a:pt x="107" y="135"/>
                </a:lnTo>
                <a:lnTo>
                  <a:pt x="113" y="177"/>
                </a:lnTo>
                <a:lnTo>
                  <a:pt x="123" y="218"/>
                </a:lnTo>
                <a:lnTo>
                  <a:pt x="137" y="255"/>
                </a:lnTo>
                <a:lnTo>
                  <a:pt x="155" y="291"/>
                </a:lnTo>
                <a:lnTo>
                  <a:pt x="178" y="273"/>
                </a:lnTo>
                <a:lnTo>
                  <a:pt x="191" y="273"/>
                </a:lnTo>
                <a:lnTo>
                  <a:pt x="186" y="267"/>
                </a:lnTo>
                <a:lnTo>
                  <a:pt x="199" y="256"/>
                </a:lnTo>
                <a:lnTo>
                  <a:pt x="308" y="256"/>
                </a:lnTo>
                <a:lnTo>
                  <a:pt x="308" y="130"/>
                </a:lnTo>
                <a:lnTo>
                  <a:pt x="131" y="130"/>
                </a:lnTo>
                <a:lnTo>
                  <a:pt x="131" y="102"/>
                </a:lnTo>
                <a:lnTo>
                  <a:pt x="129" y="75"/>
                </a:lnTo>
                <a:lnTo>
                  <a:pt x="125" y="48"/>
                </a:lnTo>
                <a:lnTo>
                  <a:pt x="119" y="23"/>
                </a:lnTo>
                <a:close/>
                <a:moveTo>
                  <a:pt x="308" y="21"/>
                </a:moveTo>
                <a:lnTo>
                  <a:pt x="140" y="21"/>
                </a:lnTo>
                <a:lnTo>
                  <a:pt x="148" y="47"/>
                </a:lnTo>
                <a:lnTo>
                  <a:pt x="152" y="73"/>
                </a:lnTo>
                <a:lnTo>
                  <a:pt x="153" y="99"/>
                </a:lnTo>
                <a:lnTo>
                  <a:pt x="149" y="126"/>
                </a:lnTo>
                <a:lnTo>
                  <a:pt x="131" y="130"/>
                </a:lnTo>
                <a:lnTo>
                  <a:pt x="308" y="130"/>
                </a:lnTo>
                <a:lnTo>
                  <a:pt x="308" y="21"/>
                </a:lnTo>
                <a:close/>
              </a:path>
            </a:pathLst>
          </a:custGeom>
          <a:solidFill>
            <a:srgbClr val="E31F2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8" name="TextBox 217"/>
          <p:cNvSpPr txBox="1"/>
          <p:nvPr/>
        </p:nvSpPr>
        <p:spPr>
          <a:xfrm>
            <a:off x="886647" y="5616156"/>
            <a:ext cx="1720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огнетушитель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982588" y="5990535"/>
            <a:ext cx="1330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путь эвакуации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978780" y="6293611"/>
            <a:ext cx="813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телефон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1" name="Равнобедренный треугольник 220"/>
          <p:cNvSpPr/>
          <p:nvPr/>
        </p:nvSpPr>
        <p:spPr>
          <a:xfrm>
            <a:off x="3927408" y="2097605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2" name="Равнобедренный треугольник 221"/>
          <p:cNvSpPr/>
          <p:nvPr/>
        </p:nvSpPr>
        <p:spPr>
          <a:xfrm>
            <a:off x="4463676" y="1937663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3" name="Равнобедренный треугольник 222"/>
          <p:cNvSpPr/>
          <p:nvPr/>
        </p:nvSpPr>
        <p:spPr>
          <a:xfrm>
            <a:off x="5952290" y="5548713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Равнобедренный треугольник 223"/>
          <p:cNvSpPr/>
          <p:nvPr/>
        </p:nvSpPr>
        <p:spPr>
          <a:xfrm>
            <a:off x="5888371" y="4959514"/>
            <a:ext cx="259618" cy="246709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86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(план чердака объекта)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906009"/>
            <a:ext cx="4824536" cy="563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4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004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341743"/>
              </p:ext>
            </p:extLst>
          </p:nvPr>
        </p:nvGraphicFramePr>
        <p:xfrm>
          <a:off x="137207" y="1267259"/>
          <a:ext cx="8869589" cy="4079877"/>
        </p:xfrm>
        <a:graphic>
          <a:graphicData uri="http://schemas.openxmlformats.org/drawingml/2006/table">
            <a:tbl>
              <a:tblPr/>
              <a:tblGrid>
                <a:gridCol w="5749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769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1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0992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1350" marR="0" lvl="1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4339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транспорте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возникновения ЧС на объектах автомобильного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–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железнодорожного транспорта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6409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воздушного транспорта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на объектах речного транспорта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5281">
                <a:tc gridSpan="4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техногенного характера</a:t>
                      </a: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7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химически опасных объектах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414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радиационно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опасных объектах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5276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биологически опасных объектах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6443" name="Прямоугольник 7"/>
          <p:cNvGrpSpPr>
            <a:grpSpLocks/>
          </p:cNvGrpSpPr>
          <p:nvPr/>
        </p:nvGrpSpPr>
        <p:grpSpPr bwMode="auto">
          <a:xfrm>
            <a:off x="4575402" y="2190277"/>
            <a:ext cx="1963964" cy="432027"/>
            <a:chOff x="2158" y="1156"/>
            <a:chExt cx="1237" cy="272"/>
          </a:xfrm>
        </p:grpSpPr>
        <p:pic>
          <p:nvPicPr>
            <p:cNvPr id="16471" name="Прямоугольник 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156"/>
              <a:ext cx="1237" cy="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2" name="Text Box 90"/>
            <p:cNvSpPr txBox="1">
              <a:spLocks noChangeArrowheads="1"/>
            </p:cNvSpPr>
            <p:nvPr/>
          </p:nvSpPr>
          <p:spPr bwMode="auto">
            <a:xfrm>
              <a:off x="2172" y="1170"/>
              <a:ext cx="1211" cy="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692803" y="2248108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5" name="Прямоугольник 16"/>
          <p:cNvGrpSpPr>
            <a:grpSpLocks/>
          </p:cNvGrpSpPr>
          <p:nvPr/>
        </p:nvGrpSpPr>
        <p:grpSpPr bwMode="auto">
          <a:xfrm>
            <a:off x="4578804" y="4034044"/>
            <a:ext cx="1974170" cy="545420"/>
            <a:chOff x="2150" y="2887"/>
            <a:chExt cx="1245" cy="276"/>
          </a:xfrm>
        </p:grpSpPr>
        <p:pic>
          <p:nvPicPr>
            <p:cNvPr id="16469" name="Прямоугольник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2887"/>
              <a:ext cx="1245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70" name="Text Box 102"/>
            <p:cNvSpPr txBox="1">
              <a:spLocks noChangeArrowheads="1"/>
            </p:cNvSpPr>
            <p:nvPr/>
          </p:nvSpPr>
          <p:spPr bwMode="auto">
            <a:xfrm>
              <a:off x="2166" y="2907"/>
              <a:ext cx="121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4667856" y="4156510"/>
            <a:ext cx="1402841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отсутствует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7" name="Прямоугольник 22"/>
          <p:cNvGrpSpPr>
            <a:grpSpLocks/>
          </p:cNvGrpSpPr>
          <p:nvPr/>
        </p:nvGrpSpPr>
        <p:grpSpPr bwMode="auto">
          <a:xfrm>
            <a:off x="4573134" y="2603027"/>
            <a:ext cx="1968500" cy="437696"/>
            <a:chOff x="2150" y="1425"/>
            <a:chExt cx="1241" cy="276"/>
          </a:xfrm>
        </p:grpSpPr>
        <p:pic>
          <p:nvPicPr>
            <p:cNvPr id="16467" name="Прямоугольник 22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0" y="1425"/>
              <a:ext cx="1241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8" name="Text Box 106"/>
            <p:cNvSpPr txBox="1">
              <a:spLocks noChangeArrowheads="1"/>
            </p:cNvSpPr>
            <p:nvPr/>
          </p:nvSpPr>
          <p:spPr bwMode="auto">
            <a:xfrm>
              <a:off x="2166" y="1441"/>
              <a:ext cx="121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24" name="Прямоугольник 23"/>
          <p:cNvSpPr>
            <a:spLocks noChangeArrowheads="1"/>
          </p:cNvSpPr>
          <p:nvPr/>
        </p:nvSpPr>
        <p:spPr bwMode="auto">
          <a:xfrm>
            <a:off x="4697841" y="2669929"/>
            <a:ext cx="1332310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отсутствует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49" name="Прямоугольник 25"/>
          <p:cNvGrpSpPr>
            <a:grpSpLocks/>
          </p:cNvGrpSpPr>
          <p:nvPr/>
        </p:nvGrpSpPr>
        <p:grpSpPr bwMode="auto">
          <a:xfrm>
            <a:off x="4584474" y="3030519"/>
            <a:ext cx="1963964" cy="492125"/>
            <a:chOff x="2158" y="1701"/>
            <a:chExt cx="1237" cy="257"/>
          </a:xfrm>
        </p:grpSpPr>
        <p:pic>
          <p:nvPicPr>
            <p:cNvPr id="16465" name="Прямоугольник 2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701"/>
              <a:ext cx="1237" cy="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6" name="Text Box 110"/>
            <p:cNvSpPr txBox="1">
              <a:spLocks noChangeArrowheads="1"/>
            </p:cNvSpPr>
            <p:nvPr/>
          </p:nvSpPr>
          <p:spPr bwMode="auto">
            <a:xfrm>
              <a:off x="2172" y="1718"/>
              <a:ext cx="1211" cy="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6450" name="Прямоугольник 28"/>
          <p:cNvGrpSpPr>
            <a:grpSpLocks/>
          </p:cNvGrpSpPr>
          <p:nvPr/>
        </p:nvGrpSpPr>
        <p:grpSpPr bwMode="auto">
          <a:xfrm>
            <a:off x="4589009" y="3437598"/>
            <a:ext cx="1963964" cy="469446"/>
            <a:chOff x="2158" y="2196"/>
            <a:chExt cx="1237" cy="296"/>
          </a:xfrm>
        </p:grpSpPr>
        <p:pic>
          <p:nvPicPr>
            <p:cNvPr id="16463" name="Прямоугольник 2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196"/>
              <a:ext cx="123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4" name="Text Box 113"/>
            <p:cNvSpPr txBox="1">
              <a:spLocks noChangeArrowheads="1"/>
            </p:cNvSpPr>
            <p:nvPr/>
          </p:nvSpPr>
          <p:spPr bwMode="auto">
            <a:xfrm>
              <a:off x="2173" y="2211"/>
              <a:ext cx="121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708872" y="3549858"/>
            <a:ext cx="1367575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 отсутствует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2" name="Прямоугольник 31"/>
          <p:cNvGrpSpPr>
            <a:grpSpLocks/>
          </p:cNvGrpSpPr>
          <p:nvPr/>
        </p:nvGrpSpPr>
        <p:grpSpPr bwMode="auto">
          <a:xfrm>
            <a:off x="4592411" y="4531841"/>
            <a:ext cx="1963964" cy="454705"/>
            <a:chOff x="2158" y="3168"/>
            <a:chExt cx="1237" cy="265"/>
          </a:xfrm>
        </p:grpSpPr>
        <p:pic>
          <p:nvPicPr>
            <p:cNvPr id="16461" name="Прямоугольник 3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168"/>
              <a:ext cx="1237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2" name="Text Box 117"/>
            <p:cNvSpPr txBox="1">
              <a:spLocks noChangeArrowheads="1"/>
            </p:cNvSpPr>
            <p:nvPr/>
          </p:nvSpPr>
          <p:spPr bwMode="auto">
            <a:xfrm>
              <a:off x="2172" y="3183"/>
              <a:ext cx="1211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33" name="Прямоугольник 32"/>
          <p:cNvSpPr>
            <a:spLocks noChangeArrowheads="1"/>
          </p:cNvSpPr>
          <p:nvPr/>
        </p:nvSpPr>
        <p:spPr bwMode="auto">
          <a:xfrm>
            <a:off x="4723299" y="4631626"/>
            <a:ext cx="1367575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 отсутствует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6454" name="Прямоугольник 40"/>
          <p:cNvGrpSpPr>
            <a:grpSpLocks/>
          </p:cNvGrpSpPr>
          <p:nvPr/>
        </p:nvGrpSpPr>
        <p:grpSpPr bwMode="auto">
          <a:xfrm>
            <a:off x="4589009" y="4976341"/>
            <a:ext cx="1963964" cy="396875"/>
            <a:chOff x="2158" y="3421"/>
            <a:chExt cx="1237" cy="292"/>
          </a:xfrm>
        </p:grpSpPr>
        <p:pic>
          <p:nvPicPr>
            <p:cNvPr id="16459" name="Прямоугольник 40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21"/>
              <a:ext cx="1237" cy="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60" name="Text Box 121"/>
            <p:cNvSpPr txBox="1">
              <a:spLocks noChangeArrowheads="1"/>
            </p:cNvSpPr>
            <p:nvPr/>
          </p:nvSpPr>
          <p:spPr bwMode="auto">
            <a:xfrm>
              <a:off x="2172" y="3437"/>
              <a:ext cx="1211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2" name="Прямоугольник 41"/>
          <p:cNvSpPr>
            <a:spLocks noChangeArrowheads="1"/>
          </p:cNvSpPr>
          <p:nvPr/>
        </p:nvSpPr>
        <p:spPr bwMode="auto">
          <a:xfrm>
            <a:off x="4757316" y="4997885"/>
            <a:ext cx="1297043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отсутствует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6" name="Прямоугольник 45"/>
          <p:cNvSpPr>
            <a:spLocks noChangeArrowheads="1"/>
          </p:cNvSpPr>
          <p:nvPr/>
        </p:nvSpPr>
        <p:spPr bwMode="auto">
          <a:xfrm>
            <a:off x="4727891" y="3091751"/>
            <a:ext cx="1297043" cy="2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          отсутствует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14802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080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753503"/>
              </p:ext>
            </p:extLst>
          </p:nvPr>
        </p:nvGraphicFramePr>
        <p:xfrm>
          <a:off x="142876" y="2047770"/>
          <a:ext cx="8858251" cy="1217839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военных ПОО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391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системах тепло-, водоснабжения 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Октябрь - Март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65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</a:t>
                      </a: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электросетях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37859" marR="3785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1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48841"/>
              </p:ext>
            </p:extLst>
          </p:nvPr>
        </p:nvGraphicFramePr>
        <p:xfrm>
          <a:off x="142876" y="1268760"/>
          <a:ext cx="8858249" cy="783544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059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8354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Временные показатели риска</a:t>
                      </a:r>
                    </a:p>
                  </a:txBody>
                  <a:tcPr marL="37859" marR="3785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1082" name="Group 1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35667"/>
              </p:ext>
            </p:extLst>
          </p:nvPr>
        </p:nvGraphicFramePr>
        <p:xfrm>
          <a:off x="142876" y="3298493"/>
          <a:ext cx="8858251" cy="1276805"/>
        </p:xfrm>
        <a:graphic>
          <a:graphicData uri="http://schemas.openxmlformats.org/drawingml/2006/table">
            <a:tbl>
              <a:tblPr/>
              <a:tblGrid>
                <a:gridCol w="725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032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аварий на канализационных сетях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техногенных пожаров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гидродинамических аварий</a:t>
                      </a: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81083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50446"/>
              </p:ext>
            </p:extLst>
          </p:nvPr>
        </p:nvGraphicFramePr>
        <p:xfrm>
          <a:off x="146277" y="4592305"/>
          <a:ext cx="8858250" cy="1016001"/>
        </p:xfrm>
        <a:graphic>
          <a:graphicData uri="http://schemas.openxmlformats.org/drawingml/2006/table">
            <a:tbl>
              <a:tblPr/>
              <a:tblGrid>
                <a:gridCol w="7226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518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188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94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47782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82563">
                <a:tc gridSpan="5"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ЧС природного характера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21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землетрясений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Январь - Декабрь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7488" name="Прямоугольник 9"/>
          <p:cNvGrpSpPr>
            <a:grpSpLocks/>
          </p:cNvGrpSpPr>
          <p:nvPr/>
        </p:nvGrpSpPr>
        <p:grpSpPr bwMode="auto">
          <a:xfrm>
            <a:off x="4519839" y="2389081"/>
            <a:ext cx="2018393" cy="456973"/>
            <a:chOff x="2154" y="1233"/>
            <a:chExt cx="1271" cy="288"/>
          </a:xfrm>
        </p:grpSpPr>
        <p:pic>
          <p:nvPicPr>
            <p:cNvPr id="17545" name="Прямоугольник 9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233"/>
              <a:ext cx="12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6" name="Text Box 110"/>
            <p:cNvSpPr txBox="1">
              <a:spLocks noChangeArrowheads="1"/>
            </p:cNvSpPr>
            <p:nvPr/>
          </p:nvSpPr>
          <p:spPr bwMode="auto">
            <a:xfrm>
              <a:off x="2170" y="1248"/>
              <a:ext cx="1242" cy="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89" name="Прямоугольник 15"/>
          <p:cNvGrpSpPr>
            <a:grpSpLocks/>
          </p:cNvGrpSpPr>
          <p:nvPr/>
        </p:nvGrpSpPr>
        <p:grpSpPr bwMode="auto">
          <a:xfrm>
            <a:off x="4519839" y="2043233"/>
            <a:ext cx="2012724" cy="413884"/>
            <a:chOff x="2158" y="1010"/>
            <a:chExt cx="1267" cy="261"/>
          </a:xfrm>
        </p:grpSpPr>
        <p:pic>
          <p:nvPicPr>
            <p:cNvPr id="17543" name="Прямоугольник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010"/>
              <a:ext cx="1267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4" name="Text Box 113"/>
            <p:cNvSpPr txBox="1">
              <a:spLocks noChangeArrowheads="1"/>
            </p:cNvSpPr>
            <p:nvPr/>
          </p:nvSpPr>
          <p:spPr bwMode="auto">
            <a:xfrm>
              <a:off x="2172" y="1025"/>
              <a:ext cx="1242" cy="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4640521" y="2132814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1" name="Прямоугольник 18"/>
          <p:cNvGrpSpPr>
            <a:grpSpLocks/>
          </p:cNvGrpSpPr>
          <p:nvPr/>
        </p:nvGrpSpPr>
        <p:grpSpPr bwMode="auto">
          <a:xfrm>
            <a:off x="4519839" y="2832447"/>
            <a:ext cx="2018393" cy="446768"/>
            <a:chOff x="2154" y="1501"/>
            <a:chExt cx="1271" cy="281"/>
          </a:xfrm>
        </p:grpSpPr>
        <p:pic>
          <p:nvPicPr>
            <p:cNvPr id="17541" name="Прямоугольник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501"/>
              <a:ext cx="1271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2" name="Text Box 117"/>
            <p:cNvSpPr txBox="1">
              <a:spLocks noChangeArrowheads="1"/>
            </p:cNvSpPr>
            <p:nvPr/>
          </p:nvSpPr>
          <p:spPr bwMode="auto">
            <a:xfrm>
              <a:off x="2170" y="1518"/>
              <a:ext cx="124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2" name="Прямоугольник 39"/>
          <p:cNvGrpSpPr>
            <a:grpSpLocks/>
          </p:cNvGrpSpPr>
          <p:nvPr/>
        </p:nvGrpSpPr>
        <p:grpSpPr bwMode="auto">
          <a:xfrm>
            <a:off x="4516438" y="4771465"/>
            <a:ext cx="2019526" cy="415018"/>
            <a:chOff x="2158" y="3494"/>
            <a:chExt cx="1271" cy="262"/>
          </a:xfrm>
        </p:grpSpPr>
        <p:pic>
          <p:nvPicPr>
            <p:cNvPr id="17539" name="Прямоугольник 39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494"/>
              <a:ext cx="127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40" name="Text Box 120"/>
            <p:cNvSpPr txBox="1">
              <a:spLocks noChangeArrowheads="1"/>
            </p:cNvSpPr>
            <p:nvPr/>
          </p:nvSpPr>
          <p:spPr bwMode="auto">
            <a:xfrm>
              <a:off x="2174" y="3510"/>
              <a:ext cx="1242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1" name="Прямоугольник 40"/>
          <p:cNvSpPr>
            <a:spLocks noChangeArrowheads="1"/>
          </p:cNvSpPr>
          <p:nvPr/>
        </p:nvSpPr>
        <p:spPr bwMode="auto">
          <a:xfrm>
            <a:off x="4636106" y="4804350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4" name="Прямоугольник 42"/>
          <p:cNvGrpSpPr>
            <a:grpSpLocks/>
          </p:cNvGrpSpPr>
          <p:nvPr/>
        </p:nvGrpSpPr>
        <p:grpSpPr bwMode="auto">
          <a:xfrm>
            <a:off x="4513036" y="5183081"/>
            <a:ext cx="2012724" cy="439964"/>
            <a:chOff x="2158" y="3744"/>
            <a:chExt cx="1267" cy="296"/>
          </a:xfrm>
        </p:grpSpPr>
        <p:pic>
          <p:nvPicPr>
            <p:cNvPr id="17537" name="Прямоугольник 42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744"/>
              <a:ext cx="1267" cy="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8" name="Text Box 124"/>
            <p:cNvSpPr txBox="1">
              <a:spLocks noChangeArrowheads="1"/>
            </p:cNvSpPr>
            <p:nvPr/>
          </p:nvSpPr>
          <p:spPr bwMode="auto">
            <a:xfrm>
              <a:off x="2173" y="3759"/>
              <a:ext cx="1242" cy="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44" name="Прямоугольник 43"/>
          <p:cNvSpPr>
            <a:spLocks noChangeArrowheads="1"/>
          </p:cNvSpPr>
          <p:nvPr/>
        </p:nvSpPr>
        <p:spPr bwMode="auto">
          <a:xfrm>
            <a:off x="4681464" y="5257921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7496" name="Прямоугольник 48"/>
          <p:cNvGrpSpPr>
            <a:grpSpLocks/>
          </p:cNvGrpSpPr>
          <p:nvPr/>
        </p:nvGrpSpPr>
        <p:grpSpPr bwMode="auto">
          <a:xfrm>
            <a:off x="4525509" y="3281484"/>
            <a:ext cx="2012723" cy="438831"/>
            <a:chOff x="2158" y="2066"/>
            <a:chExt cx="1267" cy="276"/>
          </a:xfrm>
        </p:grpSpPr>
        <p:pic>
          <p:nvPicPr>
            <p:cNvPr id="17535" name="Прямоугольник 48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066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6" name="Text Box 131"/>
            <p:cNvSpPr txBox="1">
              <a:spLocks noChangeArrowheads="1"/>
            </p:cNvSpPr>
            <p:nvPr/>
          </p:nvSpPr>
          <p:spPr bwMode="auto">
            <a:xfrm>
              <a:off x="2173" y="2081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7" name="Прямоугольник 54"/>
          <p:cNvGrpSpPr>
            <a:grpSpLocks/>
          </p:cNvGrpSpPr>
          <p:nvPr/>
        </p:nvGrpSpPr>
        <p:grpSpPr bwMode="auto">
          <a:xfrm>
            <a:off x="4524375" y="3722582"/>
            <a:ext cx="2012724" cy="437696"/>
            <a:chOff x="2158" y="2573"/>
            <a:chExt cx="1267" cy="276"/>
          </a:xfrm>
        </p:grpSpPr>
        <p:pic>
          <p:nvPicPr>
            <p:cNvPr id="17533" name="Прямоугольник 54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2573"/>
              <a:ext cx="126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4" name="Text Box 138"/>
            <p:cNvSpPr txBox="1">
              <a:spLocks noChangeArrowheads="1"/>
            </p:cNvSpPr>
            <p:nvPr/>
          </p:nvSpPr>
          <p:spPr bwMode="auto">
            <a:xfrm>
              <a:off x="2173" y="258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498" name="Прямоугольник 60"/>
          <p:cNvGrpSpPr>
            <a:grpSpLocks/>
          </p:cNvGrpSpPr>
          <p:nvPr/>
        </p:nvGrpSpPr>
        <p:grpSpPr bwMode="auto">
          <a:xfrm>
            <a:off x="4524376" y="4144403"/>
            <a:ext cx="2019527" cy="439964"/>
            <a:chOff x="2158" y="3091"/>
            <a:chExt cx="1271" cy="277"/>
          </a:xfrm>
        </p:grpSpPr>
        <p:pic>
          <p:nvPicPr>
            <p:cNvPr id="17531" name="Прямоугольник 60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3091"/>
              <a:ext cx="1271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2" name="Text Box 144"/>
            <p:cNvSpPr txBox="1">
              <a:spLocks noChangeArrowheads="1"/>
            </p:cNvSpPr>
            <p:nvPr/>
          </p:nvSpPr>
          <p:spPr bwMode="auto">
            <a:xfrm>
              <a:off x="2174" y="3107"/>
              <a:ext cx="1242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7973" tIns="63987" rIns="127973" bIns="63987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2" name="Прямоугольник 61"/>
          <p:cNvSpPr>
            <a:spLocks noChangeArrowheads="1"/>
          </p:cNvSpPr>
          <p:nvPr/>
        </p:nvSpPr>
        <p:spPr bwMode="auto">
          <a:xfrm>
            <a:off x="4732491" y="4206769"/>
            <a:ext cx="1843690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Недопустимый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-2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3" name="Прямоугольник 62"/>
          <p:cNvSpPr>
            <a:spLocks noChangeArrowheads="1"/>
          </p:cNvSpPr>
          <p:nvPr/>
        </p:nvSpPr>
        <p:spPr bwMode="auto">
          <a:xfrm>
            <a:off x="4662631" y="2504743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4" name="Прямоугольник 63"/>
          <p:cNvSpPr>
            <a:spLocks noChangeArrowheads="1"/>
          </p:cNvSpPr>
          <p:nvPr/>
        </p:nvSpPr>
        <p:spPr bwMode="auto">
          <a:xfrm>
            <a:off x="4687011" y="2916359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6" name="Прямоугольник 65"/>
          <p:cNvSpPr>
            <a:spLocks noChangeArrowheads="1"/>
          </p:cNvSpPr>
          <p:nvPr/>
        </p:nvSpPr>
        <p:spPr bwMode="auto">
          <a:xfrm>
            <a:off x="4701186" y="3368796"/>
            <a:ext cx="1728273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7" name="Прямоугольник 66"/>
          <p:cNvSpPr>
            <a:spLocks noChangeArrowheads="1"/>
          </p:cNvSpPr>
          <p:nvPr/>
        </p:nvSpPr>
        <p:spPr bwMode="auto">
          <a:xfrm>
            <a:off x="4716242" y="3799689"/>
            <a:ext cx="1757127" cy="24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87" tIns="45695" rIns="91387" bIns="45695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Повышенный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-3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381084" name="Group 1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291491"/>
              </p:ext>
            </p:extLst>
          </p:nvPr>
        </p:nvGraphicFramePr>
        <p:xfrm>
          <a:off x="142875" y="5607170"/>
          <a:ext cx="8858250" cy="850448"/>
        </p:xfrm>
        <a:graphic>
          <a:graphicData uri="http://schemas.openxmlformats.org/drawingml/2006/table">
            <a:tbl>
              <a:tblPr/>
              <a:tblGrid>
                <a:gridCol w="733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6955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5450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746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возникновений подтоплений (затоплений)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Июнь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5224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Риски возникновения природных пожаров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74" marR="6857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 - Ноябрь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44541" marR="4454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7522" name="Прямоугольник 11"/>
          <p:cNvGrpSpPr>
            <a:grpSpLocks/>
          </p:cNvGrpSpPr>
          <p:nvPr/>
        </p:nvGrpSpPr>
        <p:grpSpPr bwMode="auto">
          <a:xfrm>
            <a:off x="4509635" y="5600367"/>
            <a:ext cx="2025196" cy="437696"/>
            <a:chOff x="2154" y="1014"/>
            <a:chExt cx="1233" cy="276"/>
          </a:xfrm>
        </p:grpSpPr>
        <p:pic>
          <p:nvPicPr>
            <p:cNvPr id="17529" name="Прямоугольник 11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1014"/>
              <a:ext cx="1233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30" name="Text Box 92"/>
            <p:cNvSpPr txBox="1">
              <a:spLocks noChangeArrowheads="1"/>
            </p:cNvSpPr>
            <p:nvPr/>
          </p:nvSpPr>
          <p:spPr bwMode="auto">
            <a:xfrm>
              <a:off x="2170" y="1028"/>
              <a:ext cx="1205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grpSp>
        <p:nvGrpSpPr>
          <p:cNvPr id="17523" name="Прямоугольник 47"/>
          <p:cNvGrpSpPr>
            <a:grpSpLocks/>
          </p:cNvGrpSpPr>
          <p:nvPr/>
        </p:nvGrpSpPr>
        <p:grpSpPr bwMode="auto">
          <a:xfrm>
            <a:off x="4535714" y="6027857"/>
            <a:ext cx="2019527" cy="444500"/>
            <a:chOff x="2158" y="1283"/>
            <a:chExt cx="1225" cy="280"/>
          </a:xfrm>
        </p:grpSpPr>
        <p:pic>
          <p:nvPicPr>
            <p:cNvPr id="17527" name="Прямоугольник 47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8" y="1283"/>
              <a:ext cx="1225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528" name="Text Box 106"/>
            <p:cNvSpPr txBox="1">
              <a:spLocks noChangeArrowheads="1"/>
            </p:cNvSpPr>
            <p:nvPr/>
          </p:nvSpPr>
          <p:spPr bwMode="auto">
            <a:xfrm>
              <a:off x="2173" y="1299"/>
              <a:ext cx="1197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0" tIns="45710" rIns="91420" bIns="45710" anchor="ctr"/>
            <a:lstStyle>
              <a:lvl1pPr defTabSz="12779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779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779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79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61" name="Прямоугольник 60"/>
          <p:cNvSpPr>
            <a:spLocks noChangeArrowheads="1"/>
          </p:cNvSpPr>
          <p:nvPr/>
        </p:nvSpPr>
        <p:spPr bwMode="auto">
          <a:xfrm>
            <a:off x="4737185" y="5693350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69" name="Прямоугольник 68"/>
          <p:cNvSpPr>
            <a:spLocks noChangeArrowheads="1"/>
          </p:cNvSpPr>
          <p:nvPr/>
        </p:nvSpPr>
        <p:spPr bwMode="auto">
          <a:xfrm>
            <a:off x="4727546" y="6116305"/>
            <a:ext cx="1675552" cy="21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5284" tIns="32642" rIns="65284" bIns="32642">
            <a:spAutoFit/>
          </a:bodyPr>
          <a:lstStyle/>
          <a:p>
            <a:pPr algn="ctr" defTabSz="912593">
              <a:defRPr/>
            </a:pPr>
            <a:r>
              <a:rPr lang="ru-RU" sz="1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Приемлемый  риск - 10</a:t>
            </a:r>
            <a:r>
              <a:rPr lang="ru-RU" sz="10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-4</a:t>
            </a:r>
            <a:endParaRPr lang="ru-RU" sz="1000" b="1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8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Оценка защищенности, исходя из рисков возникновения ЧС)</a:t>
            </a:r>
          </a:p>
        </p:txBody>
      </p:sp>
    </p:spTree>
    <p:extLst>
      <p:ext uri="{BB962C8B-B14F-4D97-AF65-F5344CB8AC3E}">
        <p14:creationId xmlns:p14="http://schemas.microsoft.com/office/powerpoint/2010/main" val="361936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63" name="Group 35"/>
          <p:cNvGraphicFramePr>
            <a:graphicFrameLocks noGrp="1"/>
          </p:cNvGraphicFramePr>
          <p:nvPr/>
        </p:nvGraphicFramePr>
        <p:xfrm>
          <a:off x="285750" y="957036"/>
          <a:ext cx="8572500" cy="581138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28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1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Степень огнестойкости здания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степень огнестойкости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5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находящихся людей в здании: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дневное время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чел. 25; детей 102 чел.; больных –  0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чел. 1 (сторож); детей 0 чел.; больных –0 чел.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71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4.6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и конструктивные особенности здания: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этажность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 высота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 (геометрические)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назначение подвала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чердака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тех. этажа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2-х этажное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 * 15 метров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27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конструкции: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Наружные стены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мин. (потеря огнестойкости)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мин. (потеря несущей стойкости)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831161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98" name="Group 22"/>
          <p:cNvGraphicFramePr>
            <a:graphicFrameLocks noGrp="1"/>
          </p:cNvGraphicFramePr>
          <p:nvPr/>
        </p:nvGraphicFramePr>
        <p:xfrm>
          <a:off x="183697" y="963839"/>
          <a:ext cx="8776607" cy="5804581"/>
        </p:xfrm>
        <a:graphic>
          <a:graphicData uri="http://schemas.openxmlformats.org/drawingml/2006/table">
            <a:tbl>
              <a:tblPr/>
              <a:tblGrid>
                <a:gridCol w="7313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00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44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99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09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5.1.5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мин. (потеря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целостнотсти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Пожарная опасность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умереннопожароопасные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241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Строительные материалы: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Перегородки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Перекрытия</a:t>
                      </a:r>
                    </a:p>
                  </a:txBody>
                  <a:tcPr marL="65314" marR="65314" marT="32657" marB="3265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нормальногорючие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умеренноопасные</a:t>
                      </a:r>
                    </a:p>
                  </a:txBody>
                  <a:tcPr marL="65314" marR="65314" marT="32657" marB="3265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863936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61" name="Group 37"/>
          <p:cNvGraphicFramePr>
            <a:graphicFrameLocks noGrp="1"/>
          </p:cNvGraphicFramePr>
          <p:nvPr/>
        </p:nvGraphicFramePr>
        <p:xfrm>
          <a:off x="285750" y="957036"/>
          <a:ext cx="8572500" cy="567758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86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718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69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270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Кровля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Лестничные клетки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Горючесть: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нормальногорючие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Воспламеняемость: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умеренновоспламеняемые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Распространение пламени по поверхности: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умереннораспространяющие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Дымообразующая способность: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умеренной дымообразующей способностью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Токсичность: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умеренноопасные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Предел огнестойкости и вид противопожарных преград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эвакуации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Дверные и оконные проемы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Места отключения электроэнергии, вентиляции, дымоудаления.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Электроэнергия от 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электрощитовой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помещении тамбура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Газа  нет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6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элементы опасности для людей при пожаре.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Отравление СО и продуктами разложения, воздействие высокой температуры, обрушение конструкций.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0167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10.4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Противопожарное водоснабжение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пожарных водоемов, их емкость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пожарный водопровод, его вид, расход воды;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количество гидрантов;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наличие и количество внутренних пожарных кранов;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шт.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шт.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17891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5510896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92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-тип соединения и диаметр внутренних пожарных кранов;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требуемый расход воды на нужды пожаротушения: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способы подачи воды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нет;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10,8 л/с.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 автоцистерны: с установкой на ПВ- расстояние 50 м.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77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Помещения с наличием взрывоопасных веществ и материалов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6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Наличие устройств автоматического пожаротушения и автоматической пожарной сигнализации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5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12.2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Способ вывода сигнала о срабатывании систем противопожарной защиты в подразделение пожарной охраны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Прямая телефонная связь с подразделением пожарной охраны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имеется/отсутствует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3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Охранная сигнализация в здании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Кнопка (брелок) экстренного вызова милиции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Система оповещения и управления эвакуацией людей при пожаре в здании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Тип системы оповещения и управления эвакуацией людей при пожаре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беспроводная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753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здания учреждения средствами индивидуальной защиты органов дыхания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Обеспеченность персонала корпуса (здания) учреждения носилками для эвакуации маломобильных пациентов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1965153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2708956"/>
            <a:ext cx="9144000" cy="164533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1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СОДЕРЖАНИЕ</a:t>
            </a:r>
          </a:p>
        </p:txBody>
      </p:sp>
      <p:sp>
        <p:nvSpPr>
          <p:cNvPr id="512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1.</a:t>
            </a:r>
          </a:p>
        </p:txBody>
      </p:sp>
    </p:spTree>
    <p:extLst>
      <p:ext uri="{BB962C8B-B14F-4D97-AF65-F5344CB8AC3E}">
        <p14:creationId xmlns:p14="http://schemas.microsoft.com/office/powerpoint/2010/main" val="26803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98" name="Group 26"/>
          <p:cNvGraphicFramePr>
            <a:graphicFrameLocks noGrp="1"/>
          </p:cNvGraphicFramePr>
          <p:nvPr/>
        </p:nvGraphicFramePr>
        <p:xfrm>
          <a:off x="285750" y="957036"/>
          <a:ext cx="8572500" cy="3345179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393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187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98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alt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п\п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Перечень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Значение показателей пожарно-тактической характеристики объекта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67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Текущее состояние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исправном состоянии (нуждается   в капитальном  ремонте)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Капитальное ограждение территории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Наличие металлических входных дверей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имеются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79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19.1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Физическая охрана здания или каждого корпуса (частное охранное предприятие или отдел вневедомственной охраны)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Видеонаблюдение территории и помещений для здания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имеется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74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Состояние эвакуационных путей и выходов в здании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соответствует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0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Calibri" pitchFamily="34" charset="0"/>
                        </a:rPr>
                        <a:t>Время прибытия ближайшего пожарного подразделения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мин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(оперативно-технические 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характеристики объекта)</a:t>
            </a:r>
          </a:p>
        </p:txBody>
      </p:sp>
    </p:spTree>
    <p:extLst>
      <p:ext uri="{BB962C8B-B14F-4D97-AF65-F5344CB8AC3E}">
        <p14:creationId xmlns:p14="http://schemas.microsoft.com/office/powerpoint/2010/main" val="2746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(лист учета проверки надзорными органами)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8646" y="1023654"/>
            <a:ext cx="8977208" cy="57334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46642" tIns="23321" rIns="46642" bIns="23321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7" name="Group 7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6233053"/>
              </p:ext>
            </p:extLst>
          </p:nvPr>
        </p:nvGraphicFramePr>
        <p:xfrm>
          <a:off x="200086" y="1134034"/>
          <a:ext cx="8743829" cy="4400776"/>
        </p:xfrm>
        <a:graphic>
          <a:graphicData uri="http://schemas.openxmlformats.org/drawingml/2006/table">
            <a:tbl>
              <a:tblPr/>
              <a:tblGrid>
                <a:gridCol w="565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74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38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1374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65219">
                <a:tc>
                  <a:txBody>
                    <a:bodyPr/>
                    <a:lstStyle/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7938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ПРОВЕРКИ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ПРОВЕРЯЮЩИЙ ОРГАН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ВЫНЕСЕННОЕ РЕШЕНИЕ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539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12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-3175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365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445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7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0658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19287">
                <a:tc>
                  <a:txBody>
                    <a:bodyPr/>
                    <a:lstStyle/>
                    <a:p>
                      <a:pPr marL="49213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4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498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4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ТЕХНОГЕННЫХ ПОЖАРОВ</a:t>
            </a:r>
          </a:p>
        </p:txBody>
      </p:sp>
      <p:sp>
        <p:nvSpPr>
          <p:cNvPr id="23556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4.</a:t>
            </a:r>
          </a:p>
        </p:txBody>
      </p:sp>
    </p:spTree>
    <p:extLst>
      <p:ext uri="{BB962C8B-B14F-4D97-AF65-F5344CB8AC3E}">
        <p14:creationId xmlns:p14="http://schemas.microsoft.com/office/powerpoint/2010/main" val="7095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38" y="1286559"/>
            <a:ext cx="6984776" cy="532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0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2109916" y="3705874"/>
            <a:ext cx="545282" cy="711614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16" tIns="64008" rIns="128016" bIns="64008" rtlCol="0" anchor="ctr"/>
          <a:lstStyle/>
          <a:p>
            <a:pPr algn="ctr"/>
            <a:endParaRPr lang="ru-RU" sz="2400"/>
          </a:p>
        </p:txBody>
      </p:sp>
      <p:grpSp>
        <p:nvGrpSpPr>
          <p:cNvPr id="15" name="Группа 14"/>
          <p:cNvGrpSpPr/>
          <p:nvPr/>
        </p:nvGrpSpPr>
        <p:grpSpPr>
          <a:xfrm>
            <a:off x="2244727" y="3950124"/>
            <a:ext cx="275659" cy="223113"/>
            <a:chOff x="5511809" y="4086329"/>
            <a:chExt cx="360038" cy="374145"/>
          </a:xfrm>
        </p:grpSpPr>
        <p:sp>
          <p:nvSpPr>
            <p:cNvPr id="16" name="Line 103"/>
            <p:cNvSpPr>
              <a:spLocks noChangeShapeType="1"/>
            </p:cNvSpPr>
            <p:nvPr/>
          </p:nvSpPr>
          <p:spPr bwMode="auto">
            <a:xfrm>
              <a:off x="5511809" y="4086329"/>
              <a:ext cx="2222" cy="37414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diamon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27999" tIns="64000" rIns="127999" bIns="64000"/>
            <a:lstStyle/>
            <a:p>
              <a:endParaRPr lang="ru-RU" sz="2400"/>
            </a:p>
          </p:txBody>
        </p:sp>
        <p:sp>
          <p:nvSpPr>
            <p:cNvPr id="17" name="Rectangle 104"/>
            <p:cNvSpPr>
              <a:spLocks noChangeArrowheads="1"/>
            </p:cNvSpPr>
            <p:nvPr/>
          </p:nvSpPr>
          <p:spPr bwMode="auto">
            <a:xfrm>
              <a:off x="5514024" y="4088551"/>
              <a:ext cx="357823" cy="21113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127999" tIns="64000" rIns="127999" bIns="64000" anchor="ctr"/>
            <a:lstStyle/>
            <a:p>
              <a:endParaRPr lang="ru-RU" sz="240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1227883">
            <a:off x="1437757" y="3523734"/>
            <a:ext cx="759540" cy="418145"/>
            <a:chOff x="3726335" y="4093704"/>
            <a:chExt cx="1195356" cy="688830"/>
          </a:xfrm>
        </p:grpSpPr>
        <p:grpSp>
          <p:nvGrpSpPr>
            <p:cNvPr id="19" name="Group 2"/>
            <p:cNvGrpSpPr>
              <a:grpSpLocks/>
            </p:cNvGrpSpPr>
            <p:nvPr/>
          </p:nvGrpSpPr>
          <p:grpSpPr bwMode="auto">
            <a:xfrm rot="11793231">
              <a:off x="4158890" y="4262256"/>
              <a:ext cx="267806" cy="267259"/>
              <a:chOff x="8181" y="1237"/>
              <a:chExt cx="588" cy="342"/>
            </a:xfrm>
          </p:grpSpPr>
          <p:sp>
            <p:nvSpPr>
              <p:cNvPr id="32" name="Freeform 3"/>
              <p:cNvSpPr>
                <a:spLocks/>
              </p:cNvSpPr>
              <p:nvPr/>
            </p:nvSpPr>
            <p:spPr bwMode="auto">
              <a:xfrm>
                <a:off x="8181" y="1261"/>
                <a:ext cx="288" cy="288"/>
              </a:xfrm>
              <a:custGeom>
                <a:avLst/>
                <a:gdLst>
                  <a:gd name="T0" fmla="*/ 0 w 288"/>
                  <a:gd name="T1" fmla="*/ 0 h 288"/>
                  <a:gd name="T2" fmla="*/ 288 w 288"/>
                  <a:gd name="T3" fmla="*/ 0 h 288"/>
                  <a:gd name="T4" fmla="*/ 288 w 288"/>
                  <a:gd name="T5" fmla="*/ 288 h 288"/>
                  <a:gd name="T6" fmla="*/ 0 w 288"/>
                  <a:gd name="T7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8" h="288">
                    <a:moveTo>
                      <a:pt x="0" y="0"/>
                    </a:moveTo>
                    <a:lnTo>
                      <a:pt x="288" y="0"/>
                    </a:lnTo>
                    <a:lnTo>
                      <a:pt x="288" y="288"/>
                    </a:lnTo>
                    <a:lnTo>
                      <a:pt x="0" y="28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3" name="Line 4"/>
              <p:cNvSpPr>
                <a:spLocks noChangeShapeType="1"/>
              </p:cNvSpPr>
              <p:nvPr/>
            </p:nvSpPr>
            <p:spPr bwMode="auto">
              <a:xfrm>
                <a:off x="8181" y="1402"/>
                <a:ext cx="588" cy="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4" name="Line 5"/>
              <p:cNvSpPr>
                <a:spLocks noChangeShapeType="1"/>
              </p:cNvSpPr>
              <p:nvPr/>
            </p:nvSpPr>
            <p:spPr bwMode="auto">
              <a:xfrm>
                <a:off x="8181" y="1237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5" name="Line 6"/>
              <p:cNvSpPr>
                <a:spLocks noChangeShapeType="1"/>
              </p:cNvSpPr>
              <p:nvPr/>
            </p:nvSpPr>
            <p:spPr bwMode="auto">
              <a:xfrm>
                <a:off x="8181" y="1522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6" name="Line 7"/>
              <p:cNvSpPr>
                <a:spLocks noChangeShapeType="1"/>
              </p:cNvSpPr>
              <p:nvPr/>
            </p:nvSpPr>
            <p:spPr bwMode="auto">
              <a:xfrm>
                <a:off x="8181" y="137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auto">
              <a:xfrm>
                <a:off x="8181" y="1375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20" name="Group 2"/>
            <p:cNvGrpSpPr>
              <a:grpSpLocks/>
            </p:cNvGrpSpPr>
            <p:nvPr/>
          </p:nvGrpSpPr>
          <p:grpSpPr bwMode="auto">
            <a:xfrm rot="13183993">
              <a:off x="3726335" y="4093704"/>
              <a:ext cx="385006" cy="144976"/>
              <a:chOff x="8283" y="4095"/>
              <a:chExt cx="864" cy="288"/>
            </a:xfrm>
          </p:grpSpPr>
          <p:sp>
            <p:nvSpPr>
              <p:cNvPr id="30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1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21" name="Group 390"/>
            <p:cNvGrpSpPr>
              <a:grpSpLocks/>
            </p:cNvGrpSpPr>
            <p:nvPr/>
          </p:nvGrpSpPr>
          <p:grpSpPr bwMode="auto">
            <a:xfrm rot="13149418">
              <a:off x="4621654" y="4213403"/>
              <a:ext cx="300037" cy="64453"/>
              <a:chOff x="7992" y="4608"/>
              <a:chExt cx="720" cy="57"/>
            </a:xfrm>
          </p:grpSpPr>
          <p:sp>
            <p:nvSpPr>
              <p:cNvPr id="28" name="Line 391"/>
              <p:cNvSpPr>
                <a:spLocks noChangeShapeType="1"/>
              </p:cNvSpPr>
              <p:nvPr/>
            </p:nvSpPr>
            <p:spPr bwMode="auto">
              <a:xfrm flipH="1">
                <a:off x="7992" y="463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9" name="Line 392"/>
              <p:cNvSpPr>
                <a:spLocks noChangeShapeType="1"/>
              </p:cNvSpPr>
              <p:nvPr/>
            </p:nvSpPr>
            <p:spPr bwMode="auto">
              <a:xfrm>
                <a:off x="8352" y="460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  <p:sp>
          <p:nvSpPr>
            <p:cNvPr id="22" name="Полилиния 21"/>
            <p:cNvSpPr/>
            <p:nvPr/>
          </p:nvSpPr>
          <p:spPr>
            <a:xfrm>
              <a:off x="4051300" y="4298950"/>
              <a:ext cx="127000" cy="66675"/>
            </a:xfrm>
            <a:custGeom>
              <a:avLst/>
              <a:gdLst>
                <a:gd name="connsiteX0" fmla="*/ 0 w 127000"/>
                <a:gd name="connsiteY0" fmla="*/ 0 h 66675"/>
                <a:gd name="connsiteX1" fmla="*/ 127000 w 127000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7000" h="66675">
                  <a:moveTo>
                    <a:pt x="0" y="0"/>
                  </a:moveTo>
                  <a:lnTo>
                    <a:pt x="127000" y="66675"/>
                  </a:ln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4384675" y="4540250"/>
              <a:ext cx="222250" cy="210966"/>
            </a:xfrm>
            <a:custGeom>
              <a:avLst/>
              <a:gdLst>
                <a:gd name="connsiteX0" fmla="*/ 0 w 222250"/>
                <a:gd name="connsiteY0" fmla="*/ 0 h 210966"/>
                <a:gd name="connsiteX1" fmla="*/ 63500 w 222250"/>
                <a:gd name="connsiteY1" fmla="*/ 44450 h 210966"/>
                <a:gd name="connsiteX2" fmla="*/ 85725 w 222250"/>
                <a:gd name="connsiteY2" fmla="*/ 190500 h 210966"/>
                <a:gd name="connsiteX3" fmla="*/ 222250 w 222250"/>
                <a:gd name="connsiteY3" fmla="*/ 206375 h 21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2250" h="210966">
                  <a:moveTo>
                    <a:pt x="0" y="0"/>
                  </a:moveTo>
                  <a:cubicBezTo>
                    <a:pt x="24606" y="6350"/>
                    <a:pt x="49213" y="12700"/>
                    <a:pt x="63500" y="44450"/>
                  </a:cubicBezTo>
                  <a:cubicBezTo>
                    <a:pt x="77788" y="76200"/>
                    <a:pt x="59267" y="163512"/>
                    <a:pt x="85725" y="190500"/>
                  </a:cubicBezTo>
                  <a:cubicBezTo>
                    <a:pt x="112183" y="217488"/>
                    <a:pt x="167216" y="211931"/>
                    <a:pt x="222250" y="206375"/>
                  </a:cubicBez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4457700" y="4121125"/>
              <a:ext cx="288925" cy="212750"/>
            </a:xfrm>
            <a:custGeom>
              <a:avLst/>
              <a:gdLst>
                <a:gd name="connsiteX0" fmla="*/ 0 w 288925"/>
                <a:gd name="connsiteY0" fmla="*/ 212750 h 212750"/>
                <a:gd name="connsiteX1" fmla="*/ 66675 w 288925"/>
                <a:gd name="connsiteY1" fmla="*/ 149250 h 212750"/>
                <a:gd name="connsiteX2" fmla="*/ 85725 w 288925"/>
                <a:gd name="connsiteY2" fmla="*/ 95275 h 212750"/>
                <a:gd name="connsiteX3" fmla="*/ 133350 w 288925"/>
                <a:gd name="connsiteY3" fmla="*/ 25 h 212750"/>
                <a:gd name="connsiteX4" fmla="*/ 288925 w 288925"/>
                <a:gd name="connsiteY4" fmla="*/ 104800 h 212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925" h="212750">
                  <a:moveTo>
                    <a:pt x="0" y="212750"/>
                  </a:moveTo>
                  <a:cubicBezTo>
                    <a:pt x="26194" y="190789"/>
                    <a:pt x="52388" y="168829"/>
                    <a:pt x="66675" y="149250"/>
                  </a:cubicBezTo>
                  <a:cubicBezTo>
                    <a:pt x="80962" y="129671"/>
                    <a:pt x="74613" y="120146"/>
                    <a:pt x="85725" y="95275"/>
                  </a:cubicBezTo>
                  <a:cubicBezTo>
                    <a:pt x="96837" y="70404"/>
                    <a:pt x="99483" y="-1562"/>
                    <a:pt x="133350" y="25"/>
                  </a:cubicBezTo>
                  <a:cubicBezTo>
                    <a:pt x="167217" y="1612"/>
                    <a:pt x="228071" y="53206"/>
                    <a:pt x="288925" y="104800"/>
                  </a:cubicBez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5" name="Group 390"/>
            <p:cNvGrpSpPr>
              <a:grpSpLocks/>
            </p:cNvGrpSpPr>
            <p:nvPr/>
          </p:nvGrpSpPr>
          <p:grpSpPr bwMode="auto">
            <a:xfrm rot="10800000">
              <a:off x="4525647" y="4718081"/>
              <a:ext cx="300037" cy="64453"/>
              <a:chOff x="7992" y="4608"/>
              <a:chExt cx="720" cy="57"/>
            </a:xfrm>
          </p:grpSpPr>
          <p:sp>
            <p:nvSpPr>
              <p:cNvPr id="26" name="Line 391"/>
              <p:cNvSpPr>
                <a:spLocks noChangeShapeType="1"/>
              </p:cNvSpPr>
              <p:nvPr/>
            </p:nvSpPr>
            <p:spPr bwMode="auto">
              <a:xfrm flipH="1">
                <a:off x="7992" y="463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27" name="Line 392"/>
              <p:cNvSpPr>
                <a:spLocks noChangeShapeType="1"/>
              </p:cNvSpPr>
              <p:nvPr/>
            </p:nvSpPr>
            <p:spPr bwMode="auto">
              <a:xfrm>
                <a:off x="8352" y="460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</p:grpSp>
      <p:grpSp>
        <p:nvGrpSpPr>
          <p:cNvPr id="38" name="Группа 37"/>
          <p:cNvGrpSpPr/>
          <p:nvPr/>
        </p:nvGrpSpPr>
        <p:grpSpPr>
          <a:xfrm rot="19992386" flipH="1" flipV="1">
            <a:off x="2245556" y="4420803"/>
            <a:ext cx="727865" cy="496227"/>
            <a:chOff x="4076769" y="4420024"/>
            <a:chExt cx="1096659" cy="799287"/>
          </a:xfrm>
        </p:grpSpPr>
        <p:grpSp>
          <p:nvGrpSpPr>
            <p:cNvPr id="39" name="Group 2"/>
            <p:cNvGrpSpPr>
              <a:grpSpLocks/>
            </p:cNvGrpSpPr>
            <p:nvPr/>
          </p:nvGrpSpPr>
          <p:grpSpPr bwMode="auto">
            <a:xfrm rot="20163940">
              <a:off x="4788422" y="4420024"/>
              <a:ext cx="385006" cy="144976"/>
              <a:chOff x="8283" y="4095"/>
              <a:chExt cx="864" cy="288"/>
            </a:xfrm>
          </p:grpSpPr>
          <p:sp>
            <p:nvSpPr>
              <p:cNvPr id="44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45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grpSp>
          <p:nvGrpSpPr>
            <p:cNvPr id="40" name="Group 390"/>
            <p:cNvGrpSpPr>
              <a:grpSpLocks/>
            </p:cNvGrpSpPr>
            <p:nvPr/>
          </p:nvGrpSpPr>
          <p:grpSpPr bwMode="auto">
            <a:xfrm rot="15747410">
              <a:off x="3972925" y="5044149"/>
              <a:ext cx="279006" cy="71318"/>
              <a:chOff x="7992" y="4608"/>
              <a:chExt cx="720" cy="57"/>
            </a:xfrm>
          </p:grpSpPr>
          <p:sp>
            <p:nvSpPr>
              <p:cNvPr id="42" name="Line 391"/>
              <p:cNvSpPr>
                <a:spLocks noChangeShapeType="1"/>
              </p:cNvSpPr>
              <p:nvPr/>
            </p:nvSpPr>
            <p:spPr bwMode="auto">
              <a:xfrm flipH="1">
                <a:off x="7992" y="4636"/>
                <a:ext cx="7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  <p:sp>
            <p:nvSpPr>
              <p:cNvPr id="43" name="Line 392"/>
              <p:cNvSpPr>
                <a:spLocks noChangeShapeType="1"/>
              </p:cNvSpPr>
              <p:nvPr/>
            </p:nvSpPr>
            <p:spPr bwMode="auto">
              <a:xfrm>
                <a:off x="8352" y="4608"/>
                <a:ext cx="0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 sz="2400"/>
              </a:p>
            </p:txBody>
          </p:sp>
        </p:grpSp>
        <p:sp>
          <p:nvSpPr>
            <p:cNvPr id="41" name="Полилиния 40"/>
            <p:cNvSpPr/>
            <p:nvPr/>
          </p:nvSpPr>
          <p:spPr>
            <a:xfrm>
              <a:off x="4096879" y="4575062"/>
              <a:ext cx="707834" cy="438150"/>
            </a:xfrm>
            <a:custGeom>
              <a:avLst/>
              <a:gdLst>
                <a:gd name="connsiteX0" fmla="*/ 707834 w 707834"/>
                <a:gd name="connsiteY0" fmla="*/ 0 h 438150"/>
                <a:gd name="connsiteX1" fmla="*/ 460184 w 707834"/>
                <a:gd name="connsiteY1" fmla="*/ 61912 h 438150"/>
                <a:gd name="connsiteX2" fmla="*/ 288734 w 707834"/>
                <a:gd name="connsiteY2" fmla="*/ 85725 h 438150"/>
                <a:gd name="connsiteX3" fmla="*/ 160146 w 707834"/>
                <a:gd name="connsiteY3" fmla="*/ 209550 h 438150"/>
                <a:gd name="connsiteX4" fmla="*/ 17271 w 707834"/>
                <a:gd name="connsiteY4" fmla="*/ 271462 h 438150"/>
                <a:gd name="connsiteX5" fmla="*/ 7746 w 707834"/>
                <a:gd name="connsiteY5" fmla="*/ 43815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7834" h="438150">
                  <a:moveTo>
                    <a:pt x="707834" y="0"/>
                  </a:moveTo>
                  <a:cubicBezTo>
                    <a:pt x="618934" y="23812"/>
                    <a:pt x="530034" y="47625"/>
                    <a:pt x="460184" y="61912"/>
                  </a:cubicBezTo>
                  <a:cubicBezTo>
                    <a:pt x="390334" y="76199"/>
                    <a:pt x="338740" y="61119"/>
                    <a:pt x="288734" y="85725"/>
                  </a:cubicBezTo>
                  <a:cubicBezTo>
                    <a:pt x="238728" y="110331"/>
                    <a:pt x="205390" y="178594"/>
                    <a:pt x="160146" y="209550"/>
                  </a:cubicBezTo>
                  <a:cubicBezTo>
                    <a:pt x="114902" y="240506"/>
                    <a:pt x="42671" y="233362"/>
                    <a:pt x="17271" y="271462"/>
                  </a:cubicBezTo>
                  <a:cubicBezTo>
                    <a:pt x="-8129" y="309562"/>
                    <a:pt x="-192" y="373856"/>
                    <a:pt x="7746" y="438150"/>
                  </a:cubicBezTo>
                </a:path>
              </a:pathLst>
            </a:cu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2404534" y="5229200"/>
            <a:ext cx="271523" cy="235905"/>
            <a:chOff x="2701777" y="6069271"/>
            <a:chExt cx="244519" cy="302135"/>
          </a:xfrm>
        </p:grpSpPr>
        <p:sp>
          <p:nvSpPr>
            <p:cNvPr id="47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  <a:cs typeface="Times New Roman" pitchFamily="18" charset="0"/>
                </a:rPr>
                <a:t>ш</a:t>
              </a:r>
            </a:p>
          </p:txBody>
        </p:sp>
        <p:sp>
          <p:nvSpPr>
            <p:cNvPr id="48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49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50" name="Group 27"/>
          <p:cNvGrpSpPr>
            <a:grpSpLocks/>
          </p:cNvGrpSpPr>
          <p:nvPr/>
        </p:nvGrpSpPr>
        <p:grpSpPr bwMode="auto">
          <a:xfrm rot="15054365">
            <a:off x="1873860" y="4987930"/>
            <a:ext cx="497518" cy="192291"/>
            <a:chOff x="8084" y="14164"/>
            <a:chExt cx="1192" cy="393"/>
          </a:xfrm>
        </p:grpSpPr>
        <p:sp>
          <p:nvSpPr>
            <p:cNvPr id="5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52" name="Text Box 29"/>
            <p:cNvSpPr txBox="1">
              <a:spLocks noChangeArrowheads="1"/>
            </p:cNvSpPr>
            <p:nvPr/>
          </p:nvSpPr>
          <p:spPr bwMode="auto">
            <a:xfrm rot="21571315">
              <a:off x="8084" y="14164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МВД</a:t>
              </a:r>
              <a:endParaRPr lang="ru-RU" sz="2400" dirty="0"/>
            </a:p>
          </p:txBody>
        </p:sp>
      </p:grpSp>
      <p:grpSp>
        <p:nvGrpSpPr>
          <p:cNvPr id="53" name="Group 27"/>
          <p:cNvGrpSpPr>
            <a:grpSpLocks/>
          </p:cNvGrpSpPr>
          <p:nvPr/>
        </p:nvGrpSpPr>
        <p:grpSpPr bwMode="auto">
          <a:xfrm rot="6744481">
            <a:off x="2412886" y="3195518"/>
            <a:ext cx="418491" cy="153413"/>
            <a:chOff x="8081" y="14148"/>
            <a:chExt cx="1192" cy="396"/>
          </a:xfrm>
        </p:grpSpPr>
        <p:sp>
          <p:nvSpPr>
            <p:cNvPr id="54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 rot="21571315">
              <a:off x="8081" y="14148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АСО</a:t>
              </a:r>
              <a:endParaRPr lang="ru-RU" sz="2400" dirty="0"/>
            </a:p>
          </p:txBody>
        </p:sp>
      </p:grpSp>
      <p:grpSp>
        <p:nvGrpSpPr>
          <p:cNvPr id="56" name="Group 27"/>
          <p:cNvGrpSpPr>
            <a:grpSpLocks/>
          </p:cNvGrpSpPr>
          <p:nvPr/>
        </p:nvGrpSpPr>
        <p:grpSpPr bwMode="auto">
          <a:xfrm rot="7826578">
            <a:off x="2293970" y="4708427"/>
            <a:ext cx="328614" cy="151440"/>
            <a:chOff x="8156" y="14157"/>
            <a:chExt cx="936" cy="387"/>
          </a:xfrm>
        </p:grpSpPr>
        <p:sp>
          <p:nvSpPr>
            <p:cNvPr id="57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58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/>
                <a:t>Ш</a:t>
              </a:r>
              <a:endParaRPr lang="ru-RU" sz="2400"/>
            </a:p>
          </p:txBody>
        </p:sp>
      </p:grpSp>
      <p:grpSp>
        <p:nvGrpSpPr>
          <p:cNvPr id="59" name="Group 9"/>
          <p:cNvGrpSpPr>
            <a:grpSpLocks/>
          </p:cNvGrpSpPr>
          <p:nvPr/>
        </p:nvGrpSpPr>
        <p:grpSpPr bwMode="auto">
          <a:xfrm rot="2985565">
            <a:off x="2012527" y="2910704"/>
            <a:ext cx="430741" cy="213651"/>
            <a:chOff x="8077" y="3367"/>
            <a:chExt cx="1055" cy="482"/>
          </a:xfrm>
        </p:grpSpPr>
        <p:sp>
          <p:nvSpPr>
            <p:cNvPr id="60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8077" y="3367"/>
              <a:ext cx="105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БСМП</a:t>
              </a:r>
              <a:endParaRPr lang="ru-RU" sz="1200" dirty="0"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3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74054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15379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413000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8251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5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РИСКИ ВОЗНИКНОВЕНИЯ АВАРИЙ НА СИСТЕМАХ ЖКХ ОБЪЕКТА</a:t>
            </a:r>
          </a:p>
        </p:txBody>
      </p:sp>
      <p:sp>
        <p:nvSpPr>
          <p:cNvPr id="26628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5.</a:t>
            </a:r>
          </a:p>
        </p:txBody>
      </p:sp>
    </p:spTree>
    <p:extLst>
      <p:ext uri="{BB962C8B-B14F-4D97-AF65-F5344CB8AC3E}">
        <p14:creationId xmlns:p14="http://schemas.microsoft.com/office/powerpoint/2010/main" val="41394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расстановки сил и средств)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3506"/>
            <a:ext cx="9144000" cy="6123391"/>
          </a:xfrm>
          <a:prstGeom prst="rect">
            <a:avLst/>
          </a:prstGeom>
        </p:spPr>
      </p:pic>
      <p:grpSp>
        <p:nvGrpSpPr>
          <p:cNvPr id="10" name="Group 27"/>
          <p:cNvGrpSpPr>
            <a:grpSpLocks/>
          </p:cNvGrpSpPr>
          <p:nvPr/>
        </p:nvGrpSpPr>
        <p:grpSpPr bwMode="auto">
          <a:xfrm rot="3265156">
            <a:off x="1234048" y="4672595"/>
            <a:ext cx="418491" cy="152249"/>
            <a:chOff x="8084" y="14164"/>
            <a:chExt cx="1192" cy="393"/>
          </a:xfrm>
        </p:grpSpPr>
        <p:sp>
          <p:nvSpPr>
            <p:cNvPr id="1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12" name="Text Box 29"/>
            <p:cNvSpPr txBox="1">
              <a:spLocks noChangeArrowheads="1"/>
            </p:cNvSpPr>
            <p:nvPr/>
          </p:nvSpPr>
          <p:spPr bwMode="auto">
            <a:xfrm rot="21571315">
              <a:off x="8084" y="14164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МВД</a:t>
              </a:r>
              <a:endParaRPr lang="ru-RU" sz="2400" dirty="0"/>
            </a:p>
          </p:txBody>
        </p:sp>
      </p:grpSp>
      <p:grpSp>
        <p:nvGrpSpPr>
          <p:cNvPr id="13" name="Группа 12"/>
          <p:cNvGrpSpPr/>
          <p:nvPr/>
        </p:nvGrpSpPr>
        <p:grpSpPr>
          <a:xfrm rot="2326372">
            <a:off x="1455917" y="5169442"/>
            <a:ext cx="407958" cy="288619"/>
            <a:chOff x="4288192" y="2716604"/>
            <a:chExt cx="503253" cy="307522"/>
          </a:xfrm>
        </p:grpSpPr>
        <p:grpSp>
          <p:nvGrpSpPr>
            <p:cNvPr id="14" name="Group 2"/>
            <p:cNvGrpSpPr>
              <a:grpSpLocks/>
            </p:cNvGrpSpPr>
            <p:nvPr/>
          </p:nvGrpSpPr>
          <p:grpSpPr bwMode="auto">
            <a:xfrm rot="16200000">
              <a:off x="4380208" y="2811882"/>
              <a:ext cx="307522" cy="116965"/>
              <a:chOff x="8283" y="4095"/>
              <a:chExt cx="864" cy="288"/>
            </a:xfrm>
          </p:grpSpPr>
          <p:sp>
            <p:nvSpPr>
              <p:cNvPr id="21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5" name="Group 2"/>
            <p:cNvGrpSpPr>
              <a:grpSpLocks/>
            </p:cNvGrpSpPr>
            <p:nvPr/>
          </p:nvGrpSpPr>
          <p:grpSpPr bwMode="auto">
            <a:xfrm rot="16200000">
              <a:off x="4574225" y="2806906"/>
              <a:ext cx="298879" cy="135561"/>
              <a:chOff x="8283" y="4095"/>
              <a:chExt cx="864" cy="288"/>
            </a:xfrm>
          </p:grpSpPr>
          <p:sp>
            <p:nvSpPr>
              <p:cNvPr id="19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2"/>
            <p:cNvGrpSpPr>
              <a:grpSpLocks/>
            </p:cNvGrpSpPr>
            <p:nvPr/>
          </p:nvGrpSpPr>
          <p:grpSpPr bwMode="auto">
            <a:xfrm rot="16200000">
              <a:off x="4195236" y="2818202"/>
              <a:ext cx="298879" cy="112968"/>
              <a:chOff x="8283" y="4095"/>
              <a:chExt cx="864" cy="288"/>
            </a:xfrm>
          </p:grpSpPr>
          <p:sp>
            <p:nvSpPr>
              <p:cNvPr id="17" name="AutoShape 3"/>
              <p:cNvSpPr>
                <a:spLocks noChangeArrowheads="1"/>
              </p:cNvSpPr>
              <p:nvPr/>
            </p:nvSpPr>
            <p:spPr bwMode="auto">
              <a:xfrm>
                <a:off x="8283" y="4095"/>
                <a:ext cx="864" cy="288"/>
              </a:xfrm>
              <a:prstGeom prst="homePlate">
                <a:avLst>
                  <a:gd name="adj" fmla="val 75000"/>
                </a:avLst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Oval 4"/>
              <p:cNvSpPr>
                <a:spLocks noChangeArrowheads="1"/>
              </p:cNvSpPr>
              <p:nvPr/>
            </p:nvSpPr>
            <p:spPr bwMode="auto">
              <a:xfrm>
                <a:off x="8370" y="4155"/>
                <a:ext cx="540" cy="18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4" name="Group 9"/>
          <p:cNvGrpSpPr>
            <a:grpSpLocks/>
          </p:cNvGrpSpPr>
          <p:nvPr/>
        </p:nvGrpSpPr>
        <p:grpSpPr bwMode="auto">
          <a:xfrm rot="6794861">
            <a:off x="1865087" y="3178821"/>
            <a:ext cx="430741" cy="213651"/>
            <a:chOff x="8077" y="3367"/>
            <a:chExt cx="1055" cy="482"/>
          </a:xfrm>
        </p:grpSpPr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8181" y="341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8077" y="3367"/>
              <a:ext cx="1055" cy="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600" dirty="0" smtClean="0">
                  <a:cs typeface="Times New Roman" pitchFamily="18" charset="0"/>
                </a:rPr>
                <a:t>БСМП</a:t>
              </a:r>
              <a:endParaRPr lang="ru-RU" sz="1200" dirty="0">
                <a:cs typeface="Times New Roman" pitchFamily="18" charset="0"/>
              </a:endParaRPr>
            </a:p>
          </p:txBody>
        </p:sp>
      </p:grpSp>
      <p:grpSp>
        <p:nvGrpSpPr>
          <p:cNvPr id="27" name="Group 27"/>
          <p:cNvGrpSpPr>
            <a:grpSpLocks/>
          </p:cNvGrpSpPr>
          <p:nvPr/>
        </p:nvGrpSpPr>
        <p:grpSpPr bwMode="auto">
          <a:xfrm rot="8290844">
            <a:off x="1679847" y="4672999"/>
            <a:ext cx="328614" cy="151440"/>
            <a:chOff x="8156" y="14157"/>
            <a:chExt cx="936" cy="387"/>
          </a:xfrm>
        </p:grpSpPr>
        <p:sp>
          <p:nvSpPr>
            <p:cNvPr id="28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 rot="-28685">
              <a:off x="8156" y="14157"/>
              <a:ext cx="936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/>
                <a:t>Ш</a:t>
              </a:r>
              <a:endParaRPr lang="ru-RU" sz="2400"/>
            </a:p>
          </p:txBody>
        </p:sp>
      </p:grpSp>
      <p:grpSp>
        <p:nvGrpSpPr>
          <p:cNvPr id="30" name="Group 27"/>
          <p:cNvGrpSpPr>
            <a:grpSpLocks/>
          </p:cNvGrpSpPr>
          <p:nvPr/>
        </p:nvGrpSpPr>
        <p:grpSpPr bwMode="auto">
          <a:xfrm rot="3775171">
            <a:off x="1331082" y="2991040"/>
            <a:ext cx="418491" cy="153413"/>
            <a:chOff x="8081" y="14148"/>
            <a:chExt cx="1192" cy="396"/>
          </a:xfrm>
        </p:grpSpPr>
        <p:sp>
          <p:nvSpPr>
            <p:cNvPr id="31" name="AutoShape 28"/>
            <p:cNvSpPr>
              <a:spLocks noChangeArrowheads="1"/>
            </p:cNvSpPr>
            <p:nvPr/>
          </p:nvSpPr>
          <p:spPr bwMode="auto">
            <a:xfrm>
              <a:off x="8208" y="14256"/>
              <a:ext cx="864" cy="288"/>
            </a:xfrm>
            <a:prstGeom prst="homePlate">
              <a:avLst>
                <a:gd name="adj" fmla="val 7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1600"/>
            </a:p>
          </p:txBody>
        </p:sp>
        <p:sp>
          <p:nvSpPr>
            <p:cNvPr id="32" name="Text Box 29"/>
            <p:cNvSpPr txBox="1">
              <a:spLocks noChangeArrowheads="1"/>
            </p:cNvSpPr>
            <p:nvPr/>
          </p:nvSpPr>
          <p:spPr bwMode="auto">
            <a:xfrm rot="21571315">
              <a:off x="8081" y="14148"/>
              <a:ext cx="119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1279525" eaLnBrk="0" hangingPunct="0"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5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 sz="600" dirty="0"/>
                <a:t>АСО</a:t>
              </a:r>
              <a:endParaRPr lang="ru-RU" sz="24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031880" y="5401101"/>
            <a:ext cx="233258" cy="277967"/>
            <a:chOff x="2701777" y="6069271"/>
            <a:chExt cx="244519" cy="302135"/>
          </a:xfrm>
        </p:grpSpPr>
        <p:sp>
          <p:nvSpPr>
            <p:cNvPr id="34" name="Rectangle 104"/>
            <p:cNvSpPr>
              <a:spLocks noChangeArrowheads="1"/>
            </p:cNvSpPr>
            <p:nvPr/>
          </p:nvSpPr>
          <p:spPr bwMode="auto">
            <a:xfrm>
              <a:off x="2752577" y="6069271"/>
              <a:ext cx="193719" cy="1375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1428" tIns="45714" rIns="91428" bIns="45714" anchor="ctr"/>
            <a:lstStyle/>
            <a:p>
              <a:pPr algn="ctr"/>
              <a:r>
                <a:rPr lang="ru-RU" sz="900" dirty="0">
                  <a:solidFill>
                    <a:prstClr val="black"/>
                  </a:solidFill>
                  <a:cs typeface="Times New Roman" pitchFamily="18" charset="0"/>
                </a:rPr>
                <a:t>ш</a:t>
              </a:r>
            </a:p>
          </p:txBody>
        </p:sp>
        <p:sp>
          <p:nvSpPr>
            <p:cNvPr id="35" name="Line 103"/>
            <p:cNvSpPr>
              <a:spLocks noChangeShapeType="1"/>
            </p:cNvSpPr>
            <p:nvPr/>
          </p:nvSpPr>
          <p:spPr bwMode="auto">
            <a:xfrm>
              <a:off x="2753026" y="6069271"/>
              <a:ext cx="0" cy="2945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  <p:sp>
          <p:nvSpPr>
            <p:cNvPr id="36" name="Oval 105"/>
            <p:cNvSpPr>
              <a:spLocks noChangeArrowheads="1"/>
            </p:cNvSpPr>
            <p:nvPr/>
          </p:nvSpPr>
          <p:spPr bwMode="auto">
            <a:xfrm>
              <a:off x="2701777" y="6325687"/>
              <a:ext cx="101600" cy="45719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1428" tIns="45714" rIns="91428" bIns="45714" anchor="ctr"/>
            <a:lstStyle/>
            <a:p>
              <a:endParaRPr lang="ru-RU" sz="900">
                <a:solidFill>
                  <a:prstClr val="black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3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090362"/>
              </p:ext>
            </p:extLst>
          </p:nvPr>
        </p:nvGraphicFramePr>
        <p:xfrm>
          <a:off x="1" y="905990"/>
          <a:ext cx="9143997" cy="5951994"/>
        </p:xfrm>
        <a:graphic>
          <a:graphicData uri="http://schemas.openxmlformats.org/drawingml/2006/table">
            <a:tbl>
              <a:tblPr firstRow="1" firstCol="1" bandRow="1"/>
              <a:tblGrid>
                <a:gridCol w="313547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20105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4629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238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981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30062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4996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10722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40510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3226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9561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3446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4986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3837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17211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1721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Функциональные подсистемы РСЧС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630720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2270165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827113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ЦУКС по субъекту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364468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731559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67062061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500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0281439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пожарно-спасательного гарнизона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0690230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ГУ МЧС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1147808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8311098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154607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Аэромобильная группировка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180мин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9 от 18.02.2016г.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02149250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Подразделения ФПС СРФ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 123 от 25.02.2013г.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29505564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Психологическая служба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 МЧС России по РД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МЧС РФ №525 от 20.09.2011г.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4453215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59382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МЧС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043119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77090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46231742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Оперативный 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ГБУ РД «ДЦМК»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49922250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 ВСМК:</a:t>
                      </a: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9741635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0159933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13166936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 врачи медучреждений различного профиля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2057401"/>
                  </a:ext>
                </a:extLst>
              </a:tr>
              <a:tr h="258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ФБУ здравоохранения «Центр гигиены и эпидемиологии»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95264873"/>
                  </a:ext>
                </a:extLst>
              </a:tr>
              <a:tr h="931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 дежурный </a:t>
                      </a:r>
                      <a:r>
                        <a:rPr lang="ru-RU" sz="500" i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тер.фонда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ОМС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6149338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0414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Минздрава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95386027"/>
                  </a:ext>
                </a:extLst>
              </a:tr>
              <a:tr h="1721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Бригада специализированной медицинской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45020825"/>
                  </a:ext>
                </a:extLst>
              </a:tr>
              <a:tr h="86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Станции скорой помощи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5662044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0066152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Минздрав 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Минприроды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68314861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405348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ОПУ: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8812202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673773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12087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365750" algn="l"/>
                        </a:tabLs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Минприроды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48752516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292 от 30.07.2010г.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282081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Минприроды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0706079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4844402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0164811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503366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0606797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2216547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Минкомсвязи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01374171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Приказом </a:t>
                      </a:r>
                      <a:r>
                        <a:rPr lang="ru-RU" sz="5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РФ № 342 от 12.12.2011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434990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Минкомсвязь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1429083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Минтранс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0936840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Органы повседневного управления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63458746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ОПУ: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4010758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Территориальные органы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8916799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4791767"/>
                  </a:ext>
                </a:extLst>
              </a:tr>
              <a:tr h="86056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 Минтранса России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57175285"/>
                  </a:ext>
                </a:extLst>
              </a:tr>
              <a:tr h="1721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Внутреннее</a:t>
                      </a:r>
                      <a:r>
                        <a:rPr lang="ru-RU" sz="5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распоряжение</a:t>
                      </a: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0964175"/>
                  </a:ext>
                </a:extLst>
              </a:tr>
              <a:tr h="86056">
                <a:tc gridSpan="2">
                  <a:txBody>
                    <a:bodyPr/>
                    <a:lstStyle/>
                    <a:p>
                      <a:pPr marL="0" marR="0" indent="0" algn="ctr" defTabSz="9143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Минтранс России:</a:t>
                      </a:r>
                      <a:endParaRPr lang="ru-RU" sz="5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5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85768118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2457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088714"/>
              </p:ext>
            </p:extLst>
          </p:nvPr>
        </p:nvGraphicFramePr>
        <p:xfrm>
          <a:off x="0" y="905999"/>
          <a:ext cx="9144002" cy="5952000"/>
        </p:xfrm>
        <a:graphic>
          <a:graphicData uri="http://schemas.openxmlformats.org/drawingml/2006/table">
            <a:tbl>
              <a:tblPr firstRow="1" firstCol="1" bandRow="1"/>
              <a:tblGrid>
                <a:gridCol w="313021">
                  <a:extLst>
                    <a:ext uri="{9D8B030D-6E8A-4147-A177-3AD203B41FA5}">
                      <a16:colId xmlns="" xmlns:a16="http://schemas.microsoft.com/office/drawing/2014/main" val="1320621278"/>
                    </a:ext>
                  </a:extLst>
                </a:gridCol>
                <a:gridCol w="1218059">
                  <a:extLst>
                    <a:ext uri="{9D8B030D-6E8A-4147-A177-3AD203B41FA5}">
                      <a16:colId xmlns="" xmlns:a16="http://schemas.microsoft.com/office/drawing/2014/main" val="2365526543"/>
                    </a:ext>
                  </a:extLst>
                </a:gridCol>
                <a:gridCol w="613597">
                  <a:extLst>
                    <a:ext uri="{9D8B030D-6E8A-4147-A177-3AD203B41FA5}">
                      <a16:colId xmlns="" xmlns:a16="http://schemas.microsoft.com/office/drawing/2014/main" val="2321635034"/>
                    </a:ext>
                  </a:extLst>
                </a:gridCol>
                <a:gridCol w="411699">
                  <a:extLst>
                    <a:ext uri="{9D8B030D-6E8A-4147-A177-3AD203B41FA5}">
                      <a16:colId xmlns="" xmlns:a16="http://schemas.microsoft.com/office/drawing/2014/main" val="680580"/>
                    </a:ext>
                  </a:extLst>
                </a:gridCol>
                <a:gridCol w="451224">
                  <a:extLst>
                    <a:ext uri="{9D8B030D-6E8A-4147-A177-3AD203B41FA5}">
                      <a16:colId xmlns="" xmlns:a16="http://schemas.microsoft.com/office/drawing/2014/main" val="3920845677"/>
                    </a:ext>
                  </a:extLst>
                </a:gridCol>
                <a:gridCol w="229676">
                  <a:extLst>
                    <a:ext uri="{9D8B030D-6E8A-4147-A177-3AD203B41FA5}">
                      <a16:colId xmlns="" xmlns:a16="http://schemas.microsoft.com/office/drawing/2014/main" val="526449506"/>
                    </a:ext>
                  </a:extLst>
                </a:gridCol>
                <a:gridCol w="377344">
                  <a:extLst>
                    <a:ext uri="{9D8B030D-6E8A-4147-A177-3AD203B41FA5}">
                      <a16:colId xmlns="" xmlns:a16="http://schemas.microsoft.com/office/drawing/2014/main" val="3223183701"/>
                    </a:ext>
                  </a:extLst>
                </a:gridCol>
                <a:gridCol w="622057">
                  <a:extLst>
                    <a:ext uri="{9D8B030D-6E8A-4147-A177-3AD203B41FA5}">
                      <a16:colId xmlns="" xmlns:a16="http://schemas.microsoft.com/office/drawing/2014/main" val="438743460"/>
                    </a:ext>
                  </a:extLst>
                </a:gridCol>
                <a:gridCol w="1637759">
                  <a:extLst>
                    <a:ext uri="{9D8B030D-6E8A-4147-A177-3AD203B41FA5}">
                      <a16:colId xmlns="" xmlns:a16="http://schemas.microsoft.com/office/drawing/2014/main" val="3550132774"/>
                    </a:ext>
                  </a:extLst>
                </a:gridCol>
                <a:gridCol w="632165">
                  <a:extLst>
                    <a:ext uri="{9D8B030D-6E8A-4147-A177-3AD203B41FA5}">
                      <a16:colId xmlns="" xmlns:a16="http://schemas.microsoft.com/office/drawing/2014/main" val="1947313575"/>
                    </a:ext>
                  </a:extLst>
                </a:gridCol>
                <a:gridCol w="378924">
                  <a:extLst>
                    <a:ext uri="{9D8B030D-6E8A-4147-A177-3AD203B41FA5}">
                      <a16:colId xmlns="" xmlns:a16="http://schemas.microsoft.com/office/drawing/2014/main" val="2669772926"/>
                    </a:ext>
                  </a:extLst>
                </a:gridCol>
                <a:gridCol w="442703">
                  <a:extLst>
                    <a:ext uri="{9D8B030D-6E8A-4147-A177-3AD203B41FA5}">
                      <a16:colId xmlns="" xmlns:a16="http://schemas.microsoft.com/office/drawing/2014/main" val="2244997586"/>
                    </a:ext>
                  </a:extLst>
                </a:gridCol>
                <a:gridCol w="743738">
                  <a:extLst>
                    <a:ext uri="{9D8B030D-6E8A-4147-A177-3AD203B41FA5}">
                      <a16:colId xmlns="" xmlns:a16="http://schemas.microsoft.com/office/drawing/2014/main" val="689016897"/>
                    </a:ext>
                  </a:extLst>
                </a:gridCol>
                <a:gridCol w="1072036">
                  <a:extLst>
                    <a:ext uri="{9D8B030D-6E8A-4147-A177-3AD203B41FA5}">
                      <a16:colId xmlns="" xmlns:a16="http://schemas.microsoft.com/office/drawing/2014/main" val="3675718121"/>
                    </a:ext>
                  </a:extLst>
                </a:gridCol>
              </a:tblGrid>
              <a:tr h="2480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в соответствии </a:t>
                      </a: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планами </a:t>
                      </a: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Привлекалось фактически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время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Нормативный документ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показателей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Расстояние до места ЧС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Недостатки в реагировании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3264209"/>
                  </a:ext>
                </a:extLst>
              </a:tr>
              <a:tr h="248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л/с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информации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убытия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прибытия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05441948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2124744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 МВД России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17627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14519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ОПУ: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0597876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Территориальные органы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2592420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Дежурные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676780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территориальные органы: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8502843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Силы и средства ликвидации ЧС МВД России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073561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Охрана общественного правопорядка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МВД №174 то 26.02.2002г.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1914329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ГИБДД</a:t>
                      </a:r>
                      <a:r>
                        <a:rPr lang="ru-RU" sz="500" i="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1мин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10-20мин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i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754585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4361617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МВД </a:t>
                      </a:r>
                      <a:r>
                        <a:rPr lang="ru-RU" sz="500" b="1" i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России:</a:t>
                      </a: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500" b="1" i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500" i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90307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Итого за ФП РСЧС: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36871999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Территориальные подсистемы РСЧС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355610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Координационные органы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4324824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пост.№794 от 30.12.2003г.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пост.№176 от 17.06.2016г.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983186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КЧС и ОПБ муниципального образования субъекта РФ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8032105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ОГ КЧС и ОПБ субъекта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90690637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ОШ (КЧС и ОПБ муниципального образования)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93464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КЧС и ОПБ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435857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Органы повседневного управления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4301282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ДДС субъекта Администрации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ПП РД №346 от 23.11.2016г.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5742978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ЕДДС муниципального образования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Указ Президента РФ №1632 от 28.12.2010 г.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347711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ЕДДС: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408472"/>
                  </a:ext>
                </a:extLst>
              </a:tr>
              <a:tr h="124000">
                <a:tc gridSpan="1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Силы и средства ликвидации ЧС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705895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74364727"/>
                  </a:ext>
                </a:extLst>
              </a:tr>
              <a:tr h="1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МЗ №179 от 01.11.2004г.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3578819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Аварийно-спасательные формирования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10-20мин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563730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Энергетическая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 ПБ-12-525-03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0170591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074273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Служба восстановления связи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5мин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918742"/>
                  </a:ext>
                </a:extLst>
              </a:tr>
              <a:tr h="2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88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284913" algn="r"/>
                        </a:tabLst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Дорожная служба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070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30-120мин</a:t>
                      </a:r>
                      <a:endParaRPr kumimoji="0" lang="ru-RU" sz="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соответствии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расчётом марша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Инструкция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92664675"/>
                  </a:ext>
                </a:extLst>
              </a:tr>
              <a:tr h="248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силы и средства ликвидации ЧС субъекта: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49763538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ТП РСЧС: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8175317"/>
                  </a:ext>
                </a:extLst>
              </a:tr>
              <a:tr h="12400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за </a:t>
                      </a: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РСЧС</a:t>
                      </a:r>
                      <a:r>
                        <a:rPr lang="ru-RU" sz="5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5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5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20273958"/>
                  </a:ext>
                </a:extLst>
              </a:tr>
            </a:tbl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ведомость привлечения сил и средств при ликвидации ЧС)</a:t>
            </a:r>
          </a:p>
        </p:txBody>
      </p:sp>
    </p:spTree>
    <p:extLst>
      <p:ext uri="{BB962C8B-B14F-4D97-AF65-F5344CB8AC3E}">
        <p14:creationId xmlns:p14="http://schemas.microsoft.com/office/powerpoint/2010/main" val="75792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801005"/>
              </p:ext>
            </p:extLst>
          </p:nvPr>
        </p:nvGraphicFramePr>
        <p:xfrm>
          <a:off x="179512" y="1124744"/>
          <a:ext cx="8784977" cy="3350980"/>
        </p:xfrm>
        <a:graphic>
          <a:graphicData uri="http://schemas.openxmlformats.org/drawingml/2006/table">
            <a:tbl>
              <a:tblPr/>
              <a:tblGrid>
                <a:gridCol w="9361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8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46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040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раздела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</a:p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слайда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0430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Содержание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1389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Условные обозначения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5033">
                <a:tc>
                  <a:txBody>
                    <a:bodyPr/>
                    <a:lstStyle/>
                    <a:p>
                      <a:pPr marL="0" marR="0" lvl="0" indent="0" algn="ctr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171450" algn="l"/>
                          <a:tab pos="266700" algn="l"/>
                        </a:tabLst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2" action="ppaction://hlinksldjump"/>
                        </a:rPr>
                        <a:t>Общая информация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техногенных пожаров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711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" action="ppaction://noaction"/>
                        </a:rPr>
                        <a:t>Риски возникновения аварий на системах ЖКХ объекта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39491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hlinkClick r:id="rId3" action="ppaction://hlinksldjump"/>
                        </a:rPr>
                        <a:t>Декларация пожарной безопасности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9060" marR="99060" marT="45715" marB="4571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</a:t>
            </a:r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ОУ «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(содержание)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1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 № 6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ДЕКЛАРАЦИЯ ПОЖАРНОЙ БЕЗОПАСНОСТИ</a:t>
            </a:r>
          </a:p>
        </p:txBody>
      </p:sp>
      <p:sp>
        <p:nvSpPr>
          <p:cNvPr id="29700" name="Text Box 11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6.</a:t>
            </a:r>
          </a:p>
        </p:txBody>
      </p:sp>
    </p:spTree>
    <p:extLst>
      <p:ext uri="{BB962C8B-B14F-4D97-AF65-F5344CB8AC3E}">
        <p14:creationId xmlns:p14="http://schemas.microsoft.com/office/powerpoint/2010/main" val="41152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</a:t>
            </a:r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500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декларация пожарной безопасности)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536504" cy="5616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52736"/>
            <a:ext cx="4355976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039939"/>
            <a:ext cx="9144000" cy="2403929"/>
          </a:xfrm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lIns="91341" tIns="45675" rIns="91341" bIns="45675"/>
          <a:lstStyle/>
          <a:p>
            <a:pPr defTabSz="912593">
              <a:defRPr/>
            </a:pPr>
            <a:endParaRPr lang="ru-RU" sz="3900" b="1" i="1" u="sng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7171" name="Group 5"/>
          <p:cNvGrpSpPr>
            <a:grpSpLocks/>
          </p:cNvGrpSpPr>
          <p:nvPr/>
        </p:nvGrpSpPr>
        <p:grpSpPr bwMode="auto">
          <a:xfrm>
            <a:off x="30617" y="112260"/>
            <a:ext cx="1668009" cy="1517178"/>
            <a:chOff x="373" y="1752"/>
            <a:chExt cx="1786" cy="1460"/>
          </a:xfrm>
        </p:grpSpPr>
        <p:sp>
          <p:nvSpPr>
            <p:cNvPr id="7181" name="AutoShape 6"/>
            <p:cNvSpPr>
              <a:spLocks noChangeArrowheads="1"/>
            </p:cNvSpPr>
            <p:nvPr/>
          </p:nvSpPr>
          <p:spPr bwMode="auto">
            <a:xfrm>
              <a:off x="441" y="1819"/>
              <a:ext cx="75" cy="257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 scaled="1"/>
            </a:gradFill>
            <a:ln w="3175">
              <a:solidFill>
                <a:srgbClr val="CC99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82" name="Freeform 7"/>
            <p:cNvSpPr>
              <a:spLocks/>
            </p:cNvSpPr>
            <p:nvPr/>
          </p:nvSpPr>
          <p:spPr bwMode="auto">
            <a:xfrm>
              <a:off x="489" y="1759"/>
              <a:ext cx="764" cy="314"/>
            </a:xfrm>
            <a:custGeom>
              <a:avLst/>
              <a:gdLst>
                <a:gd name="T0" fmla="*/ 0 w 1193"/>
                <a:gd name="T1" fmla="*/ 0 h 973"/>
                <a:gd name="T2" fmla="*/ 1 w 1193"/>
                <a:gd name="T3" fmla="*/ 0 h 973"/>
                <a:gd name="T4" fmla="*/ 1 w 1193"/>
                <a:gd name="T5" fmla="*/ 0 h 973"/>
                <a:gd name="T6" fmla="*/ 1 w 1193"/>
                <a:gd name="T7" fmla="*/ 0 h 973"/>
                <a:gd name="T8" fmla="*/ 1 w 1193"/>
                <a:gd name="T9" fmla="*/ 0 h 973"/>
                <a:gd name="T10" fmla="*/ 1 w 1193"/>
                <a:gd name="T11" fmla="*/ 0 h 973"/>
                <a:gd name="T12" fmla="*/ 1 w 1193"/>
                <a:gd name="T13" fmla="*/ 0 h 973"/>
                <a:gd name="T14" fmla="*/ 1 w 1193"/>
                <a:gd name="T15" fmla="*/ 0 h 973"/>
                <a:gd name="T16" fmla="*/ 1 w 1193"/>
                <a:gd name="T17" fmla="*/ 0 h 973"/>
                <a:gd name="T18" fmla="*/ 1 w 1193"/>
                <a:gd name="T19" fmla="*/ 0 h 973"/>
                <a:gd name="T20" fmla="*/ 1 w 1193"/>
                <a:gd name="T21" fmla="*/ 0 h 973"/>
                <a:gd name="T22" fmla="*/ 1 w 1193"/>
                <a:gd name="T23" fmla="*/ 0 h 973"/>
                <a:gd name="T24" fmla="*/ 1 w 1193"/>
                <a:gd name="T25" fmla="*/ 0 h 973"/>
                <a:gd name="T26" fmla="*/ 1 w 1193"/>
                <a:gd name="T27" fmla="*/ 0 h 973"/>
                <a:gd name="T28" fmla="*/ 1 w 1193"/>
                <a:gd name="T29" fmla="*/ 0 h 973"/>
                <a:gd name="T30" fmla="*/ 1 w 1193"/>
                <a:gd name="T31" fmla="*/ 0 h 973"/>
                <a:gd name="T32" fmla="*/ 1 w 1193"/>
                <a:gd name="T33" fmla="*/ 0 h 973"/>
                <a:gd name="T34" fmla="*/ 1 w 1193"/>
                <a:gd name="T35" fmla="*/ 0 h 973"/>
                <a:gd name="T36" fmla="*/ 1 w 1193"/>
                <a:gd name="T37" fmla="*/ 0 h 973"/>
                <a:gd name="T38" fmla="*/ 1 w 1193"/>
                <a:gd name="T39" fmla="*/ 0 h 973"/>
                <a:gd name="T40" fmla="*/ 1 w 1193"/>
                <a:gd name="T41" fmla="*/ 0 h 973"/>
                <a:gd name="T42" fmla="*/ 1 w 1193"/>
                <a:gd name="T43" fmla="*/ 0 h 973"/>
                <a:gd name="T44" fmla="*/ 1 w 1193"/>
                <a:gd name="T45" fmla="*/ 0 h 973"/>
                <a:gd name="T46" fmla="*/ 1 w 1193"/>
                <a:gd name="T47" fmla="*/ 0 h 973"/>
                <a:gd name="T48" fmla="*/ 1 w 1193"/>
                <a:gd name="T49" fmla="*/ 0 h 973"/>
                <a:gd name="T50" fmla="*/ 1 w 1193"/>
                <a:gd name="T51" fmla="*/ 0 h 973"/>
                <a:gd name="T52" fmla="*/ 1 w 1193"/>
                <a:gd name="T53" fmla="*/ 0 h 973"/>
                <a:gd name="T54" fmla="*/ 1 w 1193"/>
                <a:gd name="T55" fmla="*/ 0 h 973"/>
                <a:gd name="T56" fmla="*/ 1 w 1193"/>
                <a:gd name="T57" fmla="*/ 0 h 973"/>
                <a:gd name="T58" fmla="*/ 1 w 1193"/>
                <a:gd name="T59" fmla="*/ 0 h 973"/>
                <a:gd name="T60" fmla="*/ 1 w 1193"/>
                <a:gd name="T61" fmla="*/ 0 h 973"/>
                <a:gd name="T62" fmla="*/ 1 w 1193"/>
                <a:gd name="T63" fmla="*/ 0 h 973"/>
                <a:gd name="T64" fmla="*/ 1 w 1193"/>
                <a:gd name="T65" fmla="*/ 0 h 973"/>
                <a:gd name="T66" fmla="*/ 1 w 1193"/>
                <a:gd name="T67" fmla="*/ 0 h 973"/>
                <a:gd name="T68" fmla="*/ 1 w 1193"/>
                <a:gd name="T69" fmla="*/ 0 h 973"/>
                <a:gd name="T70" fmla="*/ 1 w 1193"/>
                <a:gd name="T71" fmla="*/ 0 h 973"/>
                <a:gd name="T72" fmla="*/ 1 w 1193"/>
                <a:gd name="T73" fmla="*/ 0 h 973"/>
                <a:gd name="T74" fmla="*/ 1 w 1193"/>
                <a:gd name="T75" fmla="*/ 0 h 973"/>
                <a:gd name="T76" fmla="*/ 1 w 1193"/>
                <a:gd name="T77" fmla="*/ 0 h 973"/>
                <a:gd name="T78" fmla="*/ 1 w 1193"/>
                <a:gd name="T79" fmla="*/ 0 h 973"/>
                <a:gd name="T80" fmla="*/ 1 w 1193"/>
                <a:gd name="T81" fmla="*/ 0 h 973"/>
                <a:gd name="T82" fmla="*/ 1 w 1193"/>
                <a:gd name="T83" fmla="*/ 0 h 973"/>
                <a:gd name="T84" fmla="*/ 1 w 1193"/>
                <a:gd name="T85" fmla="*/ 0 h 973"/>
                <a:gd name="T86" fmla="*/ 0 w 1193"/>
                <a:gd name="T87" fmla="*/ 0 h 97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93"/>
                <a:gd name="T133" fmla="*/ 0 h 973"/>
                <a:gd name="T134" fmla="*/ 1193 w 1193"/>
                <a:gd name="T135" fmla="*/ 973 h 97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3" name="Freeform 8"/>
            <p:cNvSpPr>
              <a:spLocks/>
            </p:cNvSpPr>
            <p:nvPr/>
          </p:nvSpPr>
          <p:spPr bwMode="auto">
            <a:xfrm>
              <a:off x="485" y="2382"/>
              <a:ext cx="980" cy="314"/>
            </a:xfrm>
            <a:custGeom>
              <a:avLst/>
              <a:gdLst>
                <a:gd name="T0" fmla="*/ 1 w 1532"/>
                <a:gd name="T1" fmla="*/ 0 h 807"/>
                <a:gd name="T2" fmla="*/ 1 w 1532"/>
                <a:gd name="T3" fmla="*/ 0 h 807"/>
                <a:gd name="T4" fmla="*/ 1 w 1532"/>
                <a:gd name="T5" fmla="*/ 0 h 807"/>
                <a:gd name="T6" fmla="*/ 1 w 1532"/>
                <a:gd name="T7" fmla="*/ 0 h 807"/>
                <a:gd name="T8" fmla="*/ 1 w 1532"/>
                <a:gd name="T9" fmla="*/ 0 h 807"/>
                <a:gd name="T10" fmla="*/ 1 w 1532"/>
                <a:gd name="T11" fmla="*/ 0 h 807"/>
                <a:gd name="T12" fmla="*/ 1 w 1532"/>
                <a:gd name="T13" fmla="*/ 0 h 807"/>
                <a:gd name="T14" fmla="*/ 1 w 1532"/>
                <a:gd name="T15" fmla="*/ 0 h 807"/>
                <a:gd name="T16" fmla="*/ 1 w 1532"/>
                <a:gd name="T17" fmla="*/ 0 h 807"/>
                <a:gd name="T18" fmla="*/ 1 w 1532"/>
                <a:gd name="T19" fmla="*/ 0 h 807"/>
                <a:gd name="T20" fmla="*/ 1 w 1532"/>
                <a:gd name="T21" fmla="*/ 0 h 807"/>
                <a:gd name="T22" fmla="*/ 1 w 1532"/>
                <a:gd name="T23" fmla="*/ 0 h 807"/>
                <a:gd name="T24" fmla="*/ 1 w 1532"/>
                <a:gd name="T25" fmla="*/ 0 h 807"/>
                <a:gd name="T26" fmla="*/ 1 w 1532"/>
                <a:gd name="T27" fmla="*/ 0 h 807"/>
                <a:gd name="T28" fmla="*/ 1 w 1532"/>
                <a:gd name="T29" fmla="*/ 0 h 807"/>
                <a:gd name="T30" fmla="*/ 1 w 1532"/>
                <a:gd name="T31" fmla="*/ 0 h 807"/>
                <a:gd name="T32" fmla="*/ 1 w 1532"/>
                <a:gd name="T33" fmla="*/ 0 h 807"/>
                <a:gd name="T34" fmla="*/ 1 w 1532"/>
                <a:gd name="T35" fmla="*/ 0 h 807"/>
                <a:gd name="T36" fmla="*/ 1 w 1532"/>
                <a:gd name="T37" fmla="*/ 0 h 807"/>
                <a:gd name="T38" fmla="*/ 1 w 1532"/>
                <a:gd name="T39" fmla="*/ 0 h 807"/>
                <a:gd name="T40" fmla="*/ 1 w 1532"/>
                <a:gd name="T41" fmla="*/ 0 h 807"/>
                <a:gd name="T42" fmla="*/ 1 w 1532"/>
                <a:gd name="T43" fmla="*/ 0 h 807"/>
                <a:gd name="T44" fmla="*/ 0 w 1532"/>
                <a:gd name="T45" fmla="*/ 0 h 807"/>
                <a:gd name="T46" fmla="*/ 1 w 1532"/>
                <a:gd name="T47" fmla="*/ 0 h 807"/>
                <a:gd name="T48" fmla="*/ 1 w 1532"/>
                <a:gd name="T49" fmla="*/ 0 h 807"/>
                <a:gd name="T50" fmla="*/ 1 w 1532"/>
                <a:gd name="T51" fmla="*/ 0 h 807"/>
                <a:gd name="T52" fmla="*/ 1 w 1532"/>
                <a:gd name="T53" fmla="*/ 0 h 807"/>
                <a:gd name="T54" fmla="*/ 1 w 1532"/>
                <a:gd name="T55" fmla="*/ 0 h 807"/>
                <a:gd name="T56" fmla="*/ 1 w 1532"/>
                <a:gd name="T57" fmla="*/ 0 h 80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32"/>
                <a:gd name="T88" fmla="*/ 0 h 807"/>
                <a:gd name="T89" fmla="*/ 1532 w 1532"/>
                <a:gd name="T90" fmla="*/ 807 h 80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4" name="Freeform 9"/>
            <p:cNvSpPr>
              <a:spLocks/>
            </p:cNvSpPr>
            <p:nvPr/>
          </p:nvSpPr>
          <p:spPr bwMode="auto">
            <a:xfrm>
              <a:off x="1705" y="2340"/>
              <a:ext cx="138" cy="314"/>
            </a:xfrm>
            <a:custGeom>
              <a:avLst/>
              <a:gdLst>
                <a:gd name="T0" fmla="*/ 1 w 216"/>
                <a:gd name="T1" fmla="*/ 0 h 686"/>
                <a:gd name="T2" fmla="*/ 1 w 216"/>
                <a:gd name="T3" fmla="*/ 0 h 686"/>
                <a:gd name="T4" fmla="*/ 1 w 216"/>
                <a:gd name="T5" fmla="*/ 0 h 686"/>
                <a:gd name="T6" fmla="*/ 1 w 216"/>
                <a:gd name="T7" fmla="*/ 0 h 686"/>
                <a:gd name="T8" fmla="*/ 1 w 216"/>
                <a:gd name="T9" fmla="*/ 0 h 686"/>
                <a:gd name="T10" fmla="*/ 1 w 216"/>
                <a:gd name="T11" fmla="*/ 0 h 686"/>
                <a:gd name="T12" fmla="*/ 1 w 216"/>
                <a:gd name="T13" fmla="*/ 0 h 686"/>
                <a:gd name="T14" fmla="*/ 0 w 216"/>
                <a:gd name="T15" fmla="*/ 0 h 686"/>
                <a:gd name="T16" fmla="*/ 1 w 216"/>
                <a:gd name="T17" fmla="*/ 0 h 686"/>
                <a:gd name="T18" fmla="*/ 1 w 216"/>
                <a:gd name="T19" fmla="*/ 0 h 686"/>
                <a:gd name="T20" fmla="*/ 1 w 216"/>
                <a:gd name="T21" fmla="*/ 0 h 6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6"/>
                <a:gd name="T34" fmla="*/ 0 h 686"/>
                <a:gd name="T35" fmla="*/ 216 w 216"/>
                <a:gd name="T36" fmla="*/ 686 h 6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5" name="Freeform 10"/>
            <p:cNvSpPr>
              <a:spLocks/>
            </p:cNvSpPr>
            <p:nvPr/>
          </p:nvSpPr>
          <p:spPr bwMode="auto">
            <a:xfrm>
              <a:off x="1083" y="1827"/>
              <a:ext cx="166" cy="314"/>
            </a:xfrm>
            <a:custGeom>
              <a:avLst/>
              <a:gdLst>
                <a:gd name="T0" fmla="*/ 0 w 256"/>
                <a:gd name="T1" fmla="*/ 0 h 776"/>
                <a:gd name="T2" fmla="*/ 1 w 256"/>
                <a:gd name="T3" fmla="*/ 0 h 776"/>
                <a:gd name="T4" fmla="*/ 1 w 256"/>
                <a:gd name="T5" fmla="*/ 0 h 776"/>
                <a:gd name="T6" fmla="*/ 1 w 256"/>
                <a:gd name="T7" fmla="*/ 0 h 776"/>
                <a:gd name="T8" fmla="*/ 1 w 256"/>
                <a:gd name="T9" fmla="*/ 0 h 776"/>
                <a:gd name="T10" fmla="*/ 1 w 256"/>
                <a:gd name="T11" fmla="*/ 0 h 776"/>
                <a:gd name="T12" fmla="*/ 1 w 256"/>
                <a:gd name="T13" fmla="*/ 0 h 776"/>
                <a:gd name="T14" fmla="*/ 1 w 256"/>
                <a:gd name="T15" fmla="*/ 0 h 776"/>
                <a:gd name="T16" fmla="*/ 1 w 256"/>
                <a:gd name="T17" fmla="*/ 0 h 776"/>
                <a:gd name="T18" fmla="*/ 1 w 256"/>
                <a:gd name="T19" fmla="*/ 0 h 776"/>
                <a:gd name="T20" fmla="*/ 1 w 256"/>
                <a:gd name="T21" fmla="*/ 0 h 776"/>
                <a:gd name="T22" fmla="*/ 1 w 256"/>
                <a:gd name="T23" fmla="*/ 0 h 776"/>
                <a:gd name="T24" fmla="*/ 1 w 256"/>
                <a:gd name="T25" fmla="*/ 0 h 776"/>
                <a:gd name="T26" fmla="*/ 1 w 256"/>
                <a:gd name="T27" fmla="*/ 0 h 776"/>
                <a:gd name="T28" fmla="*/ 1 w 256"/>
                <a:gd name="T29" fmla="*/ 0 h 776"/>
                <a:gd name="T30" fmla="*/ 1 w 256"/>
                <a:gd name="T31" fmla="*/ 0 h 776"/>
                <a:gd name="T32" fmla="*/ 1 w 256"/>
                <a:gd name="T33" fmla="*/ 0 h 776"/>
                <a:gd name="T34" fmla="*/ 1 w 256"/>
                <a:gd name="T35" fmla="*/ 0 h 776"/>
                <a:gd name="T36" fmla="*/ 1 w 256"/>
                <a:gd name="T37" fmla="*/ 0 h 776"/>
                <a:gd name="T38" fmla="*/ 1 w 256"/>
                <a:gd name="T39" fmla="*/ 0 h 776"/>
                <a:gd name="T40" fmla="*/ 1 w 256"/>
                <a:gd name="T41" fmla="*/ 0 h 776"/>
                <a:gd name="T42" fmla="*/ 1 w 256"/>
                <a:gd name="T43" fmla="*/ 0 h 776"/>
                <a:gd name="T44" fmla="*/ 0 w 256"/>
                <a:gd name="T45" fmla="*/ 0 h 7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56"/>
                <a:gd name="T70" fmla="*/ 0 h 776"/>
                <a:gd name="T71" fmla="*/ 256 w 256"/>
                <a:gd name="T72" fmla="*/ 776 h 7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6" name="Freeform 11"/>
            <p:cNvSpPr>
              <a:spLocks/>
            </p:cNvSpPr>
            <p:nvPr/>
          </p:nvSpPr>
          <p:spPr bwMode="auto">
            <a:xfrm>
              <a:off x="1792" y="2104"/>
              <a:ext cx="248" cy="314"/>
            </a:xfrm>
            <a:custGeom>
              <a:avLst/>
              <a:gdLst>
                <a:gd name="T0" fmla="*/ 1 w 387"/>
                <a:gd name="T1" fmla="*/ 0 h 747"/>
                <a:gd name="T2" fmla="*/ 1 w 387"/>
                <a:gd name="T3" fmla="*/ 0 h 747"/>
                <a:gd name="T4" fmla="*/ 1 w 387"/>
                <a:gd name="T5" fmla="*/ 0 h 747"/>
                <a:gd name="T6" fmla="*/ 1 w 387"/>
                <a:gd name="T7" fmla="*/ 0 h 747"/>
                <a:gd name="T8" fmla="*/ 1 w 387"/>
                <a:gd name="T9" fmla="*/ 0 h 747"/>
                <a:gd name="T10" fmla="*/ 1 w 387"/>
                <a:gd name="T11" fmla="*/ 0 h 747"/>
                <a:gd name="T12" fmla="*/ 1 w 387"/>
                <a:gd name="T13" fmla="*/ 0 h 747"/>
                <a:gd name="T14" fmla="*/ 1 w 387"/>
                <a:gd name="T15" fmla="*/ 0 h 747"/>
                <a:gd name="T16" fmla="*/ 1 w 387"/>
                <a:gd name="T17" fmla="*/ 0 h 747"/>
                <a:gd name="T18" fmla="*/ 1 w 387"/>
                <a:gd name="T19" fmla="*/ 0 h 747"/>
                <a:gd name="T20" fmla="*/ 1 w 387"/>
                <a:gd name="T21" fmla="*/ 0 h 747"/>
                <a:gd name="T22" fmla="*/ 1 w 387"/>
                <a:gd name="T23" fmla="*/ 0 h 747"/>
                <a:gd name="T24" fmla="*/ 0 w 387"/>
                <a:gd name="T25" fmla="*/ 0 h 747"/>
                <a:gd name="T26" fmla="*/ 1 w 387"/>
                <a:gd name="T27" fmla="*/ 0 h 747"/>
                <a:gd name="T28" fmla="*/ 1 w 387"/>
                <a:gd name="T29" fmla="*/ 0 h 747"/>
                <a:gd name="T30" fmla="*/ 1 w 387"/>
                <a:gd name="T31" fmla="*/ 0 h 747"/>
                <a:gd name="T32" fmla="*/ 1 w 387"/>
                <a:gd name="T33" fmla="*/ 0 h 747"/>
                <a:gd name="T34" fmla="*/ 1 w 387"/>
                <a:gd name="T35" fmla="*/ 0 h 747"/>
                <a:gd name="T36" fmla="*/ 1 w 387"/>
                <a:gd name="T37" fmla="*/ 0 h 747"/>
                <a:gd name="T38" fmla="*/ 1 w 387"/>
                <a:gd name="T39" fmla="*/ 0 h 747"/>
                <a:gd name="T40" fmla="*/ 1 w 387"/>
                <a:gd name="T41" fmla="*/ 0 h 747"/>
                <a:gd name="T42" fmla="*/ 1 w 387"/>
                <a:gd name="T43" fmla="*/ 0 h 747"/>
                <a:gd name="T44" fmla="*/ 1 w 387"/>
                <a:gd name="T45" fmla="*/ 0 h 747"/>
                <a:gd name="T46" fmla="*/ 1 w 387"/>
                <a:gd name="T47" fmla="*/ 0 h 747"/>
                <a:gd name="T48" fmla="*/ 1 w 387"/>
                <a:gd name="T49" fmla="*/ 0 h 747"/>
                <a:gd name="T50" fmla="*/ 1 w 387"/>
                <a:gd name="T51" fmla="*/ 0 h 747"/>
                <a:gd name="T52" fmla="*/ 1 w 387"/>
                <a:gd name="T53" fmla="*/ 0 h 74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87"/>
                <a:gd name="T82" fmla="*/ 0 h 747"/>
                <a:gd name="T83" fmla="*/ 387 w 387"/>
                <a:gd name="T84" fmla="*/ 747 h 74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7" name="Freeform 12"/>
            <p:cNvSpPr>
              <a:spLocks/>
            </p:cNvSpPr>
            <p:nvPr/>
          </p:nvSpPr>
          <p:spPr bwMode="auto">
            <a:xfrm>
              <a:off x="1826" y="2472"/>
              <a:ext cx="282" cy="314"/>
            </a:xfrm>
            <a:custGeom>
              <a:avLst/>
              <a:gdLst>
                <a:gd name="T0" fmla="*/ 1 w 441"/>
                <a:gd name="T1" fmla="*/ 1 h 487"/>
                <a:gd name="T2" fmla="*/ 1 w 441"/>
                <a:gd name="T3" fmla="*/ 1 h 487"/>
                <a:gd name="T4" fmla="*/ 1 w 441"/>
                <a:gd name="T5" fmla="*/ 1 h 487"/>
                <a:gd name="T6" fmla="*/ 1 w 441"/>
                <a:gd name="T7" fmla="*/ 1 h 487"/>
                <a:gd name="T8" fmla="*/ 1 w 441"/>
                <a:gd name="T9" fmla="*/ 1 h 487"/>
                <a:gd name="T10" fmla="*/ 1 w 441"/>
                <a:gd name="T11" fmla="*/ 1 h 487"/>
                <a:gd name="T12" fmla="*/ 1 w 441"/>
                <a:gd name="T13" fmla="*/ 0 h 487"/>
                <a:gd name="T14" fmla="*/ 1 w 441"/>
                <a:gd name="T15" fmla="*/ 1 h 487"/>
                <a:gd name="T16" fmla="*/ 1 w 441"/>
                <a:gd name="T17" fmla="*/ 1 h 487"/>
                <a:gd name="T18" fmla="*/ 0 w 441"/>
                <a:gd name="T19" fmla="*/ 1 h 487"/>
                <a:gd name="T20" fmla="*/ 1 w 441"/>
                <a:gd name="T21" fmla="*/ 1 h 487"/>
                <a:gd name="T22" fmla="*/ 1 w 441"/>
                <a:gd name="T23" fmla="*/ 1 h 487"/>
                <a:gd name="T24" fmla="*/ 1 w 441"/>
                <a:gd name="T25" fmla="*/ 1 h 487"/>
                <a:gd name="T26" fmla="*/ 1 w 441"/>
                <a:gd name="T27" fmla="*/ 1 h 487"/>
                <a:gd name="T28" fmla="*/ 1 w 441"/>
                <a:gd name="T29" fmla="*/ 1 h 487"/>
                <a:gd name="T30" fmla="*/ 1 w 441"/>
                <a:gd name="T31" fmla="*/ 1 h 487"/>
                <a:gd name="T32" fmla="*/ 1 w 441"/>
                <a:gd name="T33" fmla="*/ 1 h 487"/>
                <a:gd name="T34" fmla="*/ 1 w 441"/>
                <a:gd name="T35" fmla="*/ 1 h 487"/>
                <a:gd name="T36" fmla="*/ 1 w 441"/>
                <a:gd name="T37" fmla="*/ 1 h 487"/>
                <a:gd name="T38" fmla="*/ 1 w 441"/>
                <a:gd name="T39" fmla="*/ 1 h 487"/>
                <a:gd name="T40" fmla="*/ 1 w 441"/>
                <a:gd name="T41" fmla="*/ 1 h 4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1"/>
                <a:gd name="T64" fmla="*/ 0 h 487"/>
                <a:gd name="T65" fmla="*/ 441 w 441"/>
                <a:gd name="T66" fmla="*/ 487 h 4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8" name="Freeform 13"/>
            <p:cNvSpPr>
              <a:spLocks/>
            </p:cNvSpPr>
            <p:nvPr/>
          </p:nvSpPr>
          <p:spPr bwMode="auto">
            <a:xfrm>
              <a:off x="1117" y="2709"/>
              <a:ext cx="354" cy="314"/>
            </a:xfrm>
            <a:custGeom>
              <a:avLst/>
              <a:gdLst>
                <a:gd name="T0" fmla="*/ 0 w 552"/>
                <a:gd name="T1" fmla="*/ 1 h 375"/>
                <a:gd name="T2" fmla="*/ 1 w 552"/>
                <a:gd name="T3" fmla="*/ 1 h 375"/>
                <a:gd name="T4" fmla="*/ 1 w 552"/>
                <a:gd name="T5" fmla="*/ 1 h 375"/>
                <a:gd name="T6" fmla="*/ 1 w 552"/>
                <a:gd name="T7" fmla="*/ 1 h 375"/>
                <a:gd name="T8" fmla="*/ 1 w 552"/>
                <a:gd name="T9" fmla="*/ 1 h 375"/>
                <a:gd name="T10" fmla="*/ 1 w 552"/>
                <a:gd name="T11" fmla="*/ 1 h 375"/>
                <a:gd name="T12" fmla="*/ 1 w 552"/>
                <a:gd name="T13" fmla="*/ 1 h 375"/>
                <a:gd name="T14" fmla="*/ 1 w 552"/>
                <a:gd name="T15" fmla="*/ 1 h 375"/>
                <a:gd name="T16" fmla="*/ 1 w 552"/>
                <a:gd name="T17" fmla="*/ 1 h 375"/>
                <a:gd name="T18" fmla="*/ 1 w 552"/>
                <a:gd name="T19" fmla="*/ 1 h 375"/>
                <a:gd name="T20" fmla="*/ 1 w 552"/>
                <a:gd name="T21" fmla="*/ 1 h 375"/>
                <a:gd name="T22" fmla="*/ 1 w 552"/>
                <a:gd name="T23" fmla="*/ 1 h 375"/>
                <a:gd name="T24" fmla="*/ 1 w 552"/>
                <a:gd name="T25" fmla="*/ 1 h 375"/>
                <a:gd name="T26" fmla="*/ 0 w 552"/>
                <a:gd name="T27" fmla="*/ 0 h 3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52"/>
                <a:gd name="T43" fmla="*/ 0 h 375"/>
                <a:gd name="T44" fmla="*/ 552 w 552"/>
                <a:gd name="T45" fmla="*/ 375 h 3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350" cap="rnd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89" name="Freeform 14"/>
            <p:cNvSpPr>
              <a:spLocks/>
            </p:cNvSpPr>
            <p:nvPr/>
          </p:nvSpPr>
          <p:spPr bwMode="auto">
            <a:xfrm>
              <a:off x="1784" y="2898"/>
              <a:ext cx="73" cy="314"/>
            </a:xfrm>
            <a:custGeom>
              <a:avLst/>
              <a:gdLst>
                <a:gd name="T0" fmla="*/ 0 w 84"/>
                <a:gd name="T1" fmla="*/ 1 h 196"/>
                <a:gd name="T2" fmla="*/ 1 w 84"/>
                <a:gd name="T3" fmla="*/ 0 h 196"/>
                <a:gd name="T4" fmla="*/ 1 w 84"/>
                <a:gd name="T5" fmla="*/ 1 h 196"/>
                <a:gd name="T6" fmla="*/ 1 w 84"/>
                <a:gd name="T7" fmla="*/ 1 h 196"/>
                <a:gd name="T8" fmla="*/ 1 w 84"/>
                <a:gd name="T9" fmla="*/ 1 h 1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"/>
                <a:gd name="T16" fmla="*/ 0 h 196"/>
                <a:gd name="T17" fmla="*/ 84 w 84"/>
                <a:gd name="T18" fmla="*/ 196 h 1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0" name="Freeform 15"/>
            <p:cNvSpPr>
              <a:spLocks/>
            </p:cNvSpPr>
            <p:nvPr/>
          </p:nvSpPr>
          <p:spPr bwMode="auto">
            <a:xfrm>
              <a:off x="1131" y="2611"/>
              <a:ext cx="721" cy="314"/>
            </a:xfrm>
            <a:custGeom>
              <a:avLst/>
              <a:gdLst>
                <a:gd name="T0" fmla="*/ 1 w 1129"/>
                <a:gd name="T1" fmla="*/ 0 h 632"/>
                <a:gd name="T2" fmla="*/ 1 w 1129"/>
                <a:gd name="T3" fmla="*/ 0 h 632"/>
                <a:gd name="T4" fmla="*/ 1 w 1129"/>
                <a:gd name="T5" fmla="*/ 0 h 632"/>
                <a:gd name="T6" fmla="*/ 1 w 1129"/>
                <a:gd name="T7" fmla="*/ 0 h 632"/>
                <a:gd name="T8" fmla="*/ 1 w 1129"/>
                <a:gd name="T9" fmla="*/ 0 h 632"/>
                <a:gd name="T10" fmla="*/ 1 w 1129"/>
                <a:gd name="T11" fmla="*/ 0 h 632"/>
                <a:gd name="T12" fmla="*/ 1 w 1129"/>
                <a:gd name="T13" fmla="*/ 0 h 632"/>
                <a:gd name="T14" fmla="*/ 1 w 1129"/>
                <a:gd name="T15" fmla="*/ 0 h 632"/>
                <a:gd name="T16" fmla="*/ 1 w 1129"/>
                <a:gd name="T17" fmla="*/ 0 h 632"/>
                <a:gd name="T18" fmla="*/ 1 w 1129"/>
                <a:gd name="T19" fmla="*/ 0 h 632"/>
                <a:gd name="T20" fmla="*/ 1 w 1129"/>
                <a:gd name="T21" fmla="*/ 0 h 632"/>
                <a:gd name="T22" fmla="*/ 1 w 1129"/>
                <a:gd name="T23" fmla="*/ 0 h 632"/>
                <a:gd name="T24" fmla="*/ 1 w 1129"/>
                <a:gd name="T25" fmla="*/ 0 h 632"/>
                <a:gd name="T26" fmla="*/ 1 w 1129"/>
                <a:gd name="T27" fmla="*/ 0 h 632"/>
                <a:gd name="T28" fmla="*/ 1 w 1129"/>
                <a:gd name="T29" fmla="*/ 0 h 632"/>
                <a:gd name="T30" fmla="*/ 1 w 1129"/>
                <a:gd name="T31" fmla="*/ 0 h 632"/>
                <a:gd name="T32" fmla="*/ 1 w 1129"/>
                <a:gd name="T33" fmla="*/ 0 h 632"/>
                <a:gd name="T34" fmla="*/ 1 w 1129"/>
                <a:gd name="T35" fmla="*/ 0 h 632"/>
                <a:gd name="T36" fmla="*/ 1 w 1129"/>
                <a:gd name="T37" fmla="*/ 0 h 632"/>
                <a:gd name="T38" fmla="*/ 1 w 1129"/>
                <a:gd name="T39" fmla="*/ 0 h 632"/>
                <a:gd name="T40" fmla="*/ 0 w 1129"/>
                <a:gd name="T41" fmla="*/ 0 h 632"/>
                <a:gd name="T42" fmla="*/ 1 w 1129"/>
                <a:gd name="T43" fmla="*/ 0 h 632"/>
                <a:gd name="T44" fmla="*/ 1 w 1129"/>
                <a:gd name="T45" fmla="*/ 0 h 632"/>
                <a:gd name="T46" fmla="*/ 1 w 1129"/>
                <a:gd name="T47" fmla="*/ 0 h 632"/>
                <a:gd name="T48" fmla="*/ 1 w 1129"/>
                <a:gd name="T49" fmla="*/ 0 h 632"/>
                <a:gd name="T50" fmla="*/ 1 w 1129"/>
                <a:gd name="T51" fmla="*/ 0 h 632"/>
                <a:gd name="T52" fmla="*/ 1 w 1129"/>
                <a:gd name="T53" fmla="*/ 0 h 632"/>
                <a:gd name="T54" fmla="*/ 1 w 1129"/>
                <a:gd name="T55" fmla="*/ 0 h 632"/>
                <a:gd name="T56" fmla="*/ 1 w 1129"/>
                <a:gd name="T57" fmla="*/ 0 h 632"/>
                <a:gd name="T58" fmla="*/ 1 w 1129"/>
                <a:gd name="T59" fmla="*/ 0 h 632"/>
                <a:gd name="T60" fmla="*/ 1 w 1129"/>
                <a:gd name="T61" fmla="*/ 0 h 632"/>
                <a:gd name="T62" fmla="*/ 1 w 1129"/>
                <a:gd name="T63" fmla="*/ 0 h 632"/>
                <a:gd name="T64" fmla="*/ 1 w 1129"/>
                <a:gd name="T65" fmla="*/ 0 h 632"/>
                <a:gd name="T66" fmla="*/ 1 w 1129"/>
                <a:gd name="T67" fmla="*/ 0 h 632"/>
                <a:gd name="T68" fmla="*/ 1 w 1129"/>
                <a:gd name="T69" fmla="*/ 0 h 632"/>
                <a:gd name="T70" fmla="*/ 1 w 1129"/>
                <a:gd name="T71" fmla="*/ 0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29"/>
                <a:gd name="T109" fmla="*/ 0 h 632"/>
                <a:gd name="T110" fmla="*/ 1129 w 1129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1" name="Freeform 16"/>
            <p:cNvSpPr>
              <a:spLocks/>
            </p:cNvSpPr>
            <p:nvPr/>
          </p:nvSpPr>
          <p:spPr bwMode="auto">
            <a:xfrm>
              <a:off x="1794" y="2706"/>
              <a:ext cx="365" cy="314"/>
            </a:xfrm>
            <a:custGeom>
              <a:avLst/>
              <a:gdLst>
                <a:gd name="T0" fmla="*/ 1 w 572"/>
                <a:gd name="T1" fmla="*/ 0 h 553"/>
                <a:gd name="T2" fmla="*/ 1 w 572"/>
                <a:gd name="T3" fmla="*/ 0 h 553"/>
                <a:gd name="T4" fmla="*/ 1 w 572"/>
                <a:gd name="T5" fmla="*/ 0 h 553"/>
                <a:gd name="T6" fmla="*/ 1 w 572"/>
                <a:gd name="T7" fmla="*/ 0 h 553"/>
                <a:gd name="T8" fmla="*/ 1 w 572"/>
                <a:gd name="T9" fmla="*/ 0 h 553"/>
                <a:gd name="T10" fmla="*/ 1 w 572"/>
                <a:gd name="T11" fmla="*/ 0 h 553"/>
                <a:gd name="T12" fmla="*/ 1 w 572"/>
                <a:gd name="T13" fmla="*/ 0 h 553"/>
                <a:gd name="T14" fmla="*/ 1 w 572"/>
                <a:gd name="T15" fmla="*/ 0 h 553"/>
                <a:gd name="T16" fmla="*/ 1 w 572"/>
                <a:gd name="T17" fmla="*/ 0 h 553"/>
                <a:gd name="T18" fmla="*/ 1 w 572"/>
                <a:gd name="T19" fmla="*/ 0 h 553"/>
                <a:gd name="T20" fmla="*/ 1 w 572"/>
                <a:gd name="T21" fmla="*/ 0 h 553"/>
                <a:gd name="T22" fmla="*/ 1 w 572"/>
                <a:gd name="T23" fmla="*/ 0 h 553"/>
                <a:gd name="T24" fmla="*/ 1 w 572"/>
                <a:gd name="T25" fmla="*/ 0 h 553"/>
                <a:gd name="T26" fmla="*/ 1 w 572"/>
                <a:gd name="T27" fmla="*/ 0 h 553"/>
                <a:gd name="T28" fmla="*/ 1 w 572"/>
                <a:gd name="T29" fmla="*/ 0 h 553"/>
                <a:gd name="T30" fmla="*/ 1 w 572"/>
                <a:gd name="T31" fmla="*/ 0 h 553"/>
                <a:gd name="T32" fmla="*/ 1 w 572"/>
                <a:gd name="T33" fmla="*/ 0 h 553"/>
                <a:gd name="T34" fmla="*/ 1 w 572"/>
                <a:gd name="T35" fmla="*/ 0 h 553"/>
                <a:gd name="T36" fmla="*/ 1 w 572"/>
                <a:gd name="T37" fmla="*/ 0 h 553"/>
                <a:gd name="T38" fmla="*/ 1 w 572"/>
                <a:gd name="T39" fmla="*/ 0 h 553"/>
                <a:gd name="T40" fmla="*/ 1 w 572"/>
                <a:gd name="T41" fmla="*/ 0 h 553"/>
                <a:gd name="T42" fmla="*/ 1 w 572"/>
                <a:gd name="T43" fmla="*/ 0 h 553"/>
                <a:gd name="T44" fmla="*/ 0 w 572"/>
                <a:gd name="T45" fmla="*/ 0 h 553"/>
                <a:gd name="T46" fmla="*/ 1 w 572"/>
                <a:gd name="T47" fmla="*/ 0 h 553"/>
                <a:gd name="T48" fmla="*/ 1 w 572"/>
                <a:gd name="T49" fmla="*/ 0 h 553"/>
                <a:gd name="T50" fmla="*/ 1 w 572"/>
                <a:gd name="T51" fmla="*/ 0 h 553"/>
                <a:gd name="T52" fmla="*/ 1 w 572"/>
                <a:gd name="T53" fmla="*/ 0 h 553"/>
                <a:gd name="T54" fmla="*/ 1 w 572"/>
                <a:gd name="T55" fmla="*/ 0 h 553"/>
                <a:gd name="T56" fmla="*/ 1 w 572"/>
                <a:gd name="T57" fmla="*/ 0 h 553"/>
                <a:gd name="T58" fmla="*/ 1 w 572"/>
                <a:gd name="T59" fmla="*/ 0 h 55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72"/>
                <a:gd name="T91" fmla="*/ 0 h 553"/>
                <a:gd name="T92" fmla="*/ 572 w 572"/>
                <a:gd name="T93" fmla="*/ 553 h 55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 scaled="1"/>
            </a:gradFill>
            <a:ln w="6350" cap="rnd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2" name="Freeform 17"/>
            <p:cNvSpPr>
              <a:spLocks/>
            </p:cNvSpPr>
            <p:nvPr/>
          </p:nvSpPr>
          <p:spPr bwMode="auto">
            <a:xfrm>
              <a:off x="1632" y="2107"/>
              <a:ext cx="199" cy="314"/>
            </a:xfrm>
            <a:custGeom>
              <a:avLst/>
              <a:gdLst>
                <a:gd name="T0" fmla="*/ 1 w 310"/>
                <a:gd name="T1" fmla="*/ 0 h 736"/>
                <a:gd name="T2" fmla="*/ 1 w 310"/>
                <a:gd name="T3" fmla="*/ 0 h 736"/>
                <a:gd name="T4" fmla="*/ 1 w 310"/>
                <a:gd name="T5" fmla="*/ 0 h 736"/>
                <a:gd name="T6" fmla="*/ 1 w 310"/>
                <a:gd name="T7" fmla="*/ 0 h 736"/>
                <a:gd name="T8" fmla="*/ 1 w 310"/>
                <a:gd name="T9" fmla="*/ 0 h 736"/>
                <a:gd name="T10" fmla="*/ 0 w 310"/>
                <a:gd name="T11" fmla="*/ 0 h 736"/>
                <a:gd name="T12" fmla="*/ 1 w 310"/>
                <a:gd name="T13" fmla="*/ 0 h 736"/>
                <a:gd name="T14" fmla="*/ 1 w 310"/>
                <a:gd name="T15" fmla="*/ 0 h 736"/>
                <a:gd name="T16" fmla="*/ 1 w 310"/>
                <a:gd name="T17" fmla="*/ 0 h 736"/>
                <a:gd name="T18" fmla="*/ 1 w 310"/>
                <a:gd name="T19" fmla="*/ 0 h 736"/>
                <a:gd name="T20" fmla="*/ 1 w 310"/>
                <a:gd name="T21" fmla="*/ 0 h 736"/>
                <a:gd name="T22" fmla="*/ 1 w 310"/>
                <a:gd name="T23" fmla="*/ 0 h 736"/>
                <a:gd name="T24" fmla="*/ 1 w 310"/>
                <a:gd name="T25" fmla="*/ 0 h 736"/>
                <a:gd name="T26" fmla="*/ 1 w 310"/>
                <a:gd name="T27" fmla="*/ 0 h 736"/>
                <a:gd name="T28" fmla="*/ 1 w 310"/>
                <a:gd name="T29" fmla="*/ 0 h 736"/>
                <a:gd name="T30" fmla="*/ 1 w 310"/>
                <a:gd name="T31" fmla="*/ 0 h 736"/>
                <a:gd name="T32" fmla="*/ 1 w 310"/>
                <a:gd name="T33" fmla="*/ 0 h 736"/>
                <a:gd name="T34" fmla="*/ 1 w 310"/>
                <a:gd name="T35" fmla="*/ 0 h 736"/>
                <a:gd name="T36" fmla="*/ 1 w 310"/>
                <a:gd name="T37" fmla="*/ 0 h 7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0"/>
                <a:gd name="T58" fmla="*/ 0 h 736"/>
                <a:gd name="T59" fmla="*/ 310 w 310"/>
                <a:gd name="T60" fmla="*/ 736 h 7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3" name="Freeform 18"/>
            <p:cNvSpPr>
              <a:spLocks/>
            </p:cNvSpPr>
            <p:nvPr/>
          </p:nvSpPr>
          <p:spPr bwMode="auto">
            <a:xfrm>
              <a:off x="1212" y="1881"/>
              <a:ext cx="508" cy="314"/>
            </a:xfrm>
            <a:custGeom>
              <a:avLst/>
              <a:gdLst>
                <a:gd name="T0" fmla="*/ 1 w 835"/>
                <a:gd name="T1" fmla="*/ 0 h 1051"/>
                <a:gd name="T2" fmla="*/ 1 w 835"/>
                <a:gd name="T3" fmla="*/ 0 h 1051"/>
                <a:gd name="T4" fmla="*/ 1 w 835"/>
                <a:gd name="T5" fmla="*/ 0 h 1051"/>
                <a:gd name="T6" fmla="*/ 0 w 835"/>
                <a:gd name="T7" fmla="*/ 0 h 1051"/>
                <a:gd name="T8" fmla="*/ 1 w 835"/>
                <a:gd name="T9" fmla="*/ 0 h 1051"/>
                <a:gd name="T10" fmla="*/ 1 w 835"/>
                <a:gd name="T11" fmla="*/ 0 h 1051"/>
                <a:gd name="T12" fmla="*/ 1 w 835"/>
                <a:gd name="T13" fmla="*/ 0 h 1051"/>
                <a:gd name="T14" fmla="*/ 1 w 835"/>
                <a:gd name="T15" fmla="*/ 0 h 1051"/>
                <a:gd name="T16" fmla="*/ 1 w 835"/>
                <a:gd name="T17" fmla="*/ 0 h 1051"/>
                <a:gd name="T18" fmla="*/ 1 w 835"/>
                <a:gd name="T19" fmla="*/ 0 h 1051"/>
                <a:gd name="T20" fmla="*/ 1 w 835"/>
                <a:gd name="T21" fmla="*/ 0 h 1051"/>
                <a:gd name="T22" fmla="*/ 1 w 835"/>
                <a:gd name="T23" fmla="*/ 0 h 1051"/>
                <a:gd name="T24" fmla="*/ 1 w 835"/>
                <a:gd name="T25" fmla="*/ 0 h 1051"/>
                <a:gd name="T26" fmla="*/ 1 w 835"/>
                <a:gd name="T27" fmla="*/ 0 h 1051"/>
                <a:gd name="T28" fmla="*/ 1 w 835"/>
                <a:gd name="T29" fmla="*/ 0 h 1051"/>
                <a:gd name="T30" fmla="*/ 1 w 835"/>
                <a:gd name="T31" fmla="*/ 0 h 1051"/>
                <a:gd name="T32" fmla="*/ 1 w 835"/>
                <a:gd name="T33" fmla="*/ 0 h 1051"/>
                <a:gd name="T34" fmla="*/ 1 w 835"/>
                <a:gd name="T35" fmla="*/ 0 h 1051"/>
                <a:gd name="T36" fmla="*/ 1 w 835"/>
                <a:gd name="T37" fmla="*/ 0 h 1051"/>
                <a:gd name="T38" fmla="*/ 1 w 835"/>
                <a:gd name="T39" fmla="*/ 0 h 1051"/>
                <a:gd name="T40" fmla="*/ 1 w 835"/>
                <a:gd name="T41" fmla="*/ 0 h 1051"/>
                <a:gd name="T42" fmla="*/ 1 w 835"/>
                <a:gd name="T43" fmla="*/ 0 h 1051"/>
                <a:gd name="T44" fmla="*/ 1 w 835"/>
                <a:gd name="T45" fmla="*/ 0 h 1051"/>
                <a:gd name="T46" fmla="*/ 1 w 835"/>
                <a:gd name="T47" fmla="*/ 0 h 105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35"/>
                <a:gd name="T73" fmla="*/ 0 h 1051"/>
                <a:gd name="T74" fmla="*/ 835 w 835"/>
                <a:gd name="T75" fmla="*/ 1051 h 105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35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4" name="Freeform 19"/>
            <p:cNvSpPr>
              <a:spLocks/>
            </p:cNvSpPr>
            <p:nvPr/>
          </p:nvSpPr>
          <p:spPr bwMode="auto">
            <a:xfrm>
              <a:off x="1242" y="2333"/>
              <a:ext cx="599" cy="314"/>
            </a:xfrm>
            <a:custGeom>
              <a:avLst/>
              <a:gdLst>
                <a:gd name="T0" fmla="*/ 1 w 936"/>
                <a:gd name="T1" fmla="*/ 0 h 682"/>
                <a:gd name="T2" fmla="*/ 1 w 936"/>
                <a:gd name="T3" fmla="*/ 0 h 682"/>
                <a:gd name="T4" fmla="*/ 1 w 936"/>
                <a:gd name="T5" fmla="*/ 0 h 682"/>
                <a:gd name="T6" fmla="*/ 1 w 936"/>
                <a:gd name="T7" fmla="*/ 0 h 682"/>
                <a:gd name="T8" fmla="*/ 1 w 936"/>
                <a:gd name="T9" fmla="*/ 0 h 682"/>
                <a:gd name="T10" fmla="*/ 1 w 936"/>
                <a:gd name="T11" fmla="*/ 0 h 682"/>
                <a:gd name="T12" fmla="*/ 1 w 936"/>
                <a:gd name="T13" fmla="*/ 0 h 682"/>
                <a:gd name="T14" fmla="*/ 1 w 936"/>
                <a:gd name="T15" fmla="*/ 0 h 682"/>
                <a:gd name="T16" fmla="*/ 1 w 936"/>
                <a:gd name="T17" fmla="*/ 0 h 682"/>
                <a:gd name="T18" fmla="*/ 1 w 936"/>
                <a:gd name="T19" fmla="*/ 0 h 682"/>
                <a:gd name="T20" fmla="*/ 1 w 936"/>
                <a:gd name="T21" fmla="*/ 0 h 682"/>
                <a:gd name="T22" fmla="*/ 1 w 936"/>
                <a:gd name="T23" fmla="*/ 0 h 682"/>
                <a:gd name="T24" fmla="*/ 1 w 936"/>
                <a:gd name="T25" fmla="*/ 0 h 682"/>
                <a:gd name="T26" fmla="*/ 1 w 936"/>
                <a:gd name="T27" fmla="*/ 0 h 682"/>
                <a:gd name="T28" fmla="*/ 0 w 936"/>
                <a:gd name="T29" fmla="*/ 0 h 682"/>
                <a:gd name="T30" fmla="*/ 1 w 936"/>
                <a:gd name="T31" fmla="*/ 0 h 682"/>
                <a:gd name="T32" fmla="*/ 1 w 936"/>
                <a:gd name="T33" fmla="*/ 0 h 682"/>
                <a:gd name="T34" fmla="*/ 1 w 936"/>
                <a:gd name="T35" fmla="*/ 0 h 682"/>
                <a:gd name="T36" fmla="*/ 1 w 936"/>
                <a:gd name="T37" fmla="*/ 0 h 6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36"/>
                <a:gd name="T58" fmla="*/ 0 h 682"/>
                <a:gd name="T59" fmla="*/ 936 w 936"/>
                <a:gd name="T60" fmla="*/ 682 h 68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5" name="Freeform 20"/>
            <p:cNvSpPr>
              <a:spLocks/>
            </p:cNvSpPr>
            <p:nvPr/>
          </p:nvSpPr>
          <p:spPr bwMode="auto">
            <a:xfrm rot="11000101" flipV="1">
              <a:off x="373" y="1799"/>
              <a:ext cx="225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6" name="Oval 21"/>
            <p:cNvSpPr>
              <a:spLocks noChangeArrowheads="1"/>
            </p:cNvSpPr>
            <p:nvPr/>
          </p:nvSpPr>
          <p:spPr bwMode="auto">
            <a:xfrm>
              <a:off x="448" y="2690"/>
              <a:ext cx="83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  <p:sp>
          <p:nvSpPr>
            <p:cNvPr id="7197" name="Freeform 22"/>
            <p:cNvSpPr>
              <a:spLocks/>
            </p:cNvSpPr>
            <p:nvPr/>
          </p:nvSpPr>
          <p:spPr bwMode="auto">
            <a:xfrm>
              <a:off x="502" y="1752"/>
              <a:ext cx="735" cy="314"/>
            </a:xfrm>
            <a:custGeom>
              <a:avLst/>
              <a:gdLst>
                <a:gd name="T0" fmla="*/ 0 w 1202"/>
                <a:gd name="T1" fmla="*/ 0 h 1177"/>
                <a:gd name="T2" fmla="*/ 1 w 1202"/>
                <a:gd name="T3" fmla="*/ 0 h 1177"/>
                <a:gd name="T4" fmla="*/ 1 w 1202"/>
                <a:gd name="T5" fmla="*/ 0 h 1177"/>
                <a:gd name="T6" fmla="*/ 1 w 1202"/>
                <a:gd name="T7" fmla="*/ 0 h 1177"/>
                <a:gd name="T8" fmla="*/ 1 w 1202"/>
                <a:gd name="T9" fmla="*/ 0 h 1177"/>
                <a:gd name="T10" fmla="*/ 1 w 1202"/>
                <a:gd name="T11" fmla="*/ 0 h 1177"/>
                <a:gd name="T12" fmla="*/ 1 w 1202"/>
                <a:gd name="T13" fmla="*/ 0 h 1177"/>
                <a:gd name="T14" fmla="*/ 1 w 1202"/>
                <a:gd name="T15" fmla="*/ 0 h 1177"/>
                <a:gd name="T16" fmla="*/ 1 w 1202"/>
                <a:gd name="T17" fmla="*/ 0 h 1177"/>
                <a:gd name="T18" fmla="*/ 1 w 1202"/>
                <a:gd name="T19" fmla="*/ 0 h 1177"/>
                <a:gd name="T20" fmla="*/ 1 w 1202"/>
                <a:gd name="T21" fmla="*/ 0 h 1177"/>
                <a:gd name="T22" fmla="*/ 1 w 1202"/>
                <a:gd name="T23" fmla="*/ 0 h 1177"/>
                <a:gd name="T24" fmla="*/ 1 w 1202"/>
                <a:gd name="T25" fmla="*/ 0 h 1177"/>
                <a:gd name="T26" fmla="*/ 1 w 1202"/>
                <a:gd name="T27" fmla="*/ 0 h 1177"/>
                <a:gd name="T28" fmla="*/ 1 w 1202"/>
                <a:gd name="T29" fmla="*/ 0 h 1177"/>
                <a:gd name="T30" fmla="*/ 1 w 1202"/>
                <a:gd name="T31" fmla="*/ 0 h 1177"/>
                <a:gd name="T32" fmla="*/ 1 w 1202"/>
                <a:gd name="T33" fmla="*/ 0 h 1177"/>
                <a:gd name="T34" fmla="*/ 1 w 1202"/>
                <a:gd name="T35" fmla="*/ 0 h 1177"/>
                <a:gd name="T36" fmla="*/ 1 w 1202"/>
                <a:gd name="T37" fmla="*/ 0 h 1177"/>
                <a:gd name="T38" fmla="*/ 1 w 1202"/>
                <a:gd name="T39" fmla="*/ 0 h 1177"/>
                <a:gd name="T40" fmla="*/ 1 w 1202"/>
                <a:gd name="T41" fmla="*/ 0 h 1177"/>
                <a:gd name="T42" fmla="*/ 1 w 1202"/>
                <a:gd name="T43" fmla="*/ 0 h 1177"/>
                <a:gd name="T44" fmla="*/ 1 w 1202"/>
                <a:gd name="T45" fmla="*/ 0 h 1177"/>
                <a:gd name="T46" fmla="*/ 1 w 1202"/>
                <a:gd name="T47" fmla="*/ 0 h 1177"/>
                <a:gd name="T48" fmla="*/ 1 w 1202"/>
                <a:gd name="T49" fmla="*/ 0 h 1177"/>
                <a:gd name="T50" fmla="*/ 1 w 1202"/>
                <a:gd name="T51" fmla="*/ 0 h 1177"/>
                <a:gd name="T52" fmla="*/ 1 w 1202"/>
                <a:gd name="T53" fmla="*/ 0 h 1177"/>
                <a:gd name="T54" fmla="*/ 1 w 1202"/>
                <a:gd name="T55" fmla="*/ 0 h 1177"/>
                <a:gd name="T56" fmla="*/ 1 w 1202"/>
                <a:gd name="T57" fmla="*/ 0 h 1177"/>
                <a:gd name="T58" fmla="*/ 1 w 1202"/>
                <a:gd name="T59" fmla="*/ 0 h 1177"/>
                <a:gd name="T60" fmla="*/ 1 w 1202"/>
                <a:gd name="T61" fmla="*/ 0 h 1177"/>
                <a:gd name="T62" fmla="*/ 1 w 1202"/>
                <a:gd name="T63" fmla="*/ 0 h 1177"/>
                <a:gd name="T64" fmla="*/ 1 w 1202"/>
                <a:gd name="T65" fmla="*/ 0 h 1177"/>
                <a:gd name="T66" fmla="*/ 1 w 1202"/>
                <a:gd name="T67" fmla="*/ 0 h 1177"/>
                <a:gd name="T68" fmla="*/ 1 w 1202"/>
                <a:gd name="T69" fmla="*/ 0 h 1177"/>
                <a:gd name="T70" fmla="*/ 1 w 1202"/>
                <a:gd name="T71" fmla="*/ 0 h 1177"/>
                <a:gd name="T72" fmla="*/ 1 w 1202"/>
                <a:gd name="T73" fmla="*/ 0 h 1177"/>
                <a:gd name="T74" fmla="*/ 1 w 1202"/>
                <a:gd name="T75" fmla="*/ 0 h 1177"/>
                <a:gd name="T76" fmla="*/ 1 w 1202"/>
                <a:gd name="T77" fmla="*/ 0 h 1177"/>
                <a:gd name="T78" fmla="*/ 1 w 1202"/>
                <a:gd name="T79" fmla="*/ 0 h 1177"/>
                <a:gd name="T80" fmla="*/ 1 w 1202"/>
                <a:gd name="T81" fmla="*/ 0 h 1177"/>
                <a:gd name="T82" fmla="*/ 1 w 1202"/>
                <a:gd name="T83" fmla="*/ 0 h 1177"/>
                <a:gd name="T84" fmla="*/ 1 w 1202"/>
                <a:gd name="T85" fmla="*/ 0 h 1177"/>
                <a:gd name="T86" fmla="*/ 1 w 1202"/>
                <a:gd name="T87" fmla="*/ 0 h 1177"/>
                <a:gd name="T88" fmla="*/ 0 w 1202"/>
                <a:gd name="T89" fmla="*/ 0 h 117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2"/>
                <a:gd name="T136" fmla="*/ 0 h 1177"/>
                <a:gd name="T137" fmla="*/ 1202 w 1202"/>
                <a:gd name="T138" fmla="*/ 1177 h 117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8" name="Freeform 37"/>
            <p:cNvSpPr>
              <a:spLocks/>
            </p:cNvSpPr>
            <p:nvPr/>
          </p:nvSpPr>
          <p:spPr bwMode="auto">
            <a:xfrm>
              <a:off x="570" y="2142"/>
              <a:ext cx="822" cy="314"/>
            </a:xfrm>
            <a:custGeom>
              <a:avLst/>
              <a:gdLst>
                <a:gd name="T0" fmla="*/ 0 w 1354"/>
                <a:gd name="T1" fmla="*/ 0 h 872"/>
                <a:gd name="T2" fmla="*/ 1 w 1354"/>
                <a:gd name="T3" fmla="*/ 0 h 872"/>
                <a:gd name="T4" fmla="*/ 1 w 1354"/>
                <a:gd name="T5" fmla="*/ 0 h 872"/>
                <a:gd name="T6" fmla="*/ 1 w 1354"/>
                <a:gd name="T7" fmla="*/ 0 h 872"/>
                <a:gd name="T8" fmla="*/ 1 w 1354"/>
                <a:gd name="T9" fmla="*/ 0 h 872"/>
                <a:gd name="T10" fmla="*/ 1 w 1354"/>
                <a:gd name="T11" fmla="*/ 0 h 872"/>
                <a:gd name="T12" fmla="*/ 1 w 1354"/>
                <a:gd name="T13" fmla="*/ 0 h 872"/>
                <a:gd name="T14" fmla="*/ 1 w 1354"/>
                <a:gd name="T15" fmla="*/ 0 h 872"/>
                <a:gd name="T16" fmla="*/ 1 w 1354"/>
                <a:gd name="T17" fmla="*/ 0 h 872"/>
                <a:gd name="T18" fmla="*/ 1 w 1354"/>
                <a:gd name="T19" fmla="*/ 0 h 872"/>
                <a:gd name="T20" fmla="*/ 1 w 1354"/>
                <a:gd name="T21" fmla="*/ 0 h 872"/>
                <a:gd name="T22" fmla="*/ 1 w 1354"/>
                <a:gd name="T23" fmla="*/ 0 h 872"/>
                <a:gd name="T24" fmla="*/ 1 w 1354"/>
                <a:gd name="T25" fmla="*/ 0 h 872"/>
                <a:gd name="T26" fmla="*/ 1 w 1354"/>
                <a:gd name="T27" fmla="*/ 0 h 872"/>
                <a:gd name="T28" fmla="*/ 1 w 1354"/>
                <a:gd name="T29" fmla="*/ 0 h 872"/>
                <a:gd name="T30" fmla="*/ 1 w 1354"/>
                <a:gd name="T31" fmla="*/ 0 h 872"/>
                <a:gd name="T32" fmla="*/ 1 w 1354"/>
                <a:gd name="T33" fmla="*/ 0 h 872"/>
                <a:gd name="T34" fmla="*/ 1 w 1354"/>
                <a:gd name="T35" fmla="*/ 0 h 872"/>
                <a:gd name="T36" fmla="*/ 1 w 1354"/>
                <a:gd name="T37" fmla="*/ 0 h 872"/>
                <a:gd name="T38" fmla="*/ 1 w 1354"/>
                <a:gd name="T39" fmla="*/ 0 h 872"/>
                <a:gd name="T40" fmla="*/ 1 w 1354"/>
                <a:gd name="T41" fmla="*/ 0 h 872"/>
                <a:gd name="T42" fmla="*/ 0 w 1354"/>
                <a:gd name="T43" fmla="*/ 0 h 8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54"/>
                <a:gd name="T67" fmla="*/ 0 h 872"/>
                <a:gd name="T68" fmla="*/ 1354 w 1354"/>
                <a:gd name="T69" fmla="*/ 872 h 8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 scaled="1"/>
            </a:gradFill>
            <a:ln w="635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199" name="Freeform 38"/>
            <p:cNvSpPr>
              <a:spLocks/>
            </p:cNvSpPr>
            <p:nvPr/>
          </p:nvSpPr>
          <p:spPr bwMode="auto">
            <a:xfrm rot="21384435" flipH="1">
              <a:off x="396" y="1787"/>
              <a:ext cx="226" cy="314"/>
            </a:xfrm>
            <a:custGeom>
              <a:avLst/>
              <a:gdLst>
                <a:gd name="T0" fmla="*/ 1 w 369"/>
                <a:gd name="T1" fmla="*/ 0 h 2298"/>
                <a:gd name="T2" fmla="*/ 1 w 369"/>
                <a:gd name="T3" fmla="*/ 0 h 2298"/>
                <a:gd name="T4" fmla="*/ 1 w 369"/>
                <a:gd name="T5" fmla="*/ 0 h 2298"/>
                <a:gd name="T6" fmla="*/ 1 w 369"/>
                <a:gd name="T7" fmla="*/ 0 h 2298"/>
                <a:gd name="T8" fmla="*/ 1 w 369"/>
                <a:gd name="T9" fmla="*/ 0 h 2298"/>
                <a:gd name="T10" fmla="*/ 0 w 369"/>
                <a:gd name="T11" fmla="*/ 0 h 2298"/>
                <a:gd name="T12" fmla="*/ 0 w 369"/>
                <a:gd name="T13" fmla="*/ 0 h 2298"/>
                <a:gd name="T14" fmla="*/ 1 w 369"/>
                <a:gd name="T15" fmla="*/ 0 h 2298"/>
                <a:gd name="T16" fmla="*/ 1 w 369"/>
                <a:gd name="T17" fmla="*/ 0 h 2298"/>
                <a:gd name="T18" fmla="*/ 1 w 369"/>
                <a:gd name="T19" fmla="*/ 0 h 2298"/>
                <a:gd name="T20" fmla="*/ 1 w 369"/>
                <a:gd name="T21" fmla="*/ 0 h 2298"/>
                <a:gd name="T22" fmla="*/ 1 w 369"/>
                <a:gd name="T23" fmla="*/ 0 h 2298"/>
                <a:gd name="T24" fmla="*/ 1 w 369"/>
                <a:gd name="T25" fmla="*/ 0 h 2298"/>
                <a:gd name="T26" fmla="*/ 1 w 369"/>
                <a:gd name="T27" fmla="*/ 0 h 2298"/>
                <a:gd name="T28" fmla="*/ 1 w 369"/>
                <a:gd name="T29" fmla="*/ 0 h 2298"/>
                <a:gd name="T30" fmla="*/ 1 w 369"/>
                <a:gd name="T31" fmla="*/ 0 h 2298"/>
                <a:gd name="T32" fmla="*/ 1 w 369"/>
                <a:gd name="T33" fmla="*/ 0 h 2298"/>
                <a:gd name="T34" fmla="*/ 1 w 369"/>
                <a:gd name="T35" fmla="*/ 0 h 2298"/>
                <a:gd name="T36" fmla="*/ 1 w 369"/>
                <a:gd name="T37" fmla="*/ 0 h 2298"/>
                <a:gd name="T38" fmla="*/ 1 w 369"/>
                <a:gd name="T39" fmla="*/ 0 h 2298"/>
                <a:gd name="T40" fmla="*/ 1 w 369"/>
                <a:gd name="T41" fmla="*/ 0 h 2298"/>
                <a:gd name="T42" fmla="*/ 1 w 369"/>
                <a:gd name="T43" fmla="*/ 0 h 2298"/>
                <a:gd name="T44" fmla="*/ 1 w 369"/>
                <a:gd name="T45" fmla="*/ 0 h 2298"/>
                <a:gd name="T46" fmla="*/ 1 w 369"/>
                <a:gd name="T47" fmla="*/ 0 h 2298"/>
                <a:gd name="T48" fmla="*/ 1 w 369"/>
                <a:gd name="T49" fmla="*/ 0 h 2298"/>
                <a:gd name="T50" fmla="*/ 1 w 369"/>
                <a:gd name="T51" fmla="*/ 0 h 2298"/>
                <a:gd name="T52" fmla="*/ 1 w 369"/>
                <a:gd name="T53" fmla="*/ 0 h 2298"/>
                <a:gd name="T54" fmla="*/ 1 w 369"/>
                <a:gd name="T55" fmla="*/ 0 h 2298"/>
                <a:gd name="T56" fmla="*/ 1 w 369"/>
                <a:gd name="T57" fmla="*/ 0 h 229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69"/>
                <a:gd name="T88" fmla="*/ 0 h 2298"/>
                <a:gd name="T89" fmla="*/ 369 w 369"/>
                <a:gd name="T90" fmla="*/ 2298 h 229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48409" tIns="24205" rIns="48409" bIns="24205">
              <a:spAutoFit/>
            </a:bodyPr>
            <a:lstStyle/>
            <a:p>
              <a:endParaRPr lang="ru-RU"/>
            </a:p>
          </p:txBody>
        </p:sp>
        <p:sp>
          <p:nvSpPr>
            <p:cNvPr id="7200" name="Oval 39"/>
            <p:cNvSpPr>
              <a:spLocks noChangeArrowheads="1"/>
            </p:cNvSpPr>
            <p:nvPr/>
          </p:nvSpPr>
          <p:spPr bwMode="auto">
            <a:xfrm>
              <a:off x="440" y="1802"/>
              <a:ext cx="82" cy="358"/>
            </a:xfrm>
            <a:prstGeom prst="ellipse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48409" tIns="24205" rIns="48409" bIns="24205">
              <a:spAutoFit/>
            </a:bodyPr>
            <a:lstStyle/>
            <a:p>
              <a:pPr defTabSz="561161"/>
              <a:endParaRPr lang="ru-RU" sz="1400"/>
            </a:p>
          </p:txBody>
        </p:sp>
      </p:grpSp>
      <p:grpSp>
        <p:nvGrpSpPr>
          <p:cNvPr id="7172" name="Group 3"/>
          <p:cNvGrpSpPr>
            <a:grpSpLocks/>
          </p:cNvGrpSpPr>
          <p:nvPr/>
        </p:nvGrpSpPr>
        <p:grpSpPr bwMode="auto">
          <a:xfrm>
            <a:off x="8858250" y="0"/>
            <a:ext cx="285750" cy="6858000"/>
            <a:chOff x="5454" y="0"/>
            <a:chExt cx="193" cy="4320"/>
          </a:xfrm>
        </p:grpSpPr>
        <p:sp>
          <p:nvSpPr>
            <p:cNvPr id="7178" name="Rectangle 4"/>
            <p:cNvSpPr>
              <a:spLocks noChangeArrowheads="1"/>
            </p:cNvSpPr>
            <p:nvPr/>
          </p:nvSpPr>
          <p:spPr bwMode="auto">
            <a:xfrm rot="10800000">
              <a:off x="5511" y="0"/>
              <a:ext cx="91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79" name="Rectangle 5"/>
            <p:cNvSpPr>
              <a:spLocks noChangeArrowheads="1"/>
            </p:cNvSpPr>
            <p:nvPr/>
          </p:nvSpPr>
          <p:spPr bwMode="auto">
            <a:xfrm rot="10800000">
              <a:off x="5590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  <p:sp>
          <p:nvSpPr>
            <p:cNvPr id="7180" name="Rectangle 6"/>
            <p:cNvSpPr>
              <a:spLocks noChangeArrowheads="1"/>
            </p:cNvSpPr>
            <p:nvPr/>
          </p:nvSpPr>
          <p:spPr bwMode="auto">
            <a:xfrm rot="10800000">
              <a:off x="5454" y="0"/>
              <a:ext cx="57" cy="4320"/>
            </a:xfrm>
            <a:prstGeom prst="rect">
              <a:avLst/>
            </a:prstGeom>
            <a:gradFill rotWithShape="1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lIns="91428" tIns="45714" rIns="91428" bIns="45714" anchor="ctr"/>
            <a:lstStyle/>
            <a:p>
              <a:pPr defTabSz="649585"/>
              <a:endParaRPr lang="ru-RU">
                <a:latin typeface="Tahoma" pitchFamily="34" charset="0"/>
              </a:endParaRPr>
            </a:p>
          </p:txBody>
        </p:sp>
      </p:grpSp>
      <p:graphicFrame>
        <p:nvGraphicFramePr>
          <p:cNvPr id="7173" name="Object 7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8565697" y="0"/>
          <a:ext cx="578304" cy="82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CorelDRAW" r:id="rId3" imgW="810768" imgH="950976" progId="">
                  <p:embed/>
                </p:oleObj>
              </mc:Choice>
              <mc:Fallback>
                <p:oleObj name="CorelDRAW" r:id="rId3" imgW="810768" imgH="950976" progId="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5697" y="0"/>
                        <a:ext cx="578304" cy="8289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3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300492" y="190500"/>
          <a:ext cx="255134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CorelDRAW" r:id="rId5" imgW="810768" imgH="950976" progId="">
                  <p:embed/>
                </p:oleObj>
              </mc:Choice>
              <mc:Fallback>
                <p:oleObj name="CorelDRAW" r:id="rId5" imgW="810768" imgH="950976" progId="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492" y="190500"/>
                        <a:ext cx="255134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5" name="Picture 2" descr="заставка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97"/>
          <p:cNvSpPr txBox="1">
            <a:spLocks noChangeArrowheads="1"/>
          </p:cNvSpPr>
          <p:nvPr/>
        </p:nvSpPr>
        <p:spPr bwMode="auto">
          <a:xfrm>
            <a:off x="8630332" y="0"/>
            <a:ext cx="513669" cy="21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п. 2.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2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УСЛОВНЫЕ ОБОЗНАЧЕНИЯ</a:t>
            </a:r>
          </a:p>
        </p:txBody>
      </p:sp>
    </p:spTree>
    <p:extLst>
      <p:ext uri="{BB962C8B-B14F-4D97-AF65-F5344CB8AC3E}">
        <p14:creationId xmlns:p14="http://schemas.microsoft.com/office/powerpoint/2010/main" val="32008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51"/>
          <p:cNvSpPr>
            <a:spLocks noChangeArrowheads="1"/>
          </p:cNvSpPr>
          <p:nvPr/>
        </p:nvSpPr>
        <p:spPr bwMode="auto">
          <a:xfrm>
            <a:off x="826634" y="822100"/>
            <a:ext cx="285750" cy="142875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5" name="TextBox 52"/>
          <p:cNvSpPr txBox="1">
            <a:spLocks noChangeArrowheads="1"/>
          </p:cNvSpPr>
          <p:nvPr/>
        </p:nvSpPr>
        <p:spPr bwMode="auto">
          <a:xfrm>
            <a:off x="1174751" y="737055"/>
            <a:ext cx="1928813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жилые дома;</a:t>
            </a:r>
          </a:p>
        </p:txBody>
      </p:sp>
      <p:sp>
        <p:nvSpPr>
          <p:cNvPr id="8196" name="Прямоугольник 53"/>
          <p:cNvSpPr>
            <a:spLocks noChangeArrowheads="1"/>
          </p:cNvSpPr>
          <p:nvPr/>
        </p:nvSpPr>
        <p:spPr bwMode="auto">
          <a:xfrm>
            <a:off x="826634" y="1029609"/>
            <a:ext cx="285750" cy="1428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7" name="TextBox 54"/>
          <p:cNvSpPr txBox="1">
            <a:spLocks noChangeArrowheads="1"/>
          </p:cNvSpPr>
          <p:nvPr/>
        </p:nvSpPr>
        <p:spPr bwMode="auto">
          <a:xfrm>
            <a:off x="1174750" y="967243"/>
            <a:ext cx="308315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промышленные (хозяйственные) объекты;</a:t>
            </a:r>
          </a:p>
        </p:txBody>
      </p:sp>
      <p:sp>
        <p:nvSpPr>
          <p:cNvPr id="8198" name="Прямоугольник 55"/>
          <p:cNvSpPr>
            <a:spLocks noChangeArrowheads="1"/>
          </p:cNvSpPr>
          <p:nvPr/>
        </p:nvSpPr>
        <p:spPr bwMode="auto">
          <a:xfrm>
            <a:off x="826634" y="1242787"/>
            <a:ext cx="285750" cy="142875"/>
          </a:xfrm>
          <a:prstGeom prst="rect">
            <a:avLst/>
          </a:prstGeom>
          <a:solidFill>
            <a:srgbClr val="1AF253"/>
          </a:solidFill>
          <a:ln w="25400" algn="ctr">
            <a:solidFill>
              <a:srgbClr val="1AF253"/>
            </a:solidFill>
            <a:miter lim="800000"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199" name="TextBox 56"/>
          <p:cNvSpPr txBox="1">
            <a:spLocks noChangeArrowheads="1"/>
          </p:cNvSpPr>
          <p:nvPr/>
        </p:nvSpPr>
        <p:spPr bwMode="auto">
          <a:xfrm>
            <a:off x="1174751" y="1180422"/>
            <a:ext cx="2466295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социально – значимые объекты;</a:t>
            </a:r>
          </a:p>
        </p:txBody>
      </p:sp>
      <p:sp>
        <p:nvSpPr>
          <p:cNvPr id="8200" name="Прямоугольник 51"/>
          <p:cNvSpPr>
            <a:spLocks noChangeArrowheads="1"/>
          </p:cNvSpPr>
          <p:nvPr/>
        </p:nvSpPr>
        <p:spPr bwMode="auto">
          <a:xfrm>
            <a:off x="823232" y="1448029"/>
            <a:ext cx="285750" cy="142875"/>
          </a:xfrm>
          <a:prstGeom prst="rect">
            <a:avLst/>
          </a:prstGeom>
          <a:noFill/>
          <a:ln w="25400" algn="ctr">
            <a:solidFill>
              <a:srgbClr val="00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1" name="Прямоугольник 51"/>
          <p:cNvSpPr>
            <a:spLocks noChangeArrowheads="1"/>
          </p:cNvSpPr>
          <p:nvPr/>
        </p:nvSpPr>
        <p:spPr bwMode="auto">
          <a:xfrm>
            <a:off x="823232" y="1673680"/>
            <a:ext cx="285750" cy="142875"/>
          </a:xfrm>
          <a:prstGeom prst="rect">
            <a:avLst/>
          </a:prstGeom>
          <a:noFill/>
          <a:ln w="25400" algn="ctr">
            <a:solidFill>
              <a:srgbClr val="FF99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2" name="Прямоугольник 51"/>
          <p:cNvSpPr>
            <a:spLocks noChangeArrowheads="1"/>
          </p:cNvSpPr>
          <p:nvPr/>
        </p:nvSpPr>
        <p:spPr bwMode="auto">
          <a:xfrm>
            <a:off x="823232" y="1900466"/>
            <a:ext cx="285750" cy="142875"/>
          </a:xfrm>
          <a:prstGeom prst="rect">
            <a:avLst/>
          </a:prstGeom>
          <a:noFill/>
          <a:ln w="25400" algn="ctr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3" name="TextBox 52"/>
          <p:cNvSpPr txBox="1">
            <a:spLocks noChangeArrowheads="1"/>
          </p:cNvSpPr>
          <p:nvPr/>
        </p:nvSpPr>
        <p:spPr bwMode="auto">
          <a:xfrm>
            <a:off x="1171350" y="1362984"/>
            <a:ext cx="2796268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(кирпич, бетон);</a:t>
            </a: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1171350" y="1597707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дома (кирпич, бетон);</a:t>
            </a:r>
          </a:p>
        </p:txBody>
      </p:sp>
      <p:sp>
        <p:nvSpPr>
          <p:cNvPr id="8205" name="TextBox 56"/>
          <p:cNvSpPr txBox="1">
            <a:spLocks noChangeArrowheads="1"/>
          </p:cNvSpPr>
          <p:nvPr/>
        </p:nvSpPr>
        <p:spPr bwMode="auto">
          <a:xfrm>
            <a:off x="1171350" y="1819957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- 3-этажные и более дома (кирпич, бетон);</a:t>
            </a:r>
          </a:p>
        </p:txBody>
      </p:sp>
      <p:sp>
        <p:nvSpPr>
          <p:cNvPr id="8206" name="Прямоугольник 51"/>
          <p:cNvSpPr>
            <a:spLocks noChangeArrowheads="1"/>
          </p:cNvSpPr>
          <p:nvPr/>
        </p:nvSpPr>
        <p:spPr bwMode="auto">
          <a:xfrm>
            <a:off x="823232" y="2118180"/>
            <a:ext cx="285750" cy="142875"/>
          </a:xfrm>
          <a:prstGeom prst="rect">
            <a:avLst/>
          </a:prstGeom>
          <a:noFill/>
          <a:ln w="25400" algn="ctr">
            <a:solidFill>
              <a:srgbClr val="0000FF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7" name="Прямоугольник 51"/>
          <p:cNvSpPr>
            <a:spLocks noChangeArrowheads="1"/>
          </p:cNvSpPr>
          <p:nvPr/>
        </p:nvSpPr>
        <p:spPr bwMode="auto">
          <a:xfrm>
            <a:off x="823232" y="2326823"/>
            <a:ext cx="285750" cy="142875"/>
          </a:xfrm>
          <a:prstGeom prst="rect">
            <a:avLst/>
          </a:prstGeom>
          <a:noFill/>
          <a:ln w="25400" algn="ctr">
            <a:solidFill>
              <a:srgbClr val="CC0099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08" name="TextBox 54"/>
          <p:cNvSpPr txBox="1">
            <a:spLocks noChangeArrowheads="1"/>
          </p:cNvSpPr>
          <p:nvPr/>
        </p:nvSpPr>
        <p:spPr bwMode="auto">
          <a:xfrm>
            <a:off x="1171350" y="2033136"/>
            <a:ext cx="3083151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- 1-этажные дома (деревянные);</a:t>
            </a:r>
          </a:p>
        </p:txBody>
      </p:sp>
      <p:sp>
        <p:nvSpPr>
          <p:cNvPr id="8209" name="TextBox 56"/>
          <p:cNvSpPr txBox="1">
            <a:spLocks noChangeArrowheads="1"/>
          </p:cNvSpPr>
          <p:nvPr/>
        </p:nvSpPr>
        <p:spPr bwMode="auto">
          <a:xfrm>
            <a:off x="1171350" y="2255386"/>
            <a:ext cx="2823482" cy="265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- 2-этажные и более дома (деревянные);</a:t>
            </a:r>
          </a:p>
        </p:txBody>
      </p:sp>
      <p:pic>
        <p:nvPicPr>
          <p:cNvPr id="8210" name="Picture 60" descr="мент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2" y="2557009"/>
            <a:ext cx="265339" cy="24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1" name="Text Box 61"/>
          <p:cNvSpPr txBox="1">
            <a:spLocks noChangeArrowheads="1"/>
          </p:cNvSpPr>
          <p:nvPr/>
        </p:nvSpPr>
        <p:spPr bwMode="auto">
          <a:xfrm>
            <a:off x="1089706" y="2459491"/>
            <a:ext cx="2212294" cy="35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06" tIns="89209" rIns="178406" bIns="8920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стационарный пост ДПС;</a:t>
            </a:r>
          </a:p>
        </p:txBody>
      </p:sp>
      <p:sp>
        <p:nvSpPr>
          <p:cNvPr id="8212" name="Text Box 55"/>
          <p:cNvSpPr txBox="1">
            <a:spLocks noChangeArrowheads="1"/>
          </p:cNvSpPr>
          <p:nvPr/>
        </p:nvSpPr>
        <p:spPr bwMode="auto">
          <a:xfrm>
            <a:off x="1137332" y="2786063"/>
            <a:ext cx="2403929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659" tIns="63839" rIns="127659" bIns="6383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сельская больница (мед.пункт)  с    указанием номера и кол. коек;</a:t>
            </a:r>
          </a:p>
        </p:txBody>
      </p:sp>
      <p:sp>
        <p:nvSpPr>
          <p:cNvPr id="8213" name="Oval 63"/>
          <p:cNvSpPr>
            <a:spLocks noChangeArrowheads="1"/>
          </p:cNvSpPr>
          <p:nvPr/>
        </p:nvSpPr>
        <p:spPr bwMode="auto">
          <a:xfrm>
            <a:off x="691696" y="3634242"/>
            <a:ext cx="462643" cy="128134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14" name="Line 59"/>
          <p:cNvSpPr>
            <a:spLocks noChangeShapeType="1"/>
          </p:cNvSpPr>
          <p:nvPr/>
        </p:nvSpPr>
        <p:spPr bwMode="auto">
          <a:xfrm>
            <a:off x="698501" y="3324679"/>
            <a:ext cx="421821" cy="0"/>
          </a:xfrm>
          <a:prstGeom prst="line">
            <a:avLst/>
          </a:prstGeom>
          <a:noFill/>
          <a:ln w="762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15" name="Text Box 47"/>
          <p:cNvSpPr txBox="1">
            <a:spLocks noChangeArrowheads="1"/>
          </p:cNvSpPr>
          <p:nvPr/>
        </p:nvSpPr>
        <p:spPr bwMode="auto">
          <a:xfrm>
            <a:off x="1181555" y="3541259"/>
            <a:ext cx="252866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аварийно-опасные участки трассы;</a:t>
            </a:r>
          </a:p>
        </p:txBody>
      </p:sp>
      <p:grpSp>
        <p:nvGrpSpPr>
          <p:cNvPr id="8216" name="Group 99"/>
          <p:cNvGrpSpPr>
            <a:grpSpLocks/>
          </p:cNvGrpSpPr>
          <p:nvPr/>
        </p:nvGrpSpPr>
        <p:grpSpPr bwMode="auto">
          <a:xfrm>
            <a:off x="775607" y="4029982"/>
            <a:ext cx="298224" cy="168956"/>
            <a:chOff x="0" y="0"/>
            <a:chExt cx="20000" cy="20000"/>
          </a:xfrm>
        </p:grpSpPr>
        <p:sp>
          <p:nvSpPr>
            <p:cNvPr id="8389" name="Freeform 100"/>
            <p:cNvSpPr>
              <a:spLocks/>
            </p:cNvSpPr>
            <p:nvPr/>
          </p:nvSpPr>
          <p:spPr bwMode="auto">
            <a:xfrm>
              <a:off x="0" y="0"/>
              <a:ext cx="20000" cy="6036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0"/>
                  </a:moveTo>
                  <a:lnTo>
                    <a:pt x="1817" y="19884"/>
                  </a:lnTo>
                  <a:lnTo>
                    <a:pt x="18167" y="19884"/>
                  </a:lnTo>
                  <a:lnTo>
                    <a:pt x="19984" y="0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  <p:sp>
          <p:nvSpPr>
            <p:cNvPr id="8390" name="Freeform 101"/>
            <p:cNvSpPr>
              <a:spLocks/>
            </p:cNvSpPr>
            <p:nvPr/>
          </p:nvSpPr>
          <p:spPr bwMode="auto">
            <a:xfrm>
              <a:off x="0" y="13966"/>
              <a:ext cx="20000" cy="6034"/>
            </a:xfrm>
            <a:custGeom>
              <a:avLst/>
              <a:gdLst>
                <a:gd name="T0" fmla="*/ 0 w 20000"/>
                <a:gd name="T1" fmla="*/ 0 h 20000"/>
                <a:gd name="T2" fmla="*/ 1817 w 20000"/>
                <a:gd name="T3" fmla="*/ 0 h 20000"/>
                <a:gd name="T4" fmla="*/ 18167 w 20000"/>
                <a:gd name="T5" fmla="*/ 0 h 20000"/>
                <a:gd name="T6" fmla="*/ 19984 w 20000"/>
                <a:gd name="T7" fmla="*/ 0 h 200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000"/>
                <a:gd name="T13" fmla="*/ 0 h 20000"/>
                <a:gd name="T14" fmla="*/ 20000 w 20000"/>
                <a:gd name="T15" fmla="*/ 20000 h 200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000" h="20000">
                  <a:moveTo>
                    <a:pt x="0" y="19884"/>
                  </a:moveTo>
                  <a:lnTo>
                    <a:pt x="1817" y="0"/>
                  </a:lnTo>
                  <a:lnTo>
                    <a:pt x="18167" y="0"/>
                  </a:lnTo>
                  <a:lnTo>
                    <a:pt x="19984" y="1988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7761" tIns="63881" rIns="127761" bIns="63881"/>
            <a:lstStyle/>
            <a:p>
              <a:endParaRPr lang="ru-RU"/>
            </a:p>
          </p:txBody>
        </p:sp>
      </p:grpSp>
      <p:sp>
        <p:nvSpPr>
          <p:cNvPr id="8217" name="Text Box 64"/>
          <p:cNvSpPr txBox="1">
            <a:spLocks noChangeArrowheads="1"/>
          </p:cNvSpPr>
          <p:nvPr/>
        </p:nvSpPr>
        <p:spPr bwMode="auto">
          <a:xfrm>
            <a:off x="1175886" y="3964215"/>
            <a:ext cx="1186089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мост;</a:t>
            </a:r>
          </a:p>
        </p:txBody>
      </p:sp>
      <p:grpSp>
        <p:nvGrpSpPr>
          <p:cNvPr id="8218" name="Group 53"/>
          <p:cNvGrpSpPr>
            <a:grpSpLocks/>
          </p:cNvGrpSpPr>
          <p:nvPr/>
        </p:nvGrpSpPr>
        <p:grpSpPr bwMode="auto">
          <a:xfrm>
            <a:off x="581707" y="2830286"/>
            <a:ext cx="582839" cy="281214"/>
            <a:chOff x="2290" y="4020"/>
            <a:chExt cx="768" cy="218"/>
          </a:xfrm>
        </p:grpSpPr>
        <p:sp>
          <p:nvSpPr>
            <p:cNvPr id="8381" name="Rectangle 54"/>
            <p:cNvSpPr>
              <a:spLocks noChangeArrowheads="1"/>
            </p:cNvSpPr>
            <p:nvPr/>
          </p:nvSpPr>
          <p:spPr bwMode="auto">
            <a:xfrm>
              <a:off x="2653" y="4039"/>
              <a:ext cx="40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748" tIns="17748" rIns="17748" bIns="17748"/>
            <a:lstStyle/>
            <a:p>
              <a:pPr algn="ctr" defTabSz="1276497"/>
              <a:r>
                <a:rPr lang="ru-RU" sz="800" u="sng">
                  <a:cs typeface="Times New Roman" pitchFamily="18" charset="0"/>
                </a:rPr>
                <a:t>№12</a:t>
              </a:r>
            </a:p>
            <a:p>
              <a:pPr algn="ctr" defTabSz="1276497"/>
              <a:r>
                <a:rPr lang="ru-RU" sz="800">
                  <a:cs typeface="Times New Roman" pitchFamily="18" charset="0"/>
                </a:rPr>
                <a:t> 150</a:t>
              </a:r>
              <a:endParaRPr lang="ru-RU" sz="2500">
                <a:cs typeface="Times New Roman" pitchFamily="18" charset="0"/>
              </a:endParaRPr>
            </a:p>
          </p:txBody>
        </p:sp>
        <p:grpSp>
          <p:nvGrpSpPr>
            <p:cNvPr id="8382" name="Group 56"/>
            <p:cNvGrpSpPr>
              <a:grpSpLocks/>
            </p:cNvGrpSpPr>
            <p:nvPr/>
          </p:nvGrpSpPr>
          <p:grpSpPr bwMode="auto">
            <a:xfrm>
              <a:off x="2290" y="4020"/>
              <a:ext cx="361" cy="211"/>
              <a:chOff x="0" y="1"/>
              <a:chExt cx="20000" cy="19999"/>
            </a:xfrm>
          </p:grpSpPr>
          <p:sp>
            <p:nvSpPr>
              <p:cNvPr id="8383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761" tIns="63881" rIns="127761" bIns="63881"/>
              <a:lstStyle/>
              <a:p>
                <a:pPr defTabSz="1276497"/>
                <a:endParaRPr lang="ru-RU" sz="2500">
                  <a:latin typeface="Calibri" pitchFamily="34" charset="0"/>
                </a:endParaRPr>
              </a:p>
            </p:txBody>
          </p:sp>
          <p:sp>
            <p:nvSpPr>
              <p:cNvPr id="8384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85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8386" name="Group 60"/>
              <p:cNvGrpSpPr>
                <a:grpSpLocks/>
              </p:cNvGrpSpPr>
              <p:nvPr/>
            </p:nvGrpSpPr>
            <p:grpSpPr bwMode="auto">
              <a:xfrm>
                <a:off x="8652" y="3009"/>
                <a:ext cx="3120" cy="3408"/>
                <a:chOff x="-2659" y="0"/>
                <a:chExt cx="26710" cy="20000"/>
              </a:xfrm>
            </p:grpSpPr>
            <p:sp>
              <p:nvSpPr>
                <p:cNvPr id="8387" name="Line 61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388" name="Line 62"/>
                <p:cNvSpPr>
                  <a:spLocks noChangeShapeType="1"/>
                </p:cNvSpPr>
                <p:nvPr/>
              </p:nvSpPr>
              <p:spPr bwMode="auto">
                <a:xfrm>
                  <a:off x="-2659" y="11007"/>
                  <a:ext cx="26710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8219" name="Text Box 47"/>
          <p:cNvSpPr txBox="1">
            <a:spLocks noChangeArrowheads="1"/>
          </p:cNvSpPr>
          <p:nvPr/>
        </p:nvSpPr>
        <p:spPr bwMode="auto">
          <a:xfrm>
            <a:off x="1179286" y="3782786"/>
            <a:ext cx="1971902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вертолётная площадка;</a:t>
            </a:r>
          </a:p>
        </p:txBody>
      </p:sp>
      <p:sp>
        <p:nvSpPr>
          <p:cNvPr id="8220" name="Oval 63"/>
          <p:cNvSpPr>
            <a:spLocks noChangeArrowheads="1"/>
          </p:cNvSpPr>
          <p:nvPr/>
        </p:nvSpPr>
        <p:spPr bwMode="auto">
          <a:xfrm>
            <a:off x="691696" y="3430134"/>
            <a:ext cx="462643" cy="128134"/>
          </a:xfrm>
          <a:prstGeom prst="ellipse">
            <a:avLst/>
          </a:prstGeom>
          <a:solidFill>
            <a:srgbClr val="0070C0">
              <a:alpha val="50195"/>
            </a:srgbClr>
          </a:solidFill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21" name="Text Box 47"/>
          <p:cNvSpPr txBox="1">
            <a:spLocks noChangeArrowheads="1"/>
          </p:cNvSpPr>
          <p:nvPr/>
        </p:nvSpPr>
        <p:spPr bwMode="auto">
          <a:xfrm>
            <a:off x="1178153" y="3342822"/>
            <a:ext cx="23358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14" tIns="43201" rIns="86414" bIns="43201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зона ответственности  ГИБДД;</a:t>
            </a:r>
          </a:p>
        </p:txBody>
      </p:sp>
      <p:sp>
        <p:nvSpPr>
          <p:cNvPr id="8222" name="Text Box 64"/>
          <p:cNvSpPr txBox="1">
            <a:spLocks noChangeArrowheads="1"/>
          </p:cNvSpPr>
          <p:nvPr/>
        </p:nvSpPr>
        <p:spPr bwMode="auto">
          <a:xfrm>
            <a:off x="1177019" y="3167063"/>
            <a:ext cx="249464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263" tIns="43127" rIns="86263" bIns="43127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автотрассы федерального значения</a:t>
            </a:r>
          </a:p>
        </p:txBody>
      </p:sp>
      <p:sp>
        <p:nvSpPr>
          <p:cNvPr id="8223" name="Line 499"/>
          <p:cNvSpPr>
            <a:spLocks noChangeShapeType="1"/>
          </p:cNvSpPr>
          <p:nvPr/>
        </p:nvSpPr>
        <p:spPr bwMode="auto">
          <a:xfrm>
            <a:off x="5550581" y="549161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24" name="Line 159"/>
          <p:cNvSpPr>
            <a:spLocks noChangeShapeType="1"/>
          </p:cNvSpPr>
          <p:nvPr/>
        </p:nvSpPr>
        <p:spPr bwMode="auto">
          <a:xfrm>
            <a:off x="670153" y="4603750"/>
            <a:ext cx="436562" cy="0"/>
          </a:xfrm>
          <a:prstGeom prst="line">
            <a:avLst/>
          </a:prstGeom>
          <a:noFill/>
          <a:ln w="38100">
            <a:pattFill prst="dkVert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/>
          <a:lstStyle/>
          <a:p>
            <a:endParaRPr lang="ru-RU"/>
          </a:p>
        </p:txBody>
      </p:sp>
      <p:sp>
        <p:nvSpPr>
          <p:cNvPr id="8225" name="Text Box 160"/>
          <p:cNvSpPr txBox="1">
            <a:spLocks noChangeArrowheads="1"/>
          </p:cNvSpPr>
          <p:nvPr/>
        </p:nvSpPr>
        <p:spPr bwMode="auto">
          <a:xfrm>
            <a:off x="1132795" y="4208011"/>
            <a:ext cx="1242786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ж\д станция;</a:t>
            </a:r>
          </a:p>
        </p:txBody>
      </p:sp>
      <p:sp>
        <p:nvSpPr>
          <p:cNvPr id="8226" name="Text Box 161"/>
          <p:cNvSpPr txBox="1">
            <a:spLocks noChangeArrowheads="1"/>
          </p:cNvSpPr>
          <p:nvPr/>
        </p:nvSpPr>
        <p:spPr bwMode="auto">
          <a:xfrm>
            <a:off x="1127125" y="4437064"/>
            <a:ext cx="1368957" cy="29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7790" tIns="63899" rIns="127790" bIns="63899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100">
                <a:latin typeface="Times New Roman" pitchFamily="18" charset="0"/>
                <a:cs typeface="Times New Roman" pitchFamily="18" charset="0"/>
              </a:rPr>
              <a:t>- железная дорога;</a:t>
            </a:r>
          </a:p>
        </p:txBody>
      </p:sp>
      <p:grpSp>
        <p:nvGrpSpPr>
          <p:cNvPr id="8227" name="Group 162"/>
          <p:cNvGrpSpPr>
            <a:grpSpLocks/>
          </p:cNvGrpSpPr>
          <p:nvPr/>
        </p:nvGrpSpPr>
        <p:grpSpPr bwMode="auto">
          <a:xfrm>
            <a:off x="708707" y="4266975"/>
            <a:ext cx="401411" cy="199571"/>
            <a:chOff x="4150" y="3838"/>
            <a:chExt cx="272" cy="91"/>
          </a:xfrm>
        </p:grpSpPr>
        <p:sp>
          <p:nvSpPr>
            <p:cNvPr id="8379" name="Rectangle 163"/>
            <p:cNvSpPr>
              <a:spLocks noChangeArrowheads="1"/>
            </p:cNvSpPr>
            <p:nvPr/>
          </p:nvSpPr>
          <p:spPr bwMode="auto">
            <a:xfrm>
              <a:off x="4150" y="3838"/>
              <a:ext cx="272" cy="9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8380" name="Rectangle 164"/>
            <p:cNvSpPr>
              <a:spLocks noChangeArrowheads="1"/>
            </p:cNvSpPr>
            <p:nvPr/>
          </p:nvSpPr>
          <p:spPr bwMode="auto">
            <a:xfrm>
              <a:off x="4241" y="3838"/>
              <a:ext cx="91" cy="4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8016" tIns="64008" rIns="128016" bIns="64008" anchor="ctr"/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8228" name="Text Box 457"/>
          <p:cNvSpPr txBox="1">
            <a:spLocks noChangeArrowheads="1"/>
          </p:cNvSpPr>
          <p:nvPr/>
        </p:nvSpPr>
        <p:spPr bwMode="auto">
          <a:xfrm>
            <a:off x="5424716" y="2462894"/>
            <a:ext cx="173037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метеорологический пост;</a:t>
            </a:r>
          </a:p>
        </p:txBody>
      </p:sp>
      <p:grpSp>
        <p:nvGrpSpPr>
          <p:cNvPr id="8229" name="Group 120"/>
          <p:cNvGrpSpPr>
            <a:grpSpLocks/>
          </p:cNvGrpSpPr>
          <p:nvPr/>
        </p:nvGrpSpPr>
        <p:grpSpPr bwMode="auto">
          <a:xfrm>
            <a:off x="4941662" y="2485560"/>
            <a:ext cx="205241" cy="194497"/>
            <a:chOff x="-50" y="4479"/>
            <a:chExt cx="136" cy="122"/>
          </a:xfrm>
        </p:grpSpPr>
        <p:sp>
          <p:nvSpPr>
            <p:cNvPr id="8376" name="AutoShape 445"/>
            <p:cNvSpPr>
              <a:spLocks noChangeArrowheads="1"/>
            </p:cNvSpPr>
            <p:nvPr/>
          </p:nvSpPr>
          <p:spPr bwMode="auto">
            <a:xfrm>
              <a:off x="-29" y="4488"/>
              <a:ext cx="99" cy="69"/>
            </a:xfrm>
            <a:prstGeom prst="triangle">
              <a:avLst>
                <a:gd name="adj" fmla="val 50000"/>
              </a:avLst>
            </a:prstGeom>
            <a:solidFill>
              <a:srgbClr val="3399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01921" tIns="50954" rIns="101921" bIns="50954" anchor="ctr"/>
            <a:lstStyle/>
            <a:p>
              <a:pPr defTabSz="1020290"/>
              <a:endParaRPr lang="ru-RU" sz="2100">
                <a:cs typeface="Times New Roman" pitchFamily="18" charset="0"/>
              </a:endParaRPr>
            </a:p>
          </p:txBody>
        </p:sp>
        <p:sp>
          <p:nvSpPr>
            <p:cNvPr id="8377" name="Text Box 446"/>
            <p:cNvSpPr txBox="1">
              <a:spLocks noChangeArrowheads="1"/>
            </p:cNvSpPr>
            <p:nvPr/>
          </p:nvSpPr>
          <p:spPr bwMode="auto">
            <a:xfrm>
              <a:off x="-50" y="4479"/>
              <a:ext cx="136" cy="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 cmpd="tri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1856" tIns="50922" rIns="101856" bIns="50922">
              <a:spAutoFit/>
            </a:bodyPr>
            <a:lstStyle>
              <a:lvl1pPr defTabSz="766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6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6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6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sz="6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378" name="Line 447"/>
            <p:cNvSpPr>
              <a:spLocks noChangeShapeType="1"/>
            </p:cNvSpPr>
            <p:nvPr/>
          </p:nvSpPr>
          <p:spPr bwMode="auto">
            <a:xfrm flipH="1">
              <a:off x="-32" y="4480"/>
              <a:ext cx="87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30" name="Rectangle 54"/>
          <p:cNvSpPr>
            <a:spLocks noChangeArrowheads="1"/>
          </p:cNvSpPr>
          <p:nvPr/>
        </p:nvSpPr>
        <p:spPr bwMode="auto">
          <a:xfrm>
            <a:off x="4884964" y="2711224"/>
            <a:ext cx="305027" cy="153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07" tIns="45705" rIns="91407" bIns="45705" anchor="ctr"/>
          <a:lstStyle/>
          <a:p>
            <a:pPr algn="ctr"/>
            <a:r>
              <a:rPr lang="ru-RU" sz="800"/>
              <a:t>ПВР</a:t>
            </a:r>
          </a:p>
        </p:txBody>
      </p:sp>
      <p:sp>
        <p:nvSpPr>
          <p:cNvPr id="8231" name="Text Box 457"/>
          <p:cNvSpPr txBox="1">
            <a:spLocks noChangeArrowheads="1"/>
          </p:cNvSpPr>
          <p:nvPr/>
        </p:nvSpPr>
        <p:spPr bwMode="auto">
          <a:xfrm>
            <a:off x="5431519" y="2682876"/>
            <a:ext cx="2905125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83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83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83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83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83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пункты временного размещения населения;</a:t>
            </a:r>
          </a:p>
        </p:txBody>
      </p:sp>
      <p:sp>
        <p:nvSpPr>
          <p:cNvPr id="8232" name="Полилиния 115"/>
          <p:cNvSpPr>
            <a:spLocks noChangeArrowheads="1"/>
          </p:cNvSpPr>
          <p:nvPr/>
        </p:nvSpPr>
        <p:spPr bwMode="auto">
          <a:xfrm>
            <a:off x="4376966" y="2172609"/>
            <a:ext cx="199571" cy="144009"/>
          </a:xfrm>
          <a:custGeom>
            <a:avLst/>
            <a:gdLst>
              <a:gd name="T0" fmla="*/ 0 w 2163288"/>
              <a:gd name="T1" fmla="*/ 0 h 1822863"/>
              <a:gd name="T2" fmla="*/ 0 w 2163288"/>
              <a:gd name="T3" fmla="*/ 0 h 1822863"/>
              <a:gd name="T4" fmla="*/ 0 w 2163288"/>
              <a:gd name="T5" fmla="*/ 0 h 1822863"/>
              <a:gd name="T6" fmla="*/ 0 w 2163288"/>
              <a:gd name="T7" fmla="*/ 0 h 1822863"/>
              <a:gd name="T8" fmla="*/ 0 w 2163288"/>
              <a:gd name="T9" fmla="*/ 0 h 1822863"/>
              <a:gd name="T10" fmla="*/ 0 w 2163288"/>
              <a:gd name="T11" fmla="*/ 0 h 1822863"/>
              <a:gd name="T12" fmla="*/ 0 w 2163288"/>
              <a:gd name="T13" fmla="*/ 0 h 1822863"/>
              <a:gd name="T14" fmla="*/ 0 w 2163288"/>
              <a:gd name="T15" fmla="*/ 0 h 1822863"/>
              <a:gd name="T16" fmla="*/ 0 w 2163288"/>
              <a:gd name="T17" fmla="*/ 0 h 1822863"/>
              <a:gd name="T18" fmla="*/ 0 w 2163288"/>
              <a:gd name="T19" fmla="*/ 0 h 1822863"/>
              <a:gd name="T20" fmla="*/ 0 w 2163288"/>
              <a:gd name="T21" fmla="*/ 0 h 1822863"/>
              <a:gd name="T22" fmla="*/ 0 w 2163288"/>
              <a:gd name="T23" fmla="*/ 0 h 1822863"/>
              <a:gd name="T24" fmla="*/ 0 w 2163288"/>
              <a:gd name="T25" fmla="*/ 0 h 18228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63288"/>
              <a:gd name="T40" fmla="*/ 0 h 1822863"/>
              <a:gd name="T41" fmla="*/ 2163288 w 2163288"/>
              <a:gd name="T42" fmla="*/ 1822863 h 18228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63288" h="1822863">
                <a:moveTo>
                  <a:pt x="2163288" y="0"/>
                </a:moveTo>
                <a:cubicBezTo>
                  <a:pt x="2092036" y="48491"/>
                  <a:pt x="2020784" y="96982"/>
                  <a:pt x="1913906" y="142504"/>
                </a:cubicBezTo>
                <a:cubicBezTo>
                  <a:pt x="1807028" y="188026"/>
                  <a:pt x="1688274" y="217715"/>
                  <a:pt x="1522020" y="273133"/>
                </a:cubicBezTo>
                <a:cubicBezTo>
                  <a:pt x="1355766" y="328551"/>
                  <a:pt x="1126176" y="423553"/>
                  <a:pt x="916379" y="475013"/>
                </a:cubicBezTo>
                <a:cubicBezTo>
                  <a:pt x="706582" y="526473"/>
                  <a:pt x="409698" y="522514"/>
                  <a:pt x="263236" y="581891"/>
                </a:cubicBezTo>
                <a:cubicBezTo>
                  <a:pt x="116774" y="641268"/>
                  <a:pt x="75210" y="704603"/>
                  <a:pt x="37605" y="831273"/>
                </a:cubicBezTo>
                <a:cubicBezTo>
                  <a:pt x="0" y="957943"/>
                  <a:pt x="0" y="1229096"/>
                  <a:pt x="37605" y="1341912"/>
                </a:cubicBezTo>
                <a:cubicBezTo>
                  <a:pt x="75210" y="1454728"/>
                  <a:pt x="81148" y="1474520"/>
                  <a:pt x="263236" y="1508167"/>
                </a:cubicBezTo>
                <a:cubicBezTo>
                  <a:pt x="445324" y="1541814"/>
                  <a:pt x="938151" y="1494313"/>
                  <a:pt x="1130135" y="1543793"/>
                </a:cubicBezTo>
                <a:cubicBezTo>
                  <a:pt x="1322119" y="1593274"/>
                  <a:pt x="1335973" y="1787237"/>
                  <a:pt x="1415142" y="1805050"/>
                </a:cubicBezTo>
                <a:cubicBezTo>
                  <a:pt x="1494311" y="1822863"/>
                  <a:pt x="1605148" y="1650671"/>
                  <a:pt x="1605148" y="1650671"/>
                </a:cubicBezTo>
                <a:lnTo>
                  <a:pt x="1617023" y="1650671"/>
                </a:lnTo>
              </a:path>
            </a:pathLst>
          </a:custGeom>
          <a:noFill/>
          <a:ln w="508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5298" tIns="32649" rIns="65298" bIns="32649"/>
          <a:lstStyle/>
          <a:p>
            <a:endParaRPr lang="ru-RU"/>
          </a:p>
        </p:txBody>
      </p:sp>
      <p:sp>
        <p:nvSpPr>
          <p:cNvPr id="8233" name="Text Box 965"/>
          <p:cNvSpPr txBox="1">
            <a:spLocks noChangeArrowheads="1"/>
          </p:cNvSpPr>
          <p:nvPr/>
        </p:nvSpPr>
        <p:spPr bwMode="auto">
          <a:xfrm>
            <a:off x="5377089" y="2063752"/>
            <a:ext cx="3111500" cy="41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маршруты эвакуации населения (1- номер маршрута, 13 – количество эвакуируемых домов, 1- колонн, 750 -)чел. А - автомобильный</a:t>
            </a:r>
          </a:p>
        </p:txBody>
      </p:sp>
      <p:grpSp>
        <p:nvGrpSpPr>
          <p:cNvPr id="8234" name="Группа 114"/>
          <p:cNvGrpSpPr>
            <a:grpSpLocks/>
          </p:cNvGrpSpPr>
          <p:nvPr/>
        </p:nvGrpSpPr>
        <p:grpSpPr bwMode="auto">
          <a:xfrm>
            <a:off x="4654775" y="1757597"/>
            <a:ext cx="659296" cy="278622"/>
            <a:chOff x="7847002" y="5565780"/>
            <a:chExt cx="922372" cy="389682"/>
          </a:xfrm>
        </p:grpSpPr>
        <p:grpSp>
          <p:nvGrpSpPr>
            <p:cNvPr id="8372" name="Группа 110"/>
            <p:cNvGrpSpPr>
              <a:grpSpLocks/>
            </p:cNvGrpSpPr>
            <p:nvPr/>
          </p:nvGrpSpPr>
          <p:grpSpPr bwMode="auto">
            <a:xfrm>
              <a:off x="7847002" y="5575300"/>
              <a:ext cx="360000" cy="380162"/>
              <a:chOff x="6757990" y="3514716"/>
              <a:chExt cx="540000" cy="570243"/>
            </a:xfrm>
          </p:grpSpPr>
          <p:sp>
            <p:nvSpPr>
              <p:cNvPr id="8374" name="Овал 111"/>
              <p:cNvSpPr>
                <a:spLocks noChangeArrowheads="1"/>
              </p:cNvSpPr>
              <p:nvPr/>
            </p:nvSpPr>
            <p:spPr bwMode="auto">
              <a:xfrm>
                <a:off x="6757990" y="3514716"/>
                <a:ext cx="540000" cy="540000"/>
              </a:xfrm>
              <a:prstGeom prst="ellipse">
                <a:avLst/>
              </a:prstGeom>
              <a:solidFill>
                <a:srgbClr val="FF0000">
                  <a:alpha val="41176"/>
                </a:srgbClr>
              </a:solidFill>
              <a:ln w="31750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ru-RU" sz="1100"/>
              </a:p>
            </p:txBody>
          </p:sp>
          <p:sp>
            <p:nvSpPr>
              <p:cNvPr id="8375" name="TextBox 112"/>
              <p:cNvSpPr txBox="1">
                <a:spLocks noChangeArrowheads="1"/>
              </p:cNvSpPr>
              <p:nvPr/>
            </p:nvSpPr>
            <p:spPr bwMode="auto">
              <a:xfrm>
                <a:off x="6784157" y="3536125"/>
                <a:ext cx="285462" cy="548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7635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100" b="1">
                    <a:latin typeface="Times New Roman" pitchFamily="18" charset="0"/>
                  </a:rPr>
                  <a:t>1</a:t>
                </a:r>
                <a:endParaRPr lang="ru-RU" sz="3100" b="1">
                  <a:latin typeface="Times New Roman" pitchFamily="18" charset="0"/>
                </a:endParaRPr>
              </a:p>
            </p:txBody>
          </p:sp>
        </p:grpSp>
        <p:sp>
          <p:nvSpPr>
            <p:cNvPr id="8373" name="Rectangle 9"/>
            <p:cNvSpPr>
              <a:spLocks noChangeArrowheads="1"/>
            </p:cNvSpPr>
            <p:nvPr/>
          </p:nvSpPr>
          <p:spPr bwMode="auto">
            <a:xfrm>
              <a:off x="8234989" y="5565780"/>
              <a:ext cx="534385" cy="371460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700" u="sng">
                  <a:cs typeface="Times New Roman" pitchFamily="18" charset="0"/>
                </a:rPr>
                <a:t>№7,9,13</a:t>
              </a:r>
            </a:p>
            <a:p>
              <a:pPr algn="ctr" defTabSz="1277632"/>
              <a:r>
                <a:rPr lang="ru-RU" sz="700">
                  <a:cs typeface="Times New Roman" pitchFamily="18" charset="0"/>
                </a:rPr>
                <a:t> 750 чел.</a:t>
              </a:r>
            </a:p>
          </p:txBody>
        </p:sp>
      </p:grpSp>
      <p:sp>
        <p:nvSpPr>
          <p:cNvPr id="8235" name="Text Box 965"/>
          <p:cNvSpPr txBox="1">
            <a:spLocks noChangeArrowheads="1"/>
          </p:cNvSpPr>
          <p:nvPr/>
        </p:nvSpPr>
        <p:spPr bwMode="auto">
          <a:xfrm>
            <a:off x="5368019" y="1760992"/>
            <a:ext cx="2652259" cy="29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111" tIns="28057" rIns="56111" bIns="28057">
            <a:spAutoFit/>
          </a:bodyPr>
          <a:lstStyle>
            <a:lvl1pPr defTabSz="12573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573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573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573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573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57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сборный эвакуационный пункт (в числ.  номера припис. домов, человек)</a:t>
            </a:r>
          </a:p>
        </p:txBody>
      </p:sp>
      <p:grpSp>
        <p:nvGrpSpPr>
          <p:cNvPr id="8236" name="Группа 118"/>
          <p:cNvGrpSpPr>
            <a:grpSpLocks/>
          </p:cNvGrpSpPr>
          <p:nvPr/>
        </p:nvGrpSpPr>
        <p:grpSpPr bwMode="auto">
          <a:xfrm>
            <a:off x="4590143" y="2107980"/>
            <a:ext cx="701902" cy="272396"/>
            <a:chOff x="3186092" y="7871693"/>
            <a:chExt cx="721494" cy="382022"/>
          </a:xfrm>
        </p:grpSpPr>
        <p:sp>
          <p:nvSpPr>
            <p:cNvPr id="8369" name="Rectangle 9"/>
            <p:cNvSpPr>
              <a:spLocks noChangeArrowheads="1"/>
            </p:cNvSpPr>
            <p:nvPr/>
          </p:nvSpPr>
          <p:spPr bwMode="auto">
            <a:xfrm>
              <a:off x="3186092" y="7871693"/>
              <a:ext cx="721494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24832" tIns="24832" rIns="24832" bIns="24832">
              <a:spAutoFit/>
            </a:bodyPr>
            <a:lstStyle/>
            <a:p>
              <a:pPr defTabSz="1277632"/>
              <a:r>
                <a:rPr lang="ru-RU" sz="700">
                  <a:cs typeface="Times New Roman" pitchFamily="18" charset="0"/>
                </a:rPr>
                <a:t>       </a:t>
              </a:r>
              <a:r>
                <a:rPr lang="ru-RU" sz="700" u="sng">
                  <a:cs typeface="Times New Roman" pitchFamily="18" charset="0"/>
                </a:rPr>
                <a:t>__13__</a:t>
              </a:r>
            </a:p>
            <a:p>
              <a:pPr defTabSz="1277632"/>
              <a:r>
                <a:rPr lang="ru-RU" sz="700">
                  <a:cs typeface="Times New Roman" pitchFamily="18" charset="0"/>
                </a:rPr>
                <a:t>         </a:t>
              </a:r>
              <a:r>
                <a:rPr lang="en-US" sz="700">
                  <a:cs typeface="Times New Roman" pitchFamily="18" charset="0"/>
                </a:rPr>
                <a:t>1</a:t>
              </a:r>
              <a:r>
                <a:rPr lang="ru-RU" sz="700">
                  <a:cs typeface="Times New Roman" pitchFamily="18" charset="0"/>
                </a:rPr>
                <a:t>/750</a:t>
              </a:r>
            </a:p>
          </p:txBody>
        </p:sp>
        <p:sp>
          <p:nvSpPr>
            <p:cNvPr id="8370" name="Rectangle 9"/>
            <p:cNvSpPr>
              <a:spLocks noChangeArrowheads="1"/>
            </p:cNvSpPr>
            <p:nvPr/>
          </p:nvSpPr>
          <p:spPr bwMode="auto">
            <a:xfrm>
              <a:off x="3211266" y="7871693"/>
              <a:ext cx="145471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1</a:t>
              </a:r>
            </a:p>
          </p:txBody>
        </p:sp>
        <p:sp>
          <p:nvSpPr>
            <p:cNvPr id="8371" name="Rectangle 9"/>
            <p:cNvSpPr>
              <a:spLocks noChangeArrowheads="1"/>
            </p:cNvSpPr>
            <p:nvPr/>
          </p:nvSpPr>
          <p:spPr bwMode="auto">
            <a:xfrm>
              <a:off x="3695801" y="7881234"/>
              <a:ext cx="158652" cy="372481"/>
            </a:xfrm>
            <a:prstGeom prst="rect">
              <a:avLst/>
            </a:prstGeom>
            <a:solidFill>
              <a:schemeClr val="bg1">
                <a:alpha val="4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476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4832" tIns="24832" rIns="24832" bIns="24832">
              <a:spAutoFit/>
            </a:bodyPr>
            <a:lstStyle/>
            <a:p>
              <a:pPr algn="ctr" defTabSz="1277632"/>
              <a:r>
                <a:rPr lang="ru-RU" sz="1400">
                  <a:cs typeface="Times New Roman" pitchFamily="18" charset="0"/>
                </a:rPr>
                <a:t>А</a:t>
              </a:r>
            </a:p>
          </p:txBody>
        </p:sp>
      </p:grpSp>
      <p:sp>
        <p:nvSpPr>
          <p:cNvPr id="8237" name="Line 499"/>
          <p:cNvSpPr>
            <a:spLocks noChangeShapeType="1"/>
          </p:cNvSpPr>
          <p:nvPr/>
        </p:nvSpPr>
        <p:spPr bwMode="auto">
          <a:xfrm>
            <a:off x="6619875" y="6176509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18" tIns="45710" rIns="91418" bIns="45710" anchor="ctr"/>
          <a:lstStyle/>
          <a:p>
            <a:endParaRPr lang="ru-RU"/>
          </a:p>
        </p:txBody>
      </p:sp>
      <p:sp>
        <p:nvSpPr>
          <p:cNvPr id="8238" name="Text Box 47"/>
          <p:cNvSpPr txBox="1">
            <a:spLocks noChangeArrowheads="1"/>
          </p:cNvSpPr>
          <p:nvPr/>
        </p:nvSpPr>
        <p:spPr bwMode="auto">
          <a:xfrm>
            <a:off x="1163412" y="5654902"/>
            <a:ext cx="785301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колодец;</a:t>
            </a:r>
          </a:p>
        </p:txBody>
      </p:sp>
      <p:cxnSp>
        <p:nvCxnSpPr>
          <p:cNvPr id="135" name="Прямая соединительная линия 134"/>
          <p:cNvCxnSpPr/>
          <p:nvPr/>
        </p:nvCxnSpPr>
        <p:spPr bwMode="auto">
          <a:xfrm>
            <a:off x="768804" y="6457724"/>
            <a:ext cx="286884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0" name="Text Box 47"/>
          <p:cNvSpPr txBox="1">
            <a:spLocks noChangeArrowheads="1"/>
          </p:cNvSpPr>
          <p:nvPr/>
        </p:nvSpPr>
        <p:spPr bwMode="auto">
          <a:xfrm>
            <a:off x="1152073" y="6311447"/>
            <a:ext cx="163008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водоснабжения;</a:t>
            </a:r>
          </a:p>
        </p:txBody>
      </p:sp>
      <p:sp>
        <p:nvSpPr>
          <p:cNvPr id="8241" name="Text Box 47"/>
          <p:cNvSpPr txBox="1">
            <a:spLocks noChangeArrowheads="1"/>
          </p:cNvSpPr>
          <p:nvPr/>
        </p:nvSpPr>
        <p:spPr bwMode="auto">
          <a:xfrm>
            <a:off x="1163411" y="6140223"/>
            <a:ext cx="1620465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водозаборная станция;</a:t>
            </a:r>
          </a:p>
        </p:txBody>
      </p:sp>
      <p:grpSp>
        <p:nvGrpSpPr>
          <p:cNvPr id="8242" name="Группа 144"/>
          <p:cNvGrpSpPr>
            <a:grpSpLocks/>
          </p:cNvGrpSpPr>
          <p:nvPr/>
        </p:nvGrpSpPr>
        <p:grpSpPr bwMode="auto">
          <a:xfrm>
            <a:off x="803956" y="6191251"/>
            <a:ext cx="216580" cy="215446"/>
            <a:chOff x="346075" y="6327775"/>
            <a:chExt cx="215900" cy="215900"/>
          </a:xfrm>
        </p:grpSpPr>
        <p:sp>
          <p:nvSpPr>
            <p:cNvPr id="139" name="Овал 138"/>
            <p:cNvSpPr/>
            <p:nvPr/>
          </p:nvSpPr>
          <p:spPr>
            <a:xfrm>
              <a:off x="346075" y="6327775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40" name="Овал 139"/>
            <p:cNvSpPr/>
            <p:nvPr/>
          </p:nvSpPr>
          <p:spPr>
            <a:xfrm>
              <a:off x="425201" y="6402772"/>
              <a:ext cx="71213" cy="7272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8243" name="Группа 143"/>
          <p:cNvGrpSpPr>
            <a:grpSpLocks/>
          </p:cNvGrpSpPr>
          <p:nvPr/>
        </p:nvGrpSpPr>
        <p:grpSpPr bwMode="auto">
          <a:xfrm>
            <a:off x="803956" y="5957662"/>
            <a:ext cx="215446" cy="216581"/>
            <a:chOff x="785786" y="6215082"/>
            <a:chExt cx="215900" cy="215900"/>
          </a:xfrm>
        </p:grpSpPr>
        <p:sp>
          <p:nvSpPr>
            <p:cNvPr id="142" name="Овал 141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143" name="Прямая соединительная линия 142"/>
            <p:cNvCxnSpPr/>
            <p:nvPr/>
          </p:nvCxnSpPr>
          <p:spPr>
            <a:xfrm rot="16200000" flipH="1">
              <a:off x="819141" y="6257670"/>
              <a:ext cx="152600" cy="139767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4" name="Прямая соединительная линия 143"/>
            <p:cNvCxnSpPr/>
            <p:nvPr/>
          </p:nvCxnSpPr>
          <p:spPr>
            <a:xfrm rot="16200000" flipH="1">
              <a:off x="826360" y="6257545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244" name="Text Box 47"/>
          <p:cNvSpPr txBox="1">
            <a:spLocks noChangeArrowheads="1"/>
          </p:cNvSpPr>
          <p:nvPr/>
        </p:nvSpPr>
        <p:spPr bwMode="auto">
          <a:xfrm>
            <a:off x="1164546" y="5910036"/>
            <a:ext cx="1596420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sp>
        <p:nvSpPr>
          <p:cNvPr id="146" name="Прямоугольник 145"/>
          <p:cNvSpPr/>
          <p:nvPr/>
        </p:nvSpPr>
        <p:spPr bwMode="auto">
          <a:xfrm>
            <a:off x="803956" y="5701393"/>
            <a:ext cx="215446" cy="21544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grpSp>
        <p:nvGrpSpPr>
          <p:cNvPr id="14" name="Группа 186"/>
          <p:cNvGrpSpPr/>
          <p:nvPr/>
        </p:nvGrpSpPr>
        <p:grpSpPr bwMode="auto">
          <a:xfrm>
            <a:off x="805040" y="5362444"/>
            <a:ext cx="214292" cy="284614"/>
            <a:chOff x="2357422" y="4357694"/>
            <a:chExt cx="1296000" cy="1427572"/>
          </a:xfrm>
          <a:solidFill>
            <a:srgbClr val="996633"/>
          </a:solidFill>
        </p:grpSpPr>
        <p:grpSp>
          <p:nvGrpSpPr>
            <p:cNvPr id="15" name="Группа 179"/>
            <p:cNvGrpSpPr/>
            <p:nvPr/>
          </p:nvGrpSpPr>
          <p:grpSpPr>
            <a:xfrm>
              <a:off x="2357422" y="4357694"/>
              <a:ext cx="1296000" cy="1421625"/>
              <a:chOff x="5719758" y="4864895"/>
              <a:chExt cx="1296000" cy="1421625"/>
            </a:xfrm>
            <a:grpFill/>
          </p:grpSpPr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6000760" y="6286500"/>
                <a:ext cx="726271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 rot="5400000" flipH="1" flipV="1">
                <a:off x="5669755" y="5936457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rot="5400000" flipH="1" flipV="1">
                <a:off x="6362702" y="5931694"/>
                <a:ext cx="697706" cy="2381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Прямая соединительная линия 155"/>
              <p:cNvCxnSpPr/>
              <p:nvPr/>
            </p:nvCxnSpPr>
            <p:spPr>
              <a:xfrm flipV="1">
                <a:off x="5719758" y="4881542"/>
                <a:ext cx="1296000" cy="20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Прямая соединительная линия 156"/>
              <p:cNvCxnSpPr/>
              <p:nvPr/>
            </p:nvCxnSpPr>
            <p:spPr>
              <a:xfrm rot="16200000" flipV="1">
                <a:off x="5535218" y="5078015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Прямая соединительная линия 157"/>
              <p:cNvCxnSpPr/>
              <p:nvPr/>
            </p:nvCxnSpPr>
            <p:spPr>
              <a:xfrm rot="16200000" flipV="1">
                <a:off x="6792518" y="5068490"/>
                <a:ext cx="407193" cy="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Прямая соединительная линия 158"/>
              <p:cNvCxnSpPr/>
              <p:nvPr/>
            </p:nvCxnSpPr>
            <p:spPr>
              <a:xfrm rot="16200000" flipV="1">
                <a:off x="5705476" y="5288756"/>
                <a:ext cx="347662" cy="295276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Прямая соединительная линия 159"/>
              <p:cNvCxnSpPr/>
              <p:nvPr/>
            </p:nvCxnSpPr>
            <p:spPr>
              <a:xfrm rot="5400000" flipH="1" flipV="1">
                <a:off x="6677024" y="5283995"/>
                <a:ext cx="354808" cy="292894"/>
              </a:xfrm>
              <a:prstGeom prst="line">
                <a:avLst/>
              </a:prstGeom>
              <a:grpFill/>
              <a:ln w="34925">
                <a:solidFill>
                  <a:srgbClr val="99663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Прямоугольник 148"/>
            <p:cNvSpPr/>
            <p:nvPr/>
          </p:nvSpPr>
          <p:spPr>
            <a:xfrm>
              <a:off x="2655568" y="4389120"/>
              <a:ext cx="700280" cy="1396146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2387344" y="4367784"/>
              <a:ext cx="1233680" cy="396240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 rot="2806969">
              <a:off x="2417218" y="4626160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2" name="Прямоугольник 151"/>
            <p:cNvSpPr/>
            <p:nvPr/>
          </p:nvSpPr>
          <p:spPr>
            <a:xfrm rot="18627437">
              <a:off x="3142541" y="4655743"/>
              <a:ext cx="421552" cy="332394"/>
            </a:xfrm>
            <a:prstGeom prst="rect">
              <a:avLst/>
            </a:prstGeom>
            <a:grpFill/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247" name="Text Box 47"/>
          <p:cNvSpPr txBox="1">
            <a:spLocks noChangeArrowheads="1"/>
          </p:cNvSpPr>
          <p:nvPr/>
        </p:nvSpPr>
        <p:spPr bwMode="auto">
          <a:xfrm>
            <a:off x="1163411" y="5346473"/>
            <a:ext cx="1549933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водонапорная башня;</a:t>
            </a:r>
          </a:p>
        </p:txBody>
      </p:sp>
      <p:sp>
        <p:nvSpPr>
          <p:cNvPr id="8248" name="Text Box 47"/>
          <p:cNvSpPr txBox="1">
            <a:spLocks noChangeArrowheads="1"/>
          </p:cNvSpPr>
          <p:nvPr/>
        </p:nvSpPr>
        <p:spPr bwMode="auto">
          <a:xfrm>
            <a:off x="1171349" y="5009697"/>
            <a:ext cx="92476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8249" name="Group 253"/>
          <p:cNvGrpSpPr>
            <a:grpSpLocks/>
          </p:cNvGrpSpPr>
          <p:nvPr/>
        </p:nvGrpSpPr>
        <p:grpSpPr bwMode="auto">
          <a:xfrm>
            <a:off x="733652" y="4973412"/>
            <a:ext cx="357187" cy="333375"/>
            <a:chOff x="476" y="3248"/>
            <a:chExt cx="408" cy="409"/>
          </a:xfrm>
        </p:grpSpPr>
        <p:sp>
          <p:nvSpPr>
            <p:cNvPr id="164" name="Rectangle 254"/>
            <p:cNvSpPr>
              <a:spLocks noChangeArrowheads="1"/>
            </p:cNvSpPr>
            <p:nvPr/>
          </p:nvSpPr>
          <p:spPr bwMode="auto">
            <a:xfrm>
              <a:off x="476" y="3478"/>
              <a:ext cx="363" cy="18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165" name="AutoShape 255"/>
            <p:cNvSpPr>
              <a:spLocks noChangeArrowheads="1"/>
            </p:cNvSpPr>
            <p:nvPr/>
          </p:nvSpPr>
          <p:spPr bwMode="auto">
            <a:xfrm rot="-10800000">
              <a:off x="703" y="3248"/>
              <a:ext cx="181" cy="40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8250" name="Text Box 47"/>
          <p:cNvSpPr txBox="1">
            <a:spLocks noChangeArrowheads="1"/>
          </p:cNvSpPr>
          <p:nvPr/>
        </p:nvSpPr>
        <p:spPr bwMode="auto">
          <a:xfrm>
            <a:off x="1160010" y="4667250"/>
            <a:ext cx="1234142" cy="2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sp>
        <p:nvSpPr>
          <p:cNvPr id="167" name="Овал 166"/>
          <p:cNvSpPr/>
          <p:nvPr/>
        </p:nvSpPr>
        <p:spPr bwMode="auto">
          <a:xfrm>
            <a:off x="803956" y="4709206"/>
            <a:ext cx="215446" cy="2165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8" tIns="45710" rIns="91418" bIns="45710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52" name="Line 499"/>
          <p:cNvSpPr>
            <a:spLocks noChangeShapeType="1"/>
          </p:cNvSpPr>
          <p:nvPr/>
        </p:nvSpPr>
        <p:spPr bwMode="auto">
          <a:xfrm>
            <a:off x="6051777" y="14128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385" tIns="45695" rIns="91385" bIns="45695" anchor="ctr"/>
          <a:lstStyle/>
          <a:p>
            <a:endParaRPr lang="ru-RU"/>
          </a:p>
        </p:txBody>
      </p:sp>
      <p:grpSp>
        <p:nvGrpSpPr>
          <p:cNvPr id="8253" name="Group 265"/>
          <p:cNvGrpSpPr>
            <a:grpSpLocks/>
          </p:cNvGrpSpPr>
          <p:nvPr/>
        </p:nvGrpSpPr>
        <p:grpSpPr bwMode="auto">
          <a:xfrm>
            <a:off x="4773839" y="1119189"/>
            <a:ext cx="503464" cy="199571"/>
            <a:chOff x="249" y="2931"/>
            <a:chExt cx="907" cy="363"/>
          </a:xfrm>
        </p:grpSpPr>
        <p:sp>
          <p:nvSpPr>
            <p:cNvPr id="8357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2593"/>
              <a:endParaRPr 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8358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59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0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61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54" name="Text Box 47"/>
          <p:cNvSpPr txBox="1">
            <a:spLocks noChangeArrowheads="1"/>
          </p:cNvSpPr>
          <p:nvPr/>
        </p:nvSpPr>
        <p:spPr bwMode="auto">
          <a:xfrm>
            <a:off x="5331733" y="1087438"/>
            <a:ext cx="231661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трансформаторные подстанции;</a:t>
            </a:r>
          </a:p>
        </p:txBody>
      </p:sp>
      <p:cxnSp>
        <p:nvCxnSpPr>
          <p:cNvPr id="183" name="Прямая соединительная линия 182"/>
          <p:cNvCxnSpPr/>
          <p:nvPr/>
        </p:nvCxnSpPr>
        <p:spPr bwMode="auto">
          <a:xfrm>
            <a:off x="4776108" y="1417411"/>
            <a:ext cx="502331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/>
          <p:nvPr/>
        </p:nvCxnSpPr>
        <p:spPr bwMode="auto">
          <a:xfrm>
            <a:off x="4776108" y="1643063"/>
            <a:ext cx="498929" cy="1134"/>
          </a:xfrm>
          <a:prstGeom prst="line">
            <a:avLst/>
          </a:prstGeom>
          <a:ln w="19050">
            <a:solidFill>
              <a:srgbClr val="9966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7" name="Text Box 47"/>
          <p:cNvSpPr txBox="1">
            <a:spLocks noChangeArrowheads="1"/>
          </p:cNvSpPr>
          <p:nvPr/>
        </p:nvSpPr>
        <p:spPr bwMode="auto">
          <a:xfrm>
            <a:off x="5331733" y="1306286"/>
            <a:ext cx="2110241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35 кВ;</a:t>
            </a:r>
          </a:p>
        </p:txBody>
      </p:sp>
      <p:sp>
        <p:nvSpPr>
          <p:cNvPr id="8258" name="Text Box 47"/>
          <p:cNvSpPr txBox="1">
            <a:spLocks noChangeArrowheads="1"/>
          </p:cNvSpPr>
          <p:nvPr/>
        </p:nvSpPr>
        <p:spPr bwMode="auto">
          <a:xfrm>
            <a:off x="5331734" y="1529670"/>
            <a:ext cx="211137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линии эл. снабжения  0,4 кВ;</a:t>
            </a:r>
          </a:p>
        </p:txBody>
      </p:sp>
      <p:grpSp>
        <p:nvGrpSpPr>
          <p:cNvPr id="18" name="Group 265"/>
          <p:cNvGrpSpPr>
            <a:grpSpLocks/>
          </p:cNvGrpSpPr>
          <p:nvPr/>
        </p:nvGrpSpPr>
        <p:grpSpPr bwMode="auto">
          <a:xfrm>
            <a:off x="4774479" y="839286"/>
            <a:ext cx="503284" cy="200061"/>
            <a:chOff x="249" y="2931"/>
            <a:chExt cx="907" cy="363"/>
          </a:xfrm>
          <a:solidFill>
            <a:schemeClr val="tx1"/>
          </a:solidFill>
        </p:grpSpPr>
        <p:sp>
          <p:nvSpPr>
            <p:cNvPr id="203" name="Rectangle 266"/>
            <p:cNvSpPr>
              <a:spLocks noChangeArrowheads="1"/>
            </p:cNvSpPr>
            <p:nvPr/>
          </p:nvSpPr>
          <p:spPr bwMode="auto">
            <a:xfrm>
              <a:off x="431" y="2931"/>
              <a:ext cx="544" cy="36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4" name="Line 267"/>
            <p:cNvSpPr>
              <a:spLocks noChangeShapeType="1"/>
            </p:cNvSpPr>
            <p:nvPr/>
          </p:nvSpPr>
          <p:spPr bwMode="auto">
            <a:xfrm>
              <a:off x="249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5" name="Line 268"/>
            <p:cNvSpPr>
              <a:spLocks noChangeShapeType="1"/>
            </p:cNvSpPr>
            <p:nvPr/>
          </p:nvSpPr>
          <p:spPr bwMode="auto">
            <a:xfrm>
              <a:off x="249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6" name="Line 269"/>
            <p:cNvSpPr>
              <a:spLocks noChangeShapeType="1"/>
            </p:cNvSpPr>
            <p:nvPr/>
          </p:nvSpPr>
          <p:spPr bwMode="auto">
            <a:xfrm>
              <a:off x="975" y="3203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07" name="Line 270"/>
            <p:cNvSpPr>
              <a:spLocks noChangeShapeType="1"/>
            </p:cNvSpPr>
            <p:nvPr/>
          </p:nvSpPr>
          <p:spPr bwMode="auto">
            <a:xfrm>
              <a:off x="975" y="3067"/>
              <a:ext cx="181" cy="0"/>
            </a:xfrm>
            <a:prstGeom prst="line">
              <a:avLst/>
            </a:prstGeom>
            <a:grp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defTabSz="913850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8260" name="Text Box 47"/>
          <p:cNvSpPr txBox="1">
            <a:spLocks noChangeArrowheads="1"/>
          </p:cNvSpPr>
          <p:nvPr/>
        </p:nvSpPr>
        <p:spPr bwMode="auto">
          <a:xfrm>
            <a:off x="5331734" y="819831"/>
            <a:ext cx="656545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04" tIns="43196" rIns="86404" bIns="4319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ДЭС;</a:t>
            </a:r>
          </a:p>
        </p:txBody>
      </p:sp>
      <p:sp>
        <p:nvSpPr>
          <p:cNvPr id="8261" name="Line 499"/>
          <p:cNvSpPr>
            <a:spLocks noChangeShapeType="1"/>
          </p:cNvSpPr>
          <p:nvPr/>
        </p:nvSpPr>
        <p:spPr bwMode="auto">
          <a:xfrm>
            <a:off x="6209393" y="2989036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07" tIns="45705" rIns="91407" bIns="45705" anchor="ctr"/>
          <a:lstStyle/>
          <a:p>
            <a:endParaRPr lang="ru-RU"/>
          </a:p>
        </p:txBody>
      </p:sp>
      <p:sp>
        <p:nvSpPr>
          <p:cNvPr id="8262" name="Text Box 47"/>
          <p:cNvSpPr txBox="1">
            <a:spLocks noChangeArrowheads="1"/>
          </p:cNvSpPr>
          <p:nvPr/>
        </p:nvSpPr>
        <p:spPr bwMode="auto">
          <a:xfrm>
            <a:off x="5339671" y="2908527"/>
            <a:ext cx="221569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газораспределительный пункт;</a:t>
            </a:r>
          </a:p>
        </p:txBody>
      </p:sp>
      <p:cxnSp>
        <p:nvCxnSpPr>
          <p:cNvPr id="215" name="Прямая соединительная линия 214"/>
          <p:cNvCxnSpPr/>
          <p:nvPr/>
        </p:nvCxnSpPr>
        <p:spPr bwMode="auto">
          <a:xfrm>
            <a:off x="4765902" y="3273652"/>
            <a:ext cx="503464" cy="0"/>
          </a:xfrm>
          <a:prstGeom prst="line">
            <a:avLst/>
          </a:prstGeom>
          <a:ln w="349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4" name="Text Box 47"/>
          <p:cNvSpPr txBox="1">
            <a:spLocks noChangeArrowheads="1"/>
          </p:cNvSpPr>
          <p:nvPr/>
        </p:nvSpPr>
        <p:spPr bwMode="auto">
          <a:xfrm>
            <a:off x="5348741" y="3125107"/>
            <a:ext cx="2018393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24" tIns="43206" rIns="86424" bIns="43206">
            <a:spAutoFit/>
          </a:bodyPr>
          <a:lstStyle>
            <a:lvl1pPr defTabSz="121285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28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285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285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285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2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газоснабжения;</a:t>
            </a:r>
          </a:p>
        </p:txBody>
      </p:sp>
      <p:sp>
        <p:nvSpPr>
          <p:cNvPr id="217" name="Прямоугольник 216"/>
          <p:cNvSpPr/>
          <p:nvPr/>
        </p:nvSpPr>
        <p:spPr bwMode="auto">
          <a:xfrm>
            <a:off x="4937126" y="2944813"/>
            <a:ext cx="214313" cy="214312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5" rIns="91407" bIns="45705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cxnSp>
        <p:nvCxnSpPr>
          <p:cNvPr id="218" name="Прямая соединительная линия 217"/>
          <p:cNvCxnSpPr/>
          <p:nvPr/>
        </p:nvCxnSpPr>
        <p:spPr bwMode="auto">
          <a:xfrm>
            <a:off x="4757964" y="3457349"/>
            <a:ext cx="503464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7" name="Text Box 47"/>
          <p:cNvSpPr txBox="1">
            <a:spLocks noChangeArrowheads="1"/>
          </p:cNvSpPr>
          <p:nvPr/>
        </p:nvSpPr>
        <p:spPr bwMode="auto">
          <a:xfrm>
            <a:off x="5348742" y="3317875"/>
            <a:ext cx="1886857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линии теплоснабжения;</a:t>
            </a:r>
          </a:p>
        </p:txBody>
      </p:sp>
      <p:sp>
        <p:nvSpPr>
          <p:cNvPr id="220" name="Прямоугольник 219"/>
          <p:cNvSpPr/>
          <p:nvPr/>
        </p:nvSpPr>
        <p:spPr bwMode="auto">
          <a:xfrm>
            <a:off x="4997224" y="3600224"/>
            <a:ext cx="153080" cy="10205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 bwMode="auto">
          <a:xfrm>
            <a:off x="4997224" y="3791857"/>
            <a:ext cx="153080" cy="102054"/>
          </a:xfrm>
          <a:prstGeom prst="rect">
            <a:avLst/>
          </a:prstGeom>
          <a:solidFill>
            <a:srgbClr val="996633"/>
          </a:solidFill>
          <a:ln>
            <a:solidFill>
              <a:srgbClr val="996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270" name="Text Box 47"/>
          <p:cNvSpPr txBox="1">
            <a:spLocks noChangeArrowheads="1"/>
          </p:cNvSpPr>
          <p:nvPr/>
        </p:nvSpPr>
        <p:spPr bwMode="auto">
          <a:xfrm>
            <a:off x="5344206" y="3501572"/>
            <a:ext cx="271802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центрального отопления;</a:t>
            </a:r>
          </a:p>
        </p:txBody>
      </p:sp>
      <p:sp>
        <p:nvSpPr>
          <p:cNvPr id="8271" name="Text Box 47"/>
          <p:cNvSpPr txBox="1">
            <a:spLocks noChangeArrowheads="1"/>
          </p:cNvSpPr>
          <p:nvPr/>
        </p:nvSpPr>
        <p:spPr bwMode="auto">
          <a:xfrm>
            <a:off x="5344206" y="3719286"/>
            <a:ext cx="2411866" cy="2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434" tIns="43211" rIns="86434" bIns="43211">
            <a:spAutoFit/>
          </a:bodyPr>
          <a:lstStyle>
            <a:lvl1pPr defTabSz="12144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144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144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144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144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144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100">
                <a:latin typeface="Times New Roman" pitchFamily="18" charset="0"/>
                <a:cs typeface="Times New Roman" pitchFamily="18" charset="0"/>
              </a:rPr>
              <a:t>жилые дома печного отопления; </a:t>
            </a:r>
          </a:p>
        </p:txBody>
      </p:sp>
      <p:sp>
        <p:nvSpPr>
          <p:cNvPr id="8272" name="Line 499"/>
          <p:cNvSpPr>
            <a:spLocks noChangeShapeType="1"/>
          </p:cNvSpPr>
          <p:nvPr/>
        </p:nvSpPr>
        <p:spPr bwMode="auto">
          <a:xfrm>
            <a:off x="6123214" y="5395232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grpSp>
        <p:nvGrpSpPr>
          <p:cNvPr id="8273" name="Group 105"/>
          <p:cNvGrpSpPr>
            <a:grpSpLocks/>
          </p:cNvGrpSpPr>
          <p:nvPr/>
        </p:nvGrpSpPr>
        <p:grpSpPr bwMode="auto">
          <a:xfrm>
            <a:off x="4942795" y="4231823"/>
            <a:ext cx="283482" cy="283482"/>
            <a:chOff x="3061" y="3475"/>
            <a:chExt cx="182" cy="182"/>
          </a:xfrm>
        </p:grpSpPr>
        <p:grpSp>
          <p:nvGrpSpPr>
            <p:cNvPr id="8346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8348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8351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8355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6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8352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8353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  <p:sp>
                <p:nvSpPr>
                  <p:cNvPr id="8354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127890" tIns="63945" rIns="127890" bIns="63945"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8349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50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47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27890" tIns="63945" rIns="127890" bIns="63945" anchor="ctr"/>
            <a:lstStyle/>
            <a:p>
              <a:pPr defTabSz="910326"/>
              <a:endParaRPr lang="ru-RU" sz="2500">
                <a:latin typeface="Calibri" pitchFamily="34" charset="0"/>
              </a:endParaRPr>
            </a:p>
          </p:txBody>
        </p:sp>
      </p:grpSp>
      <p:grpSp>
        <p:nvGrpSpPr>
          <p:cNvPr id="8274" name="Group 117"/>
          <p:cNvGrpSpPr>
            <a:grpSpLocks/>
          </p:cNvGrpSpPr>
          <p:nvPr/>
        </p:nvGrpSpPr>
        <p:grpSpPr bwMode="auto">
          <a:xfrm>
            <a:off x="4620759" y="4469934"/>
            <a:ext cx="878794" cy="735307"/>
            <a:chOff x="2971" y="3847"/>
            <a:chExt cx="347" cy="331"/>
          </a:xfrm>
        </p:grpSpPr>
        <p:grpSp>
          <p:nvGrpSpPr>
            <p:cNvPr id="8337" name="Group 118"/>
            <p:cNvGrpSpPr>
              <a:grpSpLocks/>
            </p:cNvGrpSpPr>
            <p:nvPr/>
          </p:nvGrpSpPr>
          <p:grpSpPr bwMode="auto">
            <a:xfrm>
              <a:off x="2971" y="3884"/>
              <a:ext cx="119" cy="120"/>
              <a:chOff x="315" y="951"/>
              <a:chExt cx="144" cy="147"/>
            </a:xfrm>
          </p:grpSpPr>
          <p:grpSp>
            <p:nvGrpSpPr>
              <p:cNvPr id="8341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8344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  <p:sp>
              <p:nvSpPr>
                <p:cNvPr id="8345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7890" tIns="63945" rIns="127890" bIns="63945"/>
                <a:lstStyle/>
                <a:p>
                  <a:endParaRPr lang="ru-RU"/>
                </a:p>
              </p:txBody>
            </p:sp>
          </p:grpSp>
          <p:sp>
            <p:nvSpPr>
              <p:cNvPr id="8342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127890" tIns="63945" rIns="127890" bIns="63945"/>
              <a:lstStyle/>
              <a:p>
                <a:pPr defTabSz="910326"/>
                <a:endParaRPr lang="ru-RU" sz="2900">
                  <a:latin typeface="Calibri" pitchFamily="34" charset="0"/>
                </a:endParaRPr>
              </a:p>
            </p:txBody>
          </p:sp>
          <p:sp>
            <p:nvSpPr>
              <p:cNvPr id="8343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38" name="Line 124"/>
            <p:cNvSpPr>
              <a:spLocks noChangeShapeType="1"/>
            </p:cNvSpPr>
            <p:nvPr/>
          </p:nvSpPr>
          <p:spPr bwMode="auto">
            <a:xfrm>
              <a:off x="3113" y="3953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39" name="Text Box 125"/>
            <p:cNvSpPr txBox="1">
              <a:spLocks noChangeArrowheads="1"/>
            </p:cNvSpPr>
            <p:nvPr/>
          </p:nvSpPr>
          <p:spPr bwMode="auto">
            <a:xfrm>
              <a:off x="3085" y="3847"/>
              <a:ext cx="233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ГАЗ</a:t>
              </a:r>
            </a:p>
          </p:txBody>
        </p:sp>
        <p:sp>
          <p:nvSpPr>
            <p:cNvPr id="8340" name="Text Box 126"/>
            <p:cNvSpPr txBox="1">
              <a:spLocks noChangeArrowheads="1"/>
            </p:cNvSpPr>
            <p:nvPr/>
          </p:nvSpPr>
          <p:spPr bwMode="auto">
            <a:xfrm>
              <a:off x="3115" y="3920"/>
              <a:ext cx="136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78584" tIns="89312" rIns="178584" bIns="89312">
              <a:spAutoFit/>
            </a:bodyPr>
            <a:lstStyle>
              <a:lvl1pPr defTabSz="178752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78752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78752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78752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>
                  <a:latin typeface="Calibri" pitchFamily="34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8275" name="Text Box 95"/>
          <p:cNvSpPr txBox="1">
            <a:spLocks noChangeArrowheads="1"/>
          </p:cNvSpPr>
          <p:nvPr/>
        </p:nvSpPr>
        <p:spPr bwMode="auto">
          <a:xfrm>
            <a:off x="5316991" y="6546171"/>
            <a:ext cx="221683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газопровод;</a:t>
            </a:r>
          </a:p>
        </p:txBody>
      </p:sp>
      <p:sp>
        <p:nvSpPr>
          <p:cNvPr id="8276" name="Text Box 101"/>
          <p:cNvSpPr txBox="1">
            <a:spLocks noChangeArrowheads="1"/>
          </p:cNvSpPr>
          <p:nvPr/>
        </p:nvSpPr>
        <p:spPr bwMode="auto">
          <a:xfrm>
            <a:off x="5311323" y="4245430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компрессорная станция;</a:t>
            </a:r>
          </a:p>
        </p:txBody>
      </p:sp>
      <p:sp>
        <p:nvSpPr>
          <p:cNvPr id="8277" name="Text Box 102"/>
          <p:cNvSpPr txBox="1">
            <a:spLocks noChangeArrowheads="1"/>
          </p:cNvSpPr>
          <p:nvPr/>
        </p:nvSpPr>
        <p:spPr bwMode="auto">
          <a:xfrm>
            <a:off x="5295446" y="4542519"/>
            <a:ext cx="262164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-хранилища газа, 2- млн.куб.м;</a:t>
            </a:r>
          </a:p>
        </p:txBody>
      </p:sp>
      <p:sp>
        <p:nvSpPr>
          <p:cNvPr id="8278" name="Овал 171"/>
          <p:cNvSpPr>
            <a:spLocks noChangeArrowheads="1"/>
          </p:cNvSpPr>
          <p:nvPr/>
        </p:nvSpPr>
        <p:spPr bwMode="auto">
          <a:xfrm>
            <a:off x="4953000" y="4942795"/>
            <a:ext cx="285750" cy="285750"/>
          </a:xfrm>
          <a:prstGeom prst="ellipse">
            <a:avLst/>
          </a:prstGeom>
          <a:solidFill>
            <a:schemeClr val="bg1">
              <a:alpha val="43137"/>
            </a:schemeClr>
          </a:solidFill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 lIns="91396" tIns="45700" rIns="91396" bIns="457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279" name="Text Box 67"/>
          <p:cNvSpPr txBox="1">
            <a:spLocks noChangeArrowheads="1"/>
          </p:cNvSpPr>
          <p:nvPr/>
        </p:nvSpPr>
        <p:spPr bwMode="auto">
          <a:xfrm>
            <a:off x="5434921" y="4975679"/>
            <a:ext cx="3127375" cy="35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buFontTx/>
              <a:buChar char="-"/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места пересечений с преградами (мосты, автодороги, ж/д, водные объекты, овраги и т.д); </a:t>
            </a:r>
          </a:p>
          <a:p>
            <a:pPr eaLnBrk="1" hangingPunct="1">
              <a:lnSpc>
                <a:spcPct val="70000"/>
              </a:lnSpc>
            </a:pPr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80" name="Oval 63"/>
          <p:cNvSpPr>
            <a:spLocks noChangeArrowheads="1"/>
          </p:cNvSpPr>
          <p:nvPr/>
        </p:nvSpPr>
        <p:spPr bwMode="auto">
          <a:xfrm rot="-5400000">
            <a:off x="4951299" y="3851389"/>
            <a:ext cx="212044" cy="489857"/>
          </a:xfrm>
          <a:prstGeom prst="ellipse">
            <a:avLst/>
          </a:prstGeom>
          <a:solidFill>
            <a:srgbClr val="FFFF00">
              <a:alpha val="21176"/>
            </a:srgbClr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91214" tIns="45609" rIns="91214" bIns="45609" anchor="ctr"/>
          <a:lstStyle/>
          <a:p>
            <a:pPr algn="ctr" defTabSz="910326"/>
            <a:endParaRPr lang="ru-RU" sz="250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8281" name="Text Box 95"/>
          <p:cNvSpPr txBox="1">
            <a:spLocks noChangeArrowheads="1"/>
          </p:cNvSpPr>
          <p:nvPr/>
        </p:nvSpPr>
        <p:spPr bwMode="auto">
          <a:xfrm>
            <a:off x="5305653" y="3963082"/>
            <a:ext cx="3163661" cy="371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зона возможного риска при аварии на газо-, нефтепроводе;</a:t>
            </a:r>
          </a:p>
        </p:txBody>
      </p:sp>
      <p:sp>
        <p:nvSpPr>
          <p:cNvPr id="8282" name="Полилиния 254"/>
          <p:cNvSpPr>
            <a:spLocks noChangeArrowheads="1"/>
          </p:cNvSpPr>
          <p:nvPr/>
        </p:nvSpPr>
        <p:spPr bwMode="auto">
          <a:xfrm>
            <a:off x="5007430" y="5326064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3" name="Полилиния 255"/>
          <p:cNvSpPr>
            <a:spLocks noChangeArrowheads="1"/>
          </p:cNvSpPr>
          <p:nvPr/>
        </p:nvSpPr>
        <p:spPr bwMode="auto">
          <a:xfrm>
            <a:off x="5007430" y="5553982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4" name="Полилиния 256"/>
          <p:cNvSpPr>
            <a:spLocks noChangeArrowheads="1"/>
          </p:cNvSpPr>
          <p:nvPr/>
        </p:nvSpPr>
        <p:spPr bwMode="auto">
          <a:xfrm>
            <a:off x="5007430" y="5769429"/>
            <a:ext cx="251732" cy="172357"/>
          </a:xfrm>
          <a:custGeom>
            <a:avLst/>
            <a:gdLst>
              <a:gd name="T0" fmla="*/ 56902 w 353730"/>
              <a:gd name="T1" fmla="*/ 168132 h 241429"/>
              <a:gd name="T2" fmla="*/ 25774 w 353730"/>
              <a:gd name="T3" fmla="*/ 156609 h 241429"/>
              <a:gd name="T4" fmla="*/ 36152 w 353730"/>
              <a:gd name="T5" fmla="*/ 87490 h 241429"/>
              <a:gd name="T6" fmla="*/ 77653 w 353730"/>
              <a:gd name="T7" fmla="*/ 18364 h 241429"/>
              <a:gd name="T8" fmla="*/ 98404 w 353730"/>
              <a:gd name="T9" fmla="*/ 52926 h 241429"/>
              <a:gd name="T10" fmla="*/ 129533 w 353730"/>
              <a:gd name="T11" fmla="*/ 64442 h 241429"/>
              <a:gd name="T12" fmla="*/ 202166 w 353730"/>
              <a:gd name="T13" fmla="*/ 75966 h 241429"/>
              <a:gd name="T14" fmla="*/ 181413 w 353730"/>
              <a:gd name="T15" fmla="*/ 145087 h 241429"/>
              <a:gd name="T16" fmla="*/ 243667 w 353730"/>
              <a:gd name="T17" fmla="*/ 168132 h 241429"/>
              <a:gd name="T18" fmla="*/ 119157 w 353730"/>
              <a:gd name="T19" fmla="*/ 202689 h 241429"/>
              <a:gd name="T20" fmla="*/ 98404 w 353730"/>
              <a:gd name="T21" fmla="*/ 237249 h 241429"/>
              <a:gd name="T22" fmla="*/ 67282 w 353730"/>
              <a:gd name="T23" fmla="*/ 225729 h 241429"/>
              <a:gd name="T24" fmla="*/ 56902 w 353730"/>
              <a:gd name="T25" fmla="*/ 168132 h 24142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3730"/>
              <a:gd name="T40" fmla="*/ 0 h 241429"/>
              <a:gd name="T41" fmla="*/ 353730 w 353730"/>
              <a:gd name="T42" fmla="*/ 241429 h 24142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3730" h="241429">
                <a:moveTo>
                  <a:pt x="64290" y="171091"/>
                </a:moveTo>
                <a:cubicBezTo>
                  <a:pt x="56475" y="159368"/>
                  <a:pt x="37859" y="168106"/>
                  <a:pt x="29121" y="159368"/>
                </a:cubicBezTo>
                <a:cubicBezTo>
                  <a:pt x="0" y="130246"/>
                  <a:pt x="25300" y="112345"/>
                  <a:pt x="40844" y="89029"/>
                </a:cubicBezTo>
                <a:cubicBezTo>
                  <a:pt x="43150" y="77499"/>
                  <a:pt x="41007" y="0"/>
                  <a:pt x="87736" y="18691"/>
                </a:cubicBezTo>
                <a:cubicBezTo>
                  <a:pt x="100818" y="23924"/>
                  <a:pt x="100180" y="45058"/>
                  <a:pt x="111182" y="53860"/>
                </a:cubicBezTo>
                <a:cubicBezTo>
                  <a:pt x="120831" y="61579"/>
                  <a:pt x="134234" y="63160"/>
                  <a:pt x="146351" y="65583"/>
                </a:cubicBezTo>
                <a:cubicBezTo>
                  <a:pt x="173446" y="71002"/>
                  <a:pt x="201059" y="73398"/>
                  <a:pt x="228413" y="77306"/>
                </a:cubicBezTo>
                <a:cubicBezTo>
                  <a:pt x="220598" y="100752"/>
                  <a:pt x="181521" y="139828"/>
                  <a:pt x="204967" y="147644"/>
                </a:cubicBezTo>
                <a:lnTo>
                  <a:pt x="275305" y="171091"/>
                </a:lnTo>
                <a:cubicBezTo>
                  <a:pt x="171040" y="240601"/>
                  <a:pt x="353730" y="126587"/>
                  <a:pt x="134628" y="206260"/>
                </a:cubicBezTo>
                <a:cubicBezTo>
                  <a:pt x="121387" y="211075"/>
                  <a:pt x="118997" y="229706"/>
                  <a:pt x="111182" y="241429"/>
                </a:cubicBezTo>
                <a:cubicBezTo>
                  <a:pt x="99459" y="237521"/>
                  <a:pt x="82868" y="239988"/>
                  <a:pt x="76013" y="229706"/>
                </a:cubicBezTo>
                <a:cubicBezTo>
                  <a:pt x="64960" y="213127"/>
                  <a:pt x="72105" y="182814"/>
                  <a:pt x="64290" y="171091"/>
                </a:cubicBezTo>
                <a:close/>
              </a:path>
            </a:pathLst>
          </a:custGeom>
          <a:noFill/>
          <a:ln w="25400" algn="ctr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396" tIns="45700" rIns="91396" bIns="45700" anchor="ctr"/>
          <a:lstStyle/>
          <a:p>
            <a:endParaRPr lang="ru-RU"/>
          </a:p>
        </p:txBody>
      </p:sp>
      <p:sp>
        <p:nvSpPr>
          <p:cNvPr id="8285" name="Text Box 101"/>
          <p:cNvSpPr txBox="1">
            <a:spLocks noChangeArrowheads="1"/>
          </p:cNvSpPr>
          <p:nvPr/>
        </p:nvSpPr>
        <p:spPr bwMode="auto">
          <a:xfrm>
            <a:off x="5299984" y="5258029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критический уровень подтопления;</a:t>
            </a:r>
          </a:p>
        </p:txBody>
      </p:sp>
      <p:sp>
        <p:nvSpPr>
          <p:cNvPr id="8286" name="Text Box 101"/>
          <p:cNvSpPr txBox="1">
            <a:spLocks noChangeArrowheads="1"/>
          </p:cNvSpPr>
          <p:nvPr/>
        </p:nvSpPr>
        <p:spPr bwMode="auto">
          <a:xfrm>
            <a:off x="5299984" y="5458734"/>
            <a:ext cx="2620509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средний уровень подтопления;</a:t>
            </a:r>
          </a:p>
        </p:txBody>
      </p:sp>
      <p:sp>
        <p:nvSpPr>
          <p:cNvPr id="8287" name="Text Box 101"/>
          <p:cNvSpPr txBox="1">
            <a:spLocks noChangeArrowheads="1"/>
          </p:cNvSpPr>
          <p:nvPr/>
        </p:nvSpPr>
        <p:spPr bwMode="auto">
          <a:xfrm>
            <a:off x="5307921" y="5676448"/>
            <a:ext cx="2750911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7500" tIns="63764" rIns="127500" bIns="63764">
            <a:spAutoFit/>
          </a:bodyPr>
          <a:lstStyle>
            <a:lvl1pPr defTabSz="1787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787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787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787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787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787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- максимальный уровень подтопления;</a:t>
            </a:r>
          </a:p>
        </p:txBody>
      </p:sp>
      <p:sp>
        <p:nvSpPr>
          <p:cNvPr id="8288" name="Line 499"/>
          <p:cNvSpPr>
            <a:spLocks noChangeShapeType="1"/>
          </p:cNvSpPr>
          <p:nvPr/>
        </p:nvSpPr>
        <p:spPr bwMode="auto">
          <a:xfrm>
            <a:off x="4340679" y="6119813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2" tIns="32641" rIns="65282" bIns="32641" anchor="ctr"/>
          <a:lstStyle/>
          <a:p>
            <a:endParaRPr lang="ru-RU"/>
          </a:p>
        </p:txBody>
      </p:sp>
      <p:sp>
        <p:nvSpPr>
          <p:cNvPr id="8289" name="Text Box 89"/>
          <p:cNvSpPr txBox="1">
            <a:spLocks noChangeArrowheads="1"/>
          </p:cNvSpPr>
          <p:nvPr/>
        </p:nvSpPr>
        <p:spPr bwMode="auto">
          <a:xfrm>
            <a:off x="5218341" y="5859009"/>
            <a:ext cx="3004911" cy="546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7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нефтебазы и другие объекты нефтяного комплекса. (нефтеналивные сатнции, мазутохранилища и др.);</a:t>
            </a:r>
          </a:p>
        </p:txBody>
      </p:sp>
      <p:grpSp>
        <p:nvGrpSpPr>
          <p:cNvPr id="8290" name="Группа 168"/>
          <p:cNvGrpSpPr>
            <a:grpSpLocks/>
          </p:cNvGrpSpPr>
          <p:nvPr/>
        </p:nvGrpSpPr>
        <p:grpSpPr bwMode="auto">
          <a:xfrm rot="-4345915">
            <a:off x="773341" y="6427109"/>
            <a:ext cx="142875" cy="428625"/>
            <a:chOff x="5857884" y="3714752"/>
            <a:chExt cx="142876" cy="428628"/>
          </a:xfrm>
        </p:grpSpPr>
        <p:sp>
          <p:nvSpPr>
            <p:cNvPr id="8335" name="Овал 169"/>
            <p:cNvSpPr>
              <a:spLocks noChangeArrowheads="1"/>
            </p:cNvSpPr>
            <p:nvPr/>
          </p:nvSpPr>
          <p:spPr bwMode="auto">
            <a:xfrm>
              <a:off x="5857884" y="3857628"/>
              <a:ext cx="142876" cy="142876"/>
            </a:xfrm>
            <a:prstGeom prst="ellipse">
              <a:avLst/>
            </a:prstGeom>
            <a:solidFill>
              <a:schemeClr val="tx1"/>
            </a:solidFill>
            <a:ln w="25400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8016" tIns="64008" rIns="128016" bIns="64008" anchor="ctr"/>
            <a:lstStyle/>
            <a:p>
              <a:pPr algn="ctr"/>
              <a:endParaRPr lang="ru-RU" sz="1100">
                <a:solidFill>
                  <a:srgbClr val="FFFFFF"/>
                </a:solidFill>
                <a:cs typeface="Times New Roman" pitchFamily="18" charset="0"/>
              </a:endParaRPr>
            </a:p>
          </p:txBody>
        </p:sp>
        <p:cxnSp>
          <p:nvCxnSpPr>
            <p:cNvPr id="178" name="Прямая соединительная линия 177"/>
            <p:cNvCxnSpPr/>
            <p:nvPr/>
          </p:nvCxnSpPr>
          <p:spPr>
            <a:xfrm rot="16200000" flipH="1">
              <a:off x="5715008" y="3857628"/>
              <a:ext cx="428628" cy="142876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91" name="Group 1225"/>
          <p:cNvGrpSpPr>
            <a:grpSpLocks/>
          </p:cNvGrpSpPr>
          <p:nvPr/>
        </p:nvGrpSpPr>
        <p:grpSpPr bwMode="auto">
          <a:xfrm>
            <a:off x="5013099" y="5979207"/>
            <a:ext cx="222250" cy="288018"/>
            <a:chOff x="783" y="2063"/>
            <a:chExt cx="479" cy="307"/>
          </a:xfrm>
        </p:grpSpPr>
        <p:sp>
          <p:nvSpPr>
            <p:cNvPr id="8310" name="Line 1226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8311" name="Group 1227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8328" name="Group 1228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8333" name="Arc 1229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34" name="Arc 1230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3 h 21600"/>
                    <a:gd name="T4" fmla="*/ 0 w 21600"/>
                    <a:gd name="T5" fmla="*/ 5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9" name="Line 1231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1232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1233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1234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312" name="Group 1235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8321" name="Group 1236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8326" name="Arc 1237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92 h 21600"/>
                    <a:gd name="T4" fmla="*/ 0 w 21600"/>
                    <a:gd name="T5" fmla="*/ 59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27" name="Arc 1238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87 h 21600"/>
                    <a:gd name="T4" fmla="*/ 0 w 21600"/>
                    <a:gd name="T5" fmla="*/ 587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22" name="Line 1239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240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241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242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8313" name="Line 1243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4" name="Arc 1244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5" name="Arc 1245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6" name="Arc 1246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17" name="Line 1247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8" name="Line 1248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19" name="Arc 1249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/>
            </a:p>
          </p:txBody>
        </p:sp>
        <p:sp>
          <p:nvSpPr>
            <p:cNvPr id="8320" name="Line 1250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92" name="Group 1873"/>
          <p:cNvGrpSpPr>
            <a:grpSpLocks/>
          </p:cNvGrpSpPr>
          <p:nvPr/>
        </p:nvGrpSpPr>
        <p:grpSpPr bwMode="auto">
          <a:xfrm rot="-1334384">
            <a:off x="4993821" y="6331857"/>
            <a:ext cx="290286" cy="290286"/>
            <a:chOff x="258" y="12222"/>
            <a:chExt cx="457" cy="457"/>
          </a:xfrm>
        </p:grpSpPr>
        <p:sp>
          <p:nvSpPr>
            <p:cNvPr id="8303" name="Oval 1874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128016" tIns="64008" rIns="128016" bIns="64008"/>
            <a:lstStyle/>
            <a:p>
              <a:endParaRPr lang="ru-RU" sz="1100">
                <a:cs typeface="Times New Roman" pitchFamily="18" charset="0"/>
              </a:endParaRPr>
            </a:p>
          </p:txBody>
        </p:sp>
        <p:grpSp>
          <p:nvGrpSpPr>
            <p:cNvPr id="8304" name="Group 1875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8305" name="Group 1876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8308" name="Freeform 1877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  <p:sp>
              <p:nvSpPr>
                <p:cNvPr id="8309" name="Freeform 1878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lIns="128016" tIns="64008" rIns="128016" bIns="64008"/>
                <a:lstStyle/>
                <a:p>
                  <a:endParaRPr lang="ru-RU"/>
                </a:p>
              </p:txBody>
            </p:sp>
          </p:grpSp>
          <p:sp>
            <p:nvSpPr>
              <p:cNvPr id="8306" name="Line 1879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07" name="Line 1880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293" name="Text Box 89"/>
          <p:cNvSpPr txBox="1">
            <a:spLocks noChangeArrowheads="1"/>
          </p:cNvSpPr>
          <p:nvPr/>
        </p:nvSpPr>
        <p:spPr bwMode="auto">
          <a:xfrm>
            <a:off x="1034144" y="6486072"/>
            <a:ext cx="1294874" cy="315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нефтепровод;</a:t>
            </a:r>
          </a:p>
        </p:txBody>
      </p:sp>
      <p:sp>
        <p:nvSpPr>
          <p:cNvPr id="8294" name="Text Box 89"/>
          <p:cNvSpPr txBox="1">
            <a:spLocks noChangeArrowheads="1"/>
          </p:cNvSpPr>
          <p:nvPr/>
        </p:nvSpPr>
        <p:spPr bwMode="auto">
          <a:xfrm>
            <a:off x="5235350" y="6336393"/>
            <a:ext cx="1884589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8419" tIns="89219" rIns="178419" bIns="89219">
            <a:spAutoFit/>
          </a:bodyPr>
          <a:lstStyle>
            <a:lvl1pPr defTabSz="25034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5034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5034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5034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5034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503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100">
                <a:latin typeface="Times New Roman" pitchFamily="18" charset="0"/>
                <a:cs typeface="Times New Roman" pitchFamily="18" charset="0"/>
              </a:rPr>
              <a:t> -  насосные станции; </a:t>
            </a:r>
          </a:p>
        </p:txBody>
      </p:sp>
      <p:grpSp>
        <p:nvGrpSpPr>
          <p:cNvPr id="8295" name="Группа 231"/>
          <p:cNvGrpSpPr>
            <a:grpSpLocks/>
          </p:cNvGrpSpPr>
          <p:nvPr/>
        </p:nvGrpSpPr>
        <p:grpSpPr bwMode="auto">
          <a:xfrm>
            <a:off x="4843011" y="6655029"/>
            <a:ext cx="360589" cy="142875"/>
            <a:chOff x="6827094" y="5825222"/>
            <a:chExt cx="504000" cy="200060"/>
          </a:xfrm>
        </p:grpSpPr>
        <p:sp>
          <p:nvSpPr>
            <p:cNvPr id="8301" name="Овал 169"/>
            <p:cNvSpPr>
              <a:spLocks noChangeArrowheads="1"/>
            </p:cNvSpPr>
            <p:nvPr/>
          </p:nvSpPr>
          <p:spPr bwMode="auto">
            <a:xfrm rot="-4345915">
              <a:off x="7007458" y="5825250"/>
              <a:ext cx="200060" cy="200004"/>
            </a:xfrm>
            <a:prstGeom prst="ellipse">
              <a:avLst/>
            </a:prstGeom>
            <a:solidFill>
              <a:srgbClr val="FFFF00"/>
            </a:solidFill>
            <a:ln w="25400" algn="ctr">
              <a:solidFill>
                <a:srgbClr val="FFFF00"/>
              </a:solidFill>
              <a:round/>
              <a:headEnd/>
              <a:tailEnd/>
            </a:ln>
          </p:spPr>
          <p:txBody>
            <a:bodyPr vert="eaVert"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8302" name="Прямая соединительная линия 170"/>
            <p:cNvCxnSpPr>
              <a:cxnSpLocks noChangeShapeType="1"/>
            </p:cNvCxnSpPr>
            <p:nvPr/>
          </p:nvCxnSpPr>
          <p:spPr bwMode="auto">
            <a:xfrm rot="11854085" flipH="1">
              <a:off x="6827094" y="5838990"/>
              <a:ext cx="504000" cy="142875"/>
            </a:xfrm>
            <a:prstGeom prst="line">
              <a:avLst/>
            </a:prstGeom>
            <a:noFill/>
            <a:ln w="34925" algn="ctr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96" name="Группа 218"/>
          <p:cNvGrpSpPr>
            <a:grpSpLocks/>
          </p:cNvGrpSpPr>
          <p:nvPr/>
        </p:nvGrpSpPr>
        <p:grpSpPr bwMode="auto">
          <a:xfrm>
            <a:off x="825501" y="3812268"/>
            <a:ext cx="221116" cy="215446"/>
            <a:chOff x="-1121598" y="5086352"/>
            <a:chExt cx="309408" cy="301197"/>
          </a:xfrm>
        </p:grpSpPr>
        <p:sp>
          <p:nvSpPr>
            <p:cNvPr id="8299" name="Oval 41"/>
            <p:cNvSpPr>
              <a:spLocks noChangeArrowheads="1"/>
            </p:cNvSpPr>
            <p:nvPr/>
          </p:nvSpPr>
          <p:spPr bwMode="auto">
            <a:xfrm>
              <a:off x="-1100190" y="5086352"/>
              <a:ext cx="288000" cy="288000"/>
            </a:xfrm>
            <a:prstGeom prst="ellipse">
              <a:avLst/>
            </a:prstGeom>
            <a:solidFill>
              <a:srgbClr val="FF3300"/>
            </a:solidFill>
            <a:ln w="2540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127761" tIns="63881" rIns="127761" bIns="63881" anchor="ctr"/>
            <a:lstStyle/>
            <a:p>
              <a:pPr algn="ctr" defTabSz="910326"/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8300" name="Oval 41"/>
            <p:cNvSpPr>
              <a:spLocks noChangeArrowheads="1"/>
            </p:cNvSpPr>
            <p:nvPr/>
          </p:nvSpPr>
          <p:spPr bwMode="auto">
            <a:xfrm>
              <a:off x="-1121598" y="5099549"/>
              <a:ext cx="288000" cy="2880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127761" tIns="63881" rIns="127761" bIns="63881" anchor="ctr"/>
            <a:lstStyle/>
            <a:p>
              <a:pPr algn="ctr" defTabSz="910326"/>
              <a:r>
                <a:rPr lang="en-US" sz="2000">
                  <a:solidFill>
                    <a:schemeClr val="bg1"/>
                  </a:solidFill>
                  <a:latin typeface="Calibri" pitchFamily="34" charset="0"/>
                  <a:cs typeface="Times New Roman" pitchFamily="18" charset="0"/>
                </a:rPr>
                <a:t>T</a:t>
              </a:r>
              <a:endParaRPr lang="ru-RU" sz="210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216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730252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277"/>
          <p:cNvGrpSpPr>
            <a:grpSpLocks/>
          </p:cNvGrpSpPr>
          <p:nvPr/>
        </p:nvGrpSpPr>
        <p:grpSpPr bwMode="auto">
          <a:xfrm>
            <a:off x="209778" y="1216707"/>
            <a:ext cx="300491" cy="218848"/>
            <a:chOff x="6544278" y="3971161"/>
            <a:chExt cx="339753" cy="261960"/>
          </a:xfrm>
        </p:grpSpPr>
        <p:grpSp>
          <p:nvGrpSpPr>
            <p:cNvPr id="9983" name="Group 73"/>
            <p:cNvGrpSpPr>
              <a:grpSpLocks/>
            </p:cNvGrpSpPr>
            <p:nvPr/>
          </p:nvGrpSpPr>
          <p:grpSpPr bwMode="auto">
            <a:xfrm>
              <a:off x="6578849" y="3971161"/>
              <a:ext cx="255339" cy="261960"/>
              <a:chOff x="3168" y="186"/>
              <a:chExt cx="528" cy="672"/>
            </a:xfrm>
          </p:grpSpPr>
          <p:sp>
            <p:nvSpPr>
              <p:cNvPr id="9986" name="Line 74"/>
              <p:cNvSpPr>
                <a:spLocks noChangeShapeType="1"/>
              </p:cNvSpPr>
              <p:nvPr/>
            </p:nvSpPr>
            <p:spPr bwMode="auto">
              <a:xfrm>
                <a:off x="3193" y="186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7" name="Line 75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8" name="Line 76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9" name="Line 77"/>
              <p:cNvSpPr>
                <a:spLocks noChangeShapeType="1"/>
              </p:cNvSpPr>
              <p:nvPr/>
            </p:nvSpPr>
            <p:spPr bwMode="auto">
              <a:xfrm>
                <a:off x="3671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9984" name="Freeform 78"/>
            <p:cNvSpPr>
              <a:spLocks/>
            </p:cNvSpPr>
            <p:nvPr/>
          </p:nvSpPr>
          <p:spPr bwMode="auto">
            <a:xfrm>
              <a:off x="6591299" y="3986212"/>
              <a:ext cx="240507" cy="130980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2147483647 h 159"/>
                <a:gd name="T4" fmla="*/ 2147483647 w 291"/>
                <a:gd name="T5" fmla="*/ 2147483647 h 159"/>
                <a:gd name="T6" fmla="*/ 2147483647 w 291"/>
                <a:gd name="T7" fmla="*/ 2147483647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F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985" name="Text Box 79"/>
            <p:cNvSpPr txBox="1">
              <a:spLocks noChangeArrowheads="1"/>
            </p:cNvSpPr>
            <p:nvPr/>
          </p:nvSpPr>
          <p:spPr bwMode="auto">
            <a:xfrm>
              <a:off x="6544278" y="4001463"/>
              <a:ext cx="339753" cy="92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ДПО</a:t>
              </a:r>
            </a:p>
          </p:txBody>
        </p:sp>
      </p:grpSp>
      <p:grpSp>
        <p:nvGrpSpPr>
          <p:cNvPr id="9219" name="Группа 276"/>
          <p:cNvGrpSpPr>
            <a:grpSpLocks/>
          </p:cNvGrpSpPr>
          <p:nvPr/>
        </p:nvGrpSpPr>
        <p:grpSpPr bwMode="auto">
          <a:xfrm>
            <a:off x="221117" y="991054"/>
            <a:ext cx="310696" cy="218849"/>
            <a:chOff x="4856160" y="3032911"/>
            <a:chExt cx="351098" cy="261959"/>
          </a:xfrm>
        </p:grpSpPr>
        <p:grpSp>
          <p:nvGrpSpPr>
            <p:cNvPr id="9975" name="Group 127"/>
            <p:cNvGrpSpPr>
              <a:grpSpLocks/>
            </p:cNvGrpSpPr>
            <p:nvPr/>
          </p:nvGrpSpPr>
          <p:grpSpPr bwMode="auto">
            <a:xfrm>
              <a:off x="4885381" y="3032911"/>
              <a:ext cx="302569" cy="261959"/>
              <a:chOff x="3168" y="180"/>
              <a:chExt cx="528" cy="672"/>
            </a:xfrm>
          </p:grpSpPr>
          <p:sp>
            <p:nvSpPr>
              <p:cNvPr id="9979" name="Line 128"/>
              <p:cNvSpPr>
                <a:spLocks noChangeShapeType="1"/>
              </p:cNvSpPr>
              <p:nvPr/>
            </p:nvSpPr>
            <p:spPr bwMode="auto">
              <a:xfrm>
                <a:off x="3175" y="180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0" name="Line 12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1" name="Line 13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982" name="Line 13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976" name="Группа 22"/>
            <p:cNvGrpSpPr>
              <a:grpSpLocks/>
            </p:cNvGrpSpPr>
            <p:nvPr/>
          </p:nvGrpSpPr>
          <p:grpSpPr bwMode="auto">
            <a:xfrm>
              <a:off x="4856160" y="3051101"/>
              <a:ext cx="351098" cy="130980"/>
              <a:chOff x="3309131" y="3055062"/>
              <a:chExt cx="351098" cy="130980"/>
            </a:xfrm>
          </p:grpSpPr>
          <p:sp>
            <p:nvSpPr>
              <p:cNvPr id="9977" name="Freeform 132"/>
              <p:cNvSpPr>
                <a:spLocks/>
              </p:cNvSpPr>
              <p:nvPr/>
            </p:nvSpPr>
            <p:spPr bwMode="auto">
              <a:xfrm>
                <a:off x="3361848" y="3055062"/>
                <a:ext cx="274131" cy="130980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2147483647 h 159"/>
                  <a:gd name="T4" fmla="*/ 2147483647 w 291"/>
                  <a:gd name="T5" fmla="*/ 2147483647 h 159"/>
                  <a:gd name="T6" fmla="*/ 2147483647 w 291"/>
                  <a:gd name="T7" fmla="*/ 2147483647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  <p:sp>
            <p:nvSpPr>
              <p:cNvPr id="9978" name="Text Box 133"/>
              <p:cNvSpPr txBox="1">
                <a:spLocks noChangeArrowheads="1"/>
              </p:cNvSpPr>
              <p:nvPr/>
            </p:nvSpPr>
            <p:spPr bwMode="auto">
              <a:xfrm>
                <a:off x="3309131" y="3073932"/>
                <a:ext cx="351098" cy="92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defTabSz="1031875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031875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0318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ru-RU" sz="500" b="1">
                    <a:solidFill>
                      <a:schemeClr val="bg1"/>
                    </a:solidFill>
                    <a:latin typeface="Times New Roman" pitchFamily="18" charset="0"/>
                    <a:cs typeface="Arial" charset="0"/>
                  </a:rPr>
                  <a:t>ВПО</a:t>
                </a:r>
              </a:p>
            </p:txBody>
          </p:sp>
        </p:grpSp>
      </p:grpSp>
      <p:grpSp>
        <p:nvGrpSpPr>
          <p:cNvPr id="9220" name="Group 316"/>
          <p:cNvGrpSpPr>
            <a:grpSpLocks/>
          </p:cNvGrpSpPr>
          <p:nvPr/>
        </p:nvGrpSpPr>
        <p:grpSpPr bwMode="auto">
          <a:xfrm>
            <a:off x="168956" y="2620509"/>
            <a:ext cx="336776" cy="222250"/>
            <a:chOff x="4727" y="2506"/>
            <a:chExt cx="706" cy="1172"/>
          </a:xfrm>
        </p:grpSpPr>
        <p:sp>
          <p:nvSpPr>
            <p:cNvPr id="9896" name="Freeform 317"/>
            <p:cNvSpPr>
              <a:spLocks/>
            </p:cNvSpPr>
            <p:nvPr/>
          </p:nvSpPr>
          <p:spPr bwMode="auto">
            <a:xfrm>
              <a:off x="4727" y="3558"/>
              <a:ext cx="46" cy="120"/>
            </a:xfrm>
            <a:custGeom>
              <a:avLst/>
              <a:gdLst>
                <a:gd name="T0" fmla="*/ 0 w 139"/>
                <a:gd name="T1" fmla="*/ 20 h 135"/>
                <a:gd name="T2" fmla="*/ 0 w 139"/>
                <a:gd name="T3" fmla="*/ 14 h 135"/>
                <a:gd name="T4" fmla="*/ 0 w 139"/>
                <a:gd name="T5" fmla="*/ 14 h 135"/>
                <a:gd name="T6" fmla="*/ 0 w 139"/>
                <a:gd name="T7" fmla="*/ 7 h 135"/>
                <a:gd name="T8" fmla="*/ 0 w 139"/>
                <a:gd name="T9" fmla="*/ 7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20 h 135"/>
                <a:gd name="T16" fmla="*/ 0 w 139"/>
                <a:gd name="T17" fmla="*/ 2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7" name="Freeform 318"/>
            <p:cNvSpPr>
              <a:spLocks/>
            </p:cNvSpPr>
            <p:nvPr/>
          </p:nvSpPr>
          <p:spPr bwMode="auto">
            <a:xfrm>
              <a:off x="4773" y="2564"/>
              <a:ext cx="648" cy="1114"/>
            </a:xfrm>
            <a:custGeom>
              <a:avLst/>
              <a:gdLst>
                <a:gd name="T0" fmla="*/ 0 w 1946"/>
                <a:gd name="T1" fmla="*/ 142 h 1278"/>
                <a:gd name="T2" fmla="*/ 0 w 1946"/>
                <a:gd name="T3" fmla="*/ 11 h 1278"/>
                <a:gd name="T4" fmla="*/ 0 w 1946"/>
                <a:gd name="T5" fmla="*/ 11 h 1278"/>
                <a:gd name="T6" fmla="*/ 0 w 1946"/>
                <a:gd name="T7" fmla="*/ 10 h 1278"/>
                <a:gd name="T8" fmla="*/ 0 w 1946"/>
                <a:gd name="T9" fmla="*/ 9 h 1278"/>
                <a:gd name="T10" fmla="*/ 0 w 1946"/>
                <a:gd name="T11" fmla="*/ 8 h 1278"/>
                <a:gd name="T12" fmla="*/ 0 w 1946"/>
                <a:gd name="T13" fmla="*/ 7 h 1278"/>
                <a:gd name="T14" fmla="*/ 0 w 1946"/>
                <a:gd name="T15" fmla="*/ 6 h 1278"/>
                <a:gd name="T16" fmla="*/ 0 w 1946"/>
                <a:gd name="T17" fmla="*/ 5 h 1278"/>
                <a:gd name="T18" fmla="*/ 0 w 1946"/>
                <a:gd name="T19" fmla="*/ 4 h 1278"/>
                <a:gd name="T20" fmla="*/ 0 w 1946"/>
                <a:gd name="T21" fmla="*/ 3 h 1278"/>
                <a:gd name="T22" fmla="*/ 0 w 1946"/>
                <a:gd name="T23" fmla="*/ 3 h 1278"/>
                <a:gd name="T24" fmla="*/ 0 w 1946"/>
                <a:gd name="T25" fmla="*/ 3 h 1278"/>
                <a:gd name="T26" fmla="*/ 0 w 1946"/>
                <a:gd name="T27" fmla="*/ 3 h 1278"/>
                <a:gd name="T28" fmla="*/ 0 w 1946"/>
                <a:gd name="T29" fmla="*/ 3 h 1278"/>
                <a:gd name="T30" fmla="*/ 0 w 1946"/>
                <a:gd name="T31" fmla="*/ 3 h 1278"/>
                <a:gd name="T32" fmla="*/ 0 w 1946"/>
                <a:gd name="T33" fmla="*/ 3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3 h 1278"/>
                <a:gd name="T42" fmla="*/ 0 w 1946"/>
                <a:gd name="T43" fmla="*/ 3 h 1278"/>
                <a:gd name="T44" fmla="*/ 0 w 1946"/>
                <a:gd name="T45" fmla="*/ 3 h 1278"/>
                <a:gd name="T46" fmla="*/ 0 w 1946"/>
                <a:gd name="T47" fmla="*/ 3 h 1278"/>
                <a:gd name="T48" fmla="*/ 0 w 1946"/>
                <a:gd name="T49" fmla="*/ 3 h 1278"/>
                <a:gd name="T50" fmla="*/ 0 w 1946"/>
                <a:gd name="T51" fmla="*/ 3 h 1278"/>
                <a:gd name="T52" fmla="*/ 0 w 1946"/>
                <a:gd name="T53" fmla="*/ 3 h 1278"/>
                <a:gd name="T54" fmla="*/ 0 w 1946"/>
                <a:gd name="T55" fmla="*/ 4 h 1278"/>
                <a:gd name="T56" fmla="*/ 0 w 1946"/>
                <a:gd name="T57" fmla="*/ 5 h 1278"/>
                <a:gd name="T58" fmla="*/ 0 w 1946"/>
                <a:gd name="T59" fmla="*/ 6 h 1278"/>
                <a:gd name="T60" fmla="*/ 0 w 1946"/>
                <a:gd name="T61" fmla="*/ 7 h 1278"/>
                <a:gd name="T62" fmla="*/ 0 w 1946"/>
                <a:gd name="T63" fmla="*/ 8 h 1278"/>
                <a:gd name="T64" fmla="*/ 0 w 1946"/>
                <a:gd name="T65" fmla="*/ 9 h 1278"/>
                <a:gd name="T66" fmla="*/ 0 w 1946"/>
                <a:gd name="T67" fmla="*/ 10 h 1278"/>
                <a:gd name="T68" fmla="*/ 0 w 1946"/>
                <a:gd name="T69" fmla="*/ 11 h 1278"/>
                <a:gd name="T70" fmla="*/ 0 w 1946"/>
                <a:gd name="T71" fmla="*/ 11 h 1278"/>
                <a:gd name="T72" fmla="*/ 0 w 1946"/>
                <a:gd name="T73" fmla="*/ 142 h 1278"/>
                <a:gd name="T74" fmla="*/ 0 w 1946"/>
                <a:gd name="T75" fmla="*/ 142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8" name="Rectangle 319"/>
            <p:cNvSpPr>
              <a:spLocks noChangeArrowheads="1"/>
            </p:cNvSpPr>
            <p:nvPr/>
          </p:nvSpPr>
          <p:spPr bwMode="auto">
            <a:xfrm>
              <a:off x="5188" y="3087"/>
              <a:ext cx="42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899" name="Rectangle 320"/>
            <p:cNvSpPr>
              <a:spLocks noChangeArrowheads="1"/>
            </p:cNvSpPr>
            <p:nvPr/>
          </p:nvSpPr>
          <p:spPr bwMode="auto">
            <a:xfrm>
              <a:off x="5168" y="3134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0" name="Rectangle 321"/>
            <p:cNvSpPr>
              <a:spLocks noChangeArrowheads="1"/>
            </p:cNvSpPr>
            <p:nvPr/>
          </p:nvSpPr>
          <p:spPr bwMode="auto">
            <a:xfrm>
              <a:off x="5306" y="3034"/>
              <a:ext cx="42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1" name="Rectangle 322"/>
            <p:cNvSpPr>
              <a:spLocks noChangeArrowheads="1"/>
            </p:cNvSpPr>
            <p:nvPr/>
          </p:nvSpPr>
          <p:spPr bwMode="auto">
            <a:xfrm>
              <a:off x="5286" y="3087"/>
              <a:ext cx="40" cy="3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2" name="Rectangle 323"/>
            <p:cNvSpPr>
              <a:spLocks noChangeArrowheads="1"/>
            </p:cNvSpPr>
            <p:nvPr/>
          </p:nvSpPr>
          <p:spPr bwMode="auto">
            <a:xfrm>
              <a:off x="5286" y="2987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3" name="Rectangle 324"/>
            <p:cNvSpPr>
              <a:spLocks noChangeArrowheads="1"/>
            </p:cNvSpPr>
            <p:nvPr/>
          </p:nvSpPr>
          <p:spPr bwMode="auto">
            <a:xfrm>
              <a:off x="4773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4" name="Rectangle 325"/>
            <p:cNvSpPr>
              <a:spLocks noChangeArrowheads="1"/>
            </p:cNvSpPr>
            <p:nvPr/>
          </p:nvSpPr>
          <p:spPr bwMode="auto">
            <a:xfrm>
              <a:off x="4773" y="3024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5" name="Rectangle 326"/>
            <p:cNvSpPr>
              <a:spLocks noChangeArrowheads="1"/>
            </p:cNvSpPr>
            <p:nvPr/>
          </p:nvSpPr>
          <p:spPr bwMode="auto">
            <a:xfrm>
              <a:off x="4773" y="3123"/>
              <a:ext cx="18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6" name="Rectangle 327"/>
            <p:cNvSpPr>
              <a:spLocks noChangeArrowheads="1"/>
            </p:cNvSpPr>
            <p:nvPr/>
          </p:nvSpPr>
          <p:spPr bwMode="auto">
            <a:xfrm>
              <a:off x="4946" y="3076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7" name="Rectangle 328"/>
            <p:cNvSpPr>
              <a:spLocks noChangeArrowheads="1"/>
            </p:cNvSpPr>
            <p:nvPr/>
          </p:nvSpPr>
          <p:spPr bwMode="auto">
            <a:xfrm>
              <a:off x="4924" y="312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8" name="Rectangle 329"/>
            <p:cNvSpPr>
              <a:spLocks noChangeArrowheads="1"/>
            </p:cNvSpPr>
            <p:nvPr/>
          </p:nvSpPr>
          <p:spPr bwMode="auto">
            <a:xfrm>
              <a:off x="4773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09" name="Rectangle 330"/>
            <p:cNvSpPr>
              <a:spLocks noChangeArrowheads="1"/>
            </p:cNvSpPr>
            <p:nvPr/>
          </p:nvSpPr>
          <p:spPr bwMode="auto">
            <a:xfrm>
              <a:off x="4773" y="3406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0" name="Rectangle 331"/>
            <p:cNvSpPr>
              <a:spLocks noChangeArrowheads="1"/>
            </p:cNvSpPr>
            <p:nvPr/>
          </p:nvSpPr>
          <p:spPr bwMode="auto">
            <a:xfrm>
              <a:off x="4773" y="3505"/>
              <a:ext cx="18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1" name="Rectangle 332"/>
            <p:cNvSpPr>
              <a:spLocks noChangeArrowheads="1"/>
            </p:cNvSpPr>
            <p:nvPr/>
          </p:nvSpPr>
          <p:spPr bwMode="auto">
            <a:xfrm>
              <a:off x="4946" y="3453"/>
              <a:ext cx="40" cy="42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2" name="Rectangle 333"/>
            <p:cNvSpPr>
              <a:spLocks noChangeArrowheads="1"/>
            </p:cNvSpPr>
            <p:nvPr/>
          </p:nvSpPr>
          <p:spPr bwMode="auto">
            <a:xfrm>
              <a:off x="4924" y="3505"/>
              <a:ext cx="40" cy="37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3" name="Freeform 334"/>
            <p:cNvSpPr>
              <a:spLocks/>
            </p:cNvSpPr>
            <p:nvPr/>
          </p:nvSpPr>
          <p:spPr bwMode="auto">
            <a:xfrm>
              <a:off x="5024" y="3076"/>
              <a:ext cx="146" cy="89"/>
            </a:xfrm>
            <a:custGeom>
              <a:avLst/>
              <a:gdLst>
                <a:gd name="T0" fmla="*/ 0 w 440"/>
                <a:gd name="T1" fmla="*/ 11 h 102"/>
                <a:gd name="T2" fmla="*/ 0 w 440"/>
                <a:gd name="T3" fmla="*/ 10 h 102"/>
                <a:gd name="T4" fmla="*/ 0 w 440"/>
                <a:gd name="T5" fmla="*/ 9 h 102"/>
                <a:gd name="T6" fmla="*/ 0 w 440"/>
                <a:gd name="T7" fmla="*/ 8 h 102"/>
                <a:gd name="T8" fmla="*/ 0 w 440"/>
                <a:gd name="T9" fmla="*/ 8 h 102"/>
                <a:gd name="T10" fmla="*/ 0 w 440"/>
                <a:gd name="T11" fmla="*/ 6 h 102"/>
                <a:gd name="T12" fmla="*/ 0 w 440"/>
                <a:gd name="T13" fmla="*/ 5 h 102"/>
                <a:gd name="T14" fmla="*/ 0 w 440"/>
                <a:gd name="T15" fmla="*/ 4 h 102"/>
                <a:gd name="T16" fmla="*/ 0 w 440"/>
                <a:gd name="T17" fmla="*/ 3 h 102"/>
                <a:gd name="T18" fmla="*/ 0 w 440"/>
                <a:gd name="T19" fmla="*/ 3 h 102"/>
                <a:gd name="T20" fmla="*/ 0 w 440"/>
                <a:gd name="T21" fmla="*/ 3 h 102"/>
                <a:gd name="T22" fmla="*/ 0 w 440"/>
                <a:gd name="T23" fmla="*/ 3 h 102"/>
                <a:gd name="T24" fmla="*/ 0 w 440"/>
                <a:gd name="T25" fmla="*/ 3 h 102"/>
                <a:gd name="T26" fmla="*/ 0 w 440"/>
                <a:gd name="T27" fmla="*/ 3 h 102"/>
                <a:gd name="T28" fmla="*/ 0 w 440"/>
                <a:gd name="T29" fmla="*/ 3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3 h 102"/>
                <a:gd name="T38" fmla="*/ 0 w 440"/>
                <a:gd name="T39" fmla="*/ 3 h 102"/>
                <a:gd name="T40" fmla="*/ 0 w 440"/>
                <a:gd name="T41" fmla="*/ 3 h 102"/>
                <a:gd name="T42" fmla="*/ 0 w 440"/>
                <a:gd name="T43" fmla="*/ 3 h 102"/>
                <a:gd name="T44" fmla="*/ 0 w 440"/>
                <a:gd name="T45" fmla="*/ 3 h 102"/>
                <a:gd name="T46" fmla="*/ 0 w 440"/>
                <a:gd name="T47" fmla="*/ 3 h 102"/>
                <a:gd name="T48" fmla="*/ 0 w 440"/>
                <a:gd name="T49" fmla="*/ 3 h 102"/>
                <a:gd name="T50" fmla="*/ 0 w 440"/>
                <a:gd name="T51" fmla="*/ 4 h 102"/>
                <a:gd name="T52" fmla="*/ 0 w 440"/>
                <a:gd name="T53" fmla="*/ 5 h 102"/>
                <a:gd name="T54" fmla="*/ 0 w 440"/>
                <a:gd name="T55" fmla="*/ 6 h 102"/>
                <a:gd name="T56" fmla="*/ 0 w 440"/>
                <a:gd name="T57" fmla="*/ 8 h 102"/>
                <a:gd name="T58" fmla="*/ 0 w 440"/>
                <a:gd name="T59" fmla="*/ 8 h 102"/>
                <a:gd name="T60" fmla="*/ 0 w 440"/>
                <a:gd name="T61" fmla="*/ 9 h 102"/>
                <a:gd name="T62" fmla="*/ 0 w 440"/>
                <a:gd name="T63" fmla="*/ 10 h 102"/>
                <a:gd name="T64" fmla="*/ 0 w 440"/>
                <a:gd name="T65" fmla="*/ 11 h 102"/>
                <a:gd name="T66" fmla="*/ 0 w 440"/>
                <a:gd name="T67" fmla="*/ 11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4" name="Freeform 335"/>
            <p:cNvSpPr>
              <a:spLocks/>
            </p:cNvSpPr>
            <p:nvPr/>
          </p:nvSpPr>
          <p:spPr bwMode="auto">
            <a:xfrm>
              <a:off x="4789" y="2506"/>
              <a:ext cx="615" cy="147"/>
            </a:xfrm>
            <a:custGeom>
              <a:avLst/>
              <a:gdLst>
                <a:gd name="T0" fmla="*/ 0 w 1847"/>
                <a:gd name="T1" fmla="*/ 8 h 168"/>
                <a:gd name="T2" fmla="*/ 0 w 1847"/>
                <a:gd name="T3" fmla="*/ 9 h 168"/>
                <a:gd name="T4" fmla="*/ 0 w 1847"/>
                <a:gd name="T5" fmla="*/ 10 h 168"/>
                <a:gd name="T6" fmla="*/ 0 w 1847"/>
                <a:gd name="T7" fmla="*/ 11 h 168"/>
                <a:gd name="T8" fmla="*/ 0 w 1847"/>
                <a:gd name="T9" fmla="*/ 12 h 168"/>
                <a:gd name="T10" fmla="*/ 0 w 1847"/>
                <a:gd name="T11" fmla="*/ 14 h 168"/>
                <a:gd name="T12" fmla="*/ 0 w 1847"/>
                <a:gd name="T13" fmla="*/ 16 h 168"/>
                <a:gd name="T14" fmla="*/ 0 w 1847"/>
                <a:gd name="T15" fmla="*/ 19 h 168"/>
                <a:gd name="T16" fmla="*/ 0 w 1847"/>
                <a:gd name="T17" fmla="*/ 20 h 168"/>
                <a:gd name="T18" fmla="*/ 0 w 1847"/>
                <a:gd name="T19" fmla="*/ 14 h 168"/>
                <a:gd name="T20" fmla="*/ 0 w 1847"/>
                <a:gd name="T21" fmla="*/ 14 h 168"/>
                <a:gd name="T22" fmla="*/ 0 w 1847"/>
                <a:gd name="T23" fmla="*/ 14 h 168"/>
                <a:gd name="T24" fmla="*/ 0 w 1847"/>
                <a:gd name="T25" fmla="*/ 14 h 168"/>
                <a:gd name="T26" fmla="*/ 0 w 1847"/>
                <a:gd name="T27" fmla="*/ 14 h 168"/>
                <a:gd name="T28" fmla="*/ 0 w 1847"/>
                <a:gd name="T29" fmla="*/ 14 h 168"/>
                <a:gd name="T30" fmla="*/ 0 w 1847"/>
                <a:gd name="T31" fmla="*/ 14 h 168"/>
                <a:gd name="T32" fmla="*/ 0 w 1847"/>
                <a:gd name="T33" fmla="*/ 14 h 168"/>
                <a:gd name="T34" fmla="*/ 0 w 1847"/>
                <a:gd name="T35" fmla="*/ 12 h 168"/>
                <a:gd name="T36" fmla="*/ 0 w 1847"/>
                <a:gd name="T37" fmla="*/ 10 h 168"/>
                <a:gd name="T38" fmla="*/ 0 w 1847"/>
                <a:gd name="T39" fmla="*/ 7 h 168"/>
                <a:gd name="T40" fmla="*/ 0 w 1847"/>
                <a:gd name="T41" fmla="*/ 5 h 168"/>
                <a:gd name="T42" fmla="*/ 0 w 1847"/>
                <a:gd name="T43" fmla="*/ 4 h 168"/>
                <a:gd name="T44" fmla="*/ 0 w 1847"/>
                <a:gd name="T45" fmla="*/ 4 h 168"/>
                <a:gd name="T46" fmla="*/ 0 w 1847"/>
                <a:gd name="T47" fmla="*/ 4 h 168"/>
                <a:gd name="T48" fmla="*/ 0 w 1847"/>
                <a:gd name="T49" fmla="*/ 1 h 168"/>
                <a:gd name="T50" fmla="*/ 0 w 1847"/>
                <a:gd name="T51" fmla="*/ 1 h 168"/>
                <a:gd name="T52" fmla="*/ 0 w 1847"/>
                <a:gd name="T53" fmla="*/ 4 h 168"/>
                <a:gd name="T54" fmla="*/ 0 w 1847"/>
                <a:gd name="T55" fmla="*/ 4 h 168"/>
                <a:gd name="T56" fmla="*/ 0 w 1847"/>
                <a:gd name="T57" fmla="*/ 4 h 168"/>
                <a:gd name="T58" fmla="*/ 0 w 1847"/>
                <a:gd name="T59" fmla="*/ 5 h 168"/>
                <a:gd name="T60" fmla="*/ 0 w 1847"/>
                <a:gd name="T61" fmla="*/ 7 h 168"/>
                <a:gd name="T62" fmla="*/ 0 w 1847"/>
                <a:gd name="T63" fmla="*/ 10 h 168"/>
                <a:gd name="T64" fmla="*/ 0 w 1847"/>
                <a:gd name="T65" fmla="*/ 12 h 168"/>
                <a:gd name="T66" fmla="*/ 0 w 1847"/>
                <a:gd name="T67" fmla="*/ 14 h 168"/>
                <a:gd name="T68" fmla="*/ 0 w 1847"/>
                <a:gd name="T69" fmla="*/ 14 h 168"/>
                <a:gd name="T70" fmla="*/ 0 w 1847"/>
                <a:gd name="T71" fmla="*/ 14 h 168"/>
                <a:gd name="T72" fmla="*/ 0 w 1847"/>
                <a:gd name="T73" fmla="*/ 14 h 168"/>
                <a:gd name="T74" fmla="*/ 0 w 1847"/>
                <a:gd name="T75" fmla="*/ 14 h 168"/>
                <a:gd name="T76" fmla="*/ 0 w 1847"/>
                <a:gd name="T77" fmla="*/ 14 h 168"/>
                <a:gd name="T78" fmla="*/ 0 w 1847"/>
                <a:gd name="T79" fmla="*/ 14 h 168"/>
                <a:gd name="T80" fmla="*/ 0 w 1847"/>
                <a:gd name="T81" fmla="*/ 14 h 168"/>
                <a:gd name="T82" fmla="*/ 0 w 1847"/>
                <a:gd name="T83" fmla="*/ 20 h 168"/>
                <a:gd name="T84" fmla="*/ 0 w 1847"/>
                <a:gd name="T85" fmla="*/ 19 h 168"/>
                <a:gd name="T86" fmla="*/ 0 w 1847"/>
                <a:gd name="T87" fmla="*/ 16 h 168"/>
                <a:gd name="T88" fmla="*/ 0 w 1847"/>
                <a:gd name="T89" fmla="*/ 14 h 168"/>
                <a:gd name="T90" fmla="*/ 0 w 1847"/>
                <a:gd name="T91" fmla="*/ 12 h 168"/>
                <a:gd name="T92" fmla="*/ 0 w 1847"/>
                <a:gd name="T93" fmla="*/ 11 h 168"/>
                <a:gd name="T94" fmla="*/ 0 w 1847"/>
                <a:gd name="T95" fmla="*/ 10 h 168"/>
                <a:gd name="T96" fmla="*/ 0 w 1847"/>
                <a:gd name="T97" fmla="*/ 9 h 168"/>
                <a:gd name="T98" fmla="*/ 0 w 1847"/>
                <a:gd name="T99" fmla="*/ 8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5" name="Rectangle 336"/>
            <p:cNvSpPr>
              <a:spLocks noChangeArrowheads="1"/>
            </p:cNvSpPr>
            <p:nvPr/>
          </p:nvSpPr>
          <p:spPr bwMode="auto">
            <a:xfrm>
              <a:off x="5404" y="2595"/>
              <a:ext cx="29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6" name="Rectangle 337"/>
            <p:cNvSpPr>
              <a:spLocks noChangeArrowheads="1"/>
            </p:cNvSpPr>
            <p:nvPr/>
          </p:nvSpPr>
          <p:spPr bwMode="auto">
            <a:xfrm>
              <a:off x="4759" y="2595"/>
              <a:ext cx="30" cy="120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7" name="Rectangle 338"/>
            <p:cNvSpPr>
              <a:spLocks noChangeArrowheads="1"/>
            </p:cNvSpPr>
            <p:nvPr/>
          </p:nvSpPr>
          <p:spPr bwMode="auto">
            <a:xfrm>
              <a:off x="5026" y="3165"/>
              <a:ext cx="142" cy="330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8" name="Rectangle 339"/>
            <p:cNvSpPr>
              <a:spLocks noChangeArrowheads="1"/>
            </p:cNvSpPr>
            <p:nvPr/>
          </p:nvSpPr>
          <p:spPr bwMode="auto">
            <a:xfrm>
              <a:off x="5026" y="349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19" name="Rectangle 340"/>
            <p:cNvSpPr>
              <a:spLocks noChangeArrowheads="1"/>
            </p:cNvSpPr>
            <p:nvPr/>
          </p:nvSpPr>
          <p:spPr bwMode="auto">
            <a:xfrm>
              <a:off x="5026" y="3558"/>
              <a:ext cx="142" cy="15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0" name="Rectangle 341"/>
            <p:cNvSpPr>
              <a:spLocks noChangeArrowheads="1"/>
            </p:cNvSpPr>
            <p:nvPr/>
          </p:nvSpPr>
          <p:spPr bwMode="auto">
            <a:xfrm>
              <a:off x="5026" y="3615"/>
              <a:ext cx="142" cy="1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1" name="Rectangle 342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2" name="Rectangle 343"/>
            <p:cNvSpPr>
              <a:spLocks noChangeArrowheads="1"/>
            </p:cNvSpPr>
            <p:nvPr/>
          </p:nvSpPr>
          <p:spPr bwMode="auto">
            <a:xfrm>
              <a:off x="5100" y="3186"/>
              <a:ext cx="60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3" name="Rectangle 344"/>
            <p:cNvSpPr>
              <a:spLocks noChangeArrowheads="1"/>
            </p:cNvSpPr>
            <p:nvPr/>
          </p:nvSpPr>
          <p:spPr bwMode="auto">
            <a:xfrm>
              <a:off x="5032" y="3186"/>
              <a:ext cx="62" cy="309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4" name="Rectangle 345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5" name="Rectangle 346"/>
            <p:cNvSpPr>
              <a:spLocks noChangeArrowheads="1"/>
            </p:cNvSpPr>
            <p:nvPr/>
          </p:nvSpPr>
          <p:spPr bwMode="auto">
            <a:xfrm>
              <a:off x="5168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6" name="Rectangle 347"/>
            <p:cNvSpPr>
              <a:spLocks noChangeArrowheads="1"/>
            </p:cNvSpPr>
            <p:nvPr/>
          </p:nvSpPr>
          <p:spPr bwMode="auto">
            <a:xfrm>
              <a:off x="4992" y="3422"/>
              <a:ext cx="34" cy="256"/>
            </a:xfrm>
            <a:prstGeom prst="rect">
              <a:avLst/>
            </a:prstGeom>
            <a:solidFill>
              <a:srgbClr val="7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7" name="Rectangle 348"/>
            <p:cNvSpPr>
              <a:spLocks noChangeArrowheads="1"/>
            </p:cNvSpPr>
            <p:nvPr/>
          </p:nvSpPr>
          <p:spPr bwMode="auto">
            <a:xfrm>
              <a:off x="5026" y="351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8" name="Rectangle 349"/>
            <p:cNvSpPr>
              <a:spLocks noChangeArrowheads="1"/>
            </p:cNvSpPr>
            <p:nvPr/>
          </p:nvSpPr>
          <p:spPr bwMode="auto">
            <a:xfrm>
              <a:off x="5026" y="3573"/>
              <a:ext cx="142" cy="42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29" name="Rectangle 350"/>
            <p:cNvSpPr>
              <a:spLocks noChangeArrowheads="1"/>
            </p:cNvSpPr>
            <p:nvPr/>
          </p:nvSpPr>
          <p:spPr bwMode="auto">
            <a:xfrm>
              <a:off x="5026" y="3631"/>
              <a:ext cx="142" cy="47"/>
            </a:xfrm>
            <a:prstGeom prst="rect">
              <a:avLst/>
            </a:prstGeom>
            <a:solidFill>
              <a:srgbClr val="B2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0" name="Rectangle 351"/>
            <p:cNvSpPr>
              <a:spLocks noChangeArrowheads="1"/>
            </p:cNvSpPr>
            <p:nvPr/>
          </p:nvSpPr>
          <p:spPr bwMode="auto">
            <a:xfrm>
              <a:off x="5100" y="3369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1" name="Rectangle 352"/>
            <p:cNvSpPr>
              <a:spLocks noChangeArrowheads="1"/>
            </p:cNvSpPr>
            <p:nvPr/>
          </p:nvSpPr>
          <p:spPr bwMode="auto">
            <a:xfrm>
              <a:off x="5032" y="3369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2" name="Rectangle 353"/>
            <p:cNvSpPr>
              <a:spLocks noChangeArrowheads="1"/>
            </p:cNvSpPr>
            <p:nvPr/>
          </p:nvSpPr>
          <p:spPr bwMode="auto">
            <a:xfrm>
              <a:off x="510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3" name="Rectangle 354"/>
            <p:cNvSpPr>
              <a:spLocks noChangeArrowheads="1"/>
            </p:cNvSpPr>
            <p:nvPr/>
          </p:nvSpPr>
          <p:spPr bwMode="auto">
            <a:xfrm>
              <a:off x="5080" y="3312"/>
              <a:ext cx="14" cy="52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4" name="Rectangle 355"/>
            <p:cNvSpPr>
              <a:spLocks noChangeArrowheads="1"/>
            </p:cNvSpPr>
            <p:nvPr/>
          </p:nvSpPr>
          <p:spPr bwMode="auto">
            <a:xfrm>
              <a:off x="5100" y="3395"/>
              <a:ext cx="60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5" name="Rectangle 356"/>
            <p:cNvSpPr>
              <a:spLocks noChangeArrowheads="1"/>
            </p:cNvSpPr>
            <p:nvPr/>
          </p:nvSpPr>
          <p:spPr bwMode="auto">
            <a:xfrm>
              <a:off x="5032" y="3395"/>
              <a:ext cx="62" cy="2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6" name="Rectangle 357"/>
            <p:cNvSpPr>
              <a:spLocks noChangeArrowheads="1"/>
            </p:cNvSpPr>
            <p:nvPr/>
          </p:nvSpPr>
          <p:spPr bwMode="auto">
            <a:xfrm>
              <a:off x="5168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7" name="Rectangle 358"/>
            <p:cNvSpPr>
              <a:spLocks noChangeArrowheads="1"/>
            </p:cNvSpPr>
            <p:nvPr/>
          </p:nvSpPr>
          <p:spPr bwMode="auto">
            <a:xfrm>
              <a:off x="4992" y="3552"/>
              <a:ext cx="34" cy="27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8" name="Rectangle 359"/>
            <p:cNvSpPr>
              <a:spLocks noChangeArrowheads="1"/>
            </p:cNvSpPr>
            <p:nvPr/>
          </p:nvSpPr>
          <p:spPr bwMode="auto">
            <a:xfrm>
              <a:off x="5334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39" name="Rectangle 360"/>
            <p:cNvSpPr>
              <a:spLocks noChangeArrowheads="1"/>
            </p:cNvSpPr>
            <p:nvPr/>
          </p:nvSpPr>
          <p:spPr bwMode="auto">
            <a:xfrm>
              <a:off x="5228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0" name="Rectangle 361"/>
            <p:cNvSpPr>
              <a:spLocks noChangeArrowheads="1"/>
            </p:cNvSpPr>
            <p:nvPr/>
          </p:nvSpPr>
          <p:spPr bwMode="auto">
            <a:xfrm>
              <a:off x="4912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1" name="Rectangle 362"/>
            <p:cNvSpPr>
              <a:spLocks noChangeArrowheads="1"/>
            </p:cNvSpPr>
            <p:nvPr/>
          </p:nvSpPr>
          <p:spPr bwMode="auto">
            <a:xfrm>
              <a:off x="5122" y="2747"/>
              <a:ext cx="54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2" name="Rectangle 363"/>
            <p:cNvSpPr>
              <a:spLocks noChangeArrowheads="1"/>
            </p:cNvSpPr>
            <p:nvPr/>
          </p:nvSpPr>
          <p:spPr bwMode="auto">
            <a:xfrm>
              <a:off x="522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3" name="Rectangle 364"/>
            <p:cNvSpPr>
              <a:spLocks noChangeArrowheads="1"/>
            </p:cNvSpPr>
            <p:nvPr/>
          </p:nvSpPr>
          <p:spPr bwMode="auto">
            <a:xfrm>
              <a:off x="5334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4" name="Rectangle 365"/>
            <p:cNvSpPr>
              <a:spLocks noChangeArrowheads="1"/>
            </p:cNvSpPr>
            <p:nvPr/>
          </p:nvSpPr>
          <p:spPr bwMode="auto">
            <a:xfrm>
              <a:off x="5018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5" name="Rectangle 366"/>
            <p:cNvSpPr>
              <a:spLocks noChangeArrowheads="1"/>
            </p:cNvSpPr>
            <p:nvPr/>
          </p:nvSpPr>
          <p:spPr bwMode="auto">
            <a:xfrm>
              <a:off x="4809" y="2747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6" name="Rectangle 367"/>
            <p:cNvSpPr>
              <a:spLocks noChangeArrowheads="1"/>
            </p:cNvSpPr>
            <p:nvPr/>
          </p:nvSpPr>
          <p:spPr bwMode="auto">
            <a:xfrm>
              <a:off x="4912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7" name="Rectangle 368"/>
            <p:cNvSpPr>
              <a:spLocks noChangeArrowheads="1"/>
            </p:cNvSpPr>
            <p:nvPr/>
          </p:nvSpPr>
          <p:spPr bwMode="auto">
            <a:xfrm>
              <a:off x="4809" y="3165"/>
              <a:ext cx="52" cy="272"/>
            </a:xfrm>
            <a:prstGeom prst="rect">
              <a:avLst/>
            </a:prstGeom>
            <a:solidFill>
              <a:srgbClr val="26CC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8" name="Freeform 369"/>
            <p:cNvSpPr>
              <a:spLocks/>
            </p:cNvSpPr>
            <p:nvPr/>
          </p:nvSpPr>
          <p:spPr bwMode="auto">
            <a:xfrm>
              <a:off x="511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49" name="Freeform 370"/>
            <p:cNvSpPr>
              <a:spLocks/>
            </p:cNvSpPr>
            <p:nvPr/>
          </p:nvSpPr>
          <p:spPr bwMode="auto">
            <a:xfrm>
              <a:off x="517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0" name="Freeform 371"/>
            <p:cNvSpPr>
              <a:spLocks/>
            </p:cNvSpPr>
            <p:nvPr/>
          </p:nvSpPr>
          <p:spPr bwMode="auto">
            <a:xfrm>
              <a:off x="5218" y="2721"/>
              <a:ext cx="72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1" name="Freeform 372"/>
            <p:cNvSpPr>
              <a:spLocks/>
            </p:cNvSpPr>
            <p:nvPr/>
          </p:nvSpPr>
          <p:spPr bwMode="auto">
            <a:xfrm>
              <a:off x="5280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2" name="Freeform 373"/>
            <p:cNvSpPr>
              <a:spLocks/>
            </p:cNvSpPr>
            <p:nvPr/>
          </p:nvSpPr>
          <p:spPr bwMode="auto">
            <a:xfrm>
              <a:off x="5324" y="2721"/>
              <a:ext cx="72" cy="324"/>
            </a:xfrm>
            <a:custGeom>
              <a:avLst/>
              <a:gdLst>
                <a:gd name="T0" fmla="*/ 0 w 217"/>
                <a:gd name="T1" fmla="*/ 23 h 373"/>
                <a:gd name="T2" fmla="*/ 0 w 217"/>
                <a:gd name="T3" fmla="*/ 23 h 373"/>
                <a:gd name="T4" fmla="*/ 0 w 217"/>
                <a:gd name="T5" fmla="*/ 36 h 373"/>
                <a:gd name="T6" fmla="*/ 0 w 217"/>
                <a:gd name="T7" fmla="*/ 36 h 373"/>
                <a:gd name="T8" fmla="*/ 0 w 217"/>
                <a:gd name="T9" fmla="*/ 39 h 373"/>
                <a:gd name="T10" fmla="*/ 0 w 217"/>
                <a:gd name="T11" fmla="*/ 39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3 h 373"/>
                <a:gd name="T18" fmla="*/ 0 w 217"/>
                <a:gd name="T19" fmla="*/ 3 h 373"/>
                <a:gd name="T20" fmla="*/ 0 w 217"/>
                <a:gd name="T21" fmla="*/ 17 h 373"/>
                <a:gd name="T22" fmla="*/ 0 w 217"/>
                <a:gd name="T23" fmla="*/ 17 h 373"/>
                <a:gd name="T24" fmla="*/ 0 w 217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3" name="Freeform 374"/>
            <p:cNvSpPr>
              <a:spLocks/>
            </p:cNvSpPr>
            <p:nvPr/>
          </p:nvSpPr>
          <p:spPr bwMode="auto">
            <a:xfrm>
              <a:off x="5386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4" name="Freeform 375"/>
            <p:cNvSpPr>
              <a:spLocks/>
            </p:cNvSpPr>
            <p:nvPr/>
          </p:nvSpPr>
          <p:spPr bwMode="auto">
            <a:xfrm>
              <a:off x="5218" y="3139"/>
              <a:ext cx="72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5" name="Freeform 376"/>
            <p:cNvSpPr>
              <a:spLocks/>
            </p:cNvSpPr>
            <p:nvPr/>
          </p:nvSpPr>
          <p:spPr bwMode="auto">
            <a:xfrm>
              <a:off x="5280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6" name="Freeform 377"/>
            <p:cNvSpPr>
              <a:spLocks/>
            </p:cNvSpPr>
            <p:nvPr/>
          </p:nvSpPr>
          <p:spPr bwMode="auto">
            <a:xfrm>
              <a:off x="5324" y="3139"/>
              <a:ext cx="72" cy="324"/>
            </a:xfrm>
            <a:custGeom>
              <a:avLst/>
              <a:gdLst>
                <a:gd name="T0" fmla="*/ 0 w 217"/>
                <a:gd name="T1" fmla="*/ 24 h 372"/>
                <a:gd name="T2" fmla="*/ 0 w 217"/>
                <a:gd name="T3" fmla="*/ 24 h 372"/>
                <a:gd name="T4" fmla="*/ 0 w 217"/>
                <a:gd name="T5" fmla="*/ 38 h 372"/>
                <a:gd name="T6" fmla="*/ 0 w 217"/>
                <a:gd name="T7" fmla="*/ 38 h 372"/>
                <a:gd name="T8" fmla="*/ 0 w 217"/>
                <a:gd name="T9" fmla="*/ 41 h 372"/>
                <a:gd name="T10" fmla="*/ 0 w 217"/>
                <a:gd name="T11" fmla="*/ 41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3 h 372"/>
                <a:gd name="T18" fmla="*/ 0 w 217"/>
                <a:gd name="T19" fmla="*/ 3 h 372"/>
                <a:gd name="T20" fmla="*/ 0 w 217"/>
                <a:gd name="T21" fmla="*/ 18 h 372"/>
                <a:gd name="T22" fmla="*/ 0 w 217"/>
                <a:gd name="T23" fmla="*/ 18 h 372"/>
                <a:gd name="T24" fmla="*/ 0 w 217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7" name="Freeform 378"/>
            <p:cNvSpPr>
              <a:spLocks/>
            </p:cNvSpPr>
            <p:nvPr/>
          </p:nvSpPr>
          <p:spPr bwMode="auto">
            <a:xfrm>
              <a:off x="5386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8" name="Freeform 379"/>
            <p:cNvSpPr>
              <a:spLocks/>
            </p:cNvSpPr>
            <p:nvPr/>
          </p:nvSpPr>
          <p:spPr bwMode="auto">
            <a:xfrm>
              <a:off x="5008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59" name="Freeform 380"/>
            <p:cNvSpPr>
              <a:spLocks/>
            </p:cNvSpPr>
            <p:nvPr/>
          </p:nvSpPr>
          <p:spPr bwMode="auto">
            <a:xfrm>
              <a:off x="5008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0" name="Freeform 381"/>
            <p:cNvSpPr>
              <a:spLocks/>
            </p:cNvSpPr>
            <p:nvPr/>
          </p:nvSpPr>
          <p:spPr bwMode="auto">
            <a:xfrm>
              <a:off x="4903" y="2721"/>
              <a:ext cx="71" cy="324"/>
            </a:xfrm>
            <a:custGeom>
              <a:avLst/>
              <a:gdLst>
                <a:gd name="T0" fmla="*/ 0 w 216"/>
                <a:gd name="T1" fmla="*/ 23 h 373"/>
                <a:gd name="T2" fmla="*/ 0 w 216"/>
                <a:gd name="T3" fmla="*/ 23 h 373"/>
                <a:gd name="T4" fmla="*/ 0 w 216"/>
                <a:gd name="T5" fmla="*/ 36 h 373"/>
                <a:gd name="T6" fmla="*/ 0 w 216"/>
                <a:gd name="T7" fmla="*/ 36 h 373"/>
                <a:gd name="T8" fmla="*/ 0 w 216"/>
                <a:gd name="T9" fmla="*/ 39 h 373"/>
                <a:gd name="T10" fmla="*/ 0 w 216"/>
                <a:gd name="T11" fmla="*/ 39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3 h 373"/>
                <a:gd name="T18" fmla="*/ 0 w 216"/>
                <a:gd name="T19" fmla="*/ 3 h 373"/>
                <a:gd name="T20" fmla="*/ 0 w 216"/>
                <a:gd name="T21" fmla="*/ 17 h 373"/>
                <a:gd name="T22" fmla="*/ 0 w 216"/>
                <a:gd name="T23" fmla="*/ 17 h 373"/>
                <a:gd name="T24" fmla="*/ 0 w 216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1" name="Freeform 382"/>
            <p:cNvSpPr>
              <a:spLocks/>
            </p:cNvSpPr>
            <p:nvPr/>
          </p:nvSpPr>
          <p:spPr bwMode="auto">
            <a:xfrm>
              <a:off x="4903" y="2721"/>
              <a:ext cx="9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2" name="Freeform 383"/>
            <p:cNvSpPr>
              <a:spLocks/>
            </p:cNvSpPr>
            <p:nvPr/>
          </p:nvSpPr>
          <p:spPr bwMode="auto">
            <a:xfrm>
              <a:off x="4799" y="2721"/>
              <a:ext cx="72" cy="324"/>
            </a:xfrm>
            <a:custGeom>
              <a:avLst/>
              <a:gdLst>
                <a:gd name="T0" fmla="*/ 0 w 215"/>
                <a:gd name="T1" fmla="*/ 23 h 373"/>
                <a:gd name="T2" fmla="*/ 0 w 215"/>
                <a:gd name="T3" fmla="*/ 23 h 373"/>
                <a:gd name="T4" fmla="*/ 0 w 215"/>
                <a:gd name="T5" fmla="*/ 36 h 373"/>
                <a:gd name="T6" fmla="*/ 0 w 215"/>
                <a:gd name="T7" fmla="*/ 36 h 373"/>
                <a:gd name="T8" fmla="*/ 0 w 215"/>
                <a:gd name="T9" fmla="*/ 39 h 373"/>
                <a:gd name="T10" fmla="*/ 0 w 215"/>
                <a:gd name="T11" fmla="*/ 39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3 h 373"/>
                <a:gd name="T18" fmla="*/ 0 w 215"/>
                <a:gd name="T19" fmla="*/ 3 h 373"/>
                <a:gd name="T20" fmla="*/ 0 w 215"/>
                <a:gd name="T21" fmla="*/ 17 h 373"/>
                <a:gd name="T22" fmla="*/ 0 w 215"/>
                <a:gd name="T23" fmla="*/ 17 h 373"/>
                <a:gd name="T24" fmla="*/ 0 w 215"/>
                <a:gd name="T25" fmla="*/ 23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3" name="Freeform 384"/>
            <p:cNvSpPr>
              <a:spLocks/>
            </p:cNvSpPr>
            <p:nvPr/>
          </p:nvSpPr>
          <p:spPr bwMode="auto">
            <a:xfrm>
              <a:off x="4799" y="2721"/>
              <a:ext cx="10" cy="324"/>
            </a:xfrm>
            <a:custGeom>
              <a:avLst/>
              <a:gdLst>
                <a:gd name="T0" fmla="*/ 0 w 29"/>
                <a:gd name="T1" fmla="*/ 3 h 373"/>
                <a:gd name="T2" fmla="*/ 0 w 29"/>
                <a:gd name="T3" fmla="*/ 36 h 373"/>
                <a:gd name="T4" fmla="*/ 0 w 29"/>
                <a:gd name="T5" fmla="*/ 39 h 373"/>
                <a:gd name="T6" fmla="*/ 0 w 29"/>
                <a:gd name="T7" fmla="*/ 0 h 373"/>
                <a:gd name="T8" fmla="*/ 0 w 29"/>
                <a:gd name="T9" fmla="*/ 3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4" name="Freeform 385"/>
            <p:cNvSpPr>
              <a:spLocks/>
            </p:cNvSpPr>
            <p:nvPr/>
          </p:nvSpPr>
          <p:spPr bwMode="auto">
            <a:xfrm>
              <a:off x="4903" y="3139"/>
              <a:ext cx="71" cy="324"/>
            </a:xfrm>
            <a:custGeom>
              <a:avLst/>
              <a:gdLst>
                <a:gd name="T0" fmla="*/ 0 w 216"/>
                <a:gd name="T1" fmla="*/ 24 h 372"/>
                <a:gd name="T2" fmla="*/ 0 w 216"/>
                <a:gd name="T3" fmla="*/ 24 h 372"/>
                <a:gd name="T4" fmla="*/ 0 w 216"/>
                <a:gd name="T5" fmla="*/ 38 h 372"/>
                <a:gd name="T6" fmla="*/ 0 w 216"/>
                <a:gd name="T7" fmla="*/ 38 h 372"/>
                <a:gd name="T8" fmla="*/ 0 w 216"/>
                <a:gd name="T9" fmla="*/ 41 h 372"/>
                <a:gd name="T10" fmla="*/ 0 w 216"/>
                <a:gd name="T11" fmla="*/ 41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3 h 372"/>
                <a:gd name="T18" fmla="*/ 0 w 216"/>
                <a:gd name="T19" fmla="*/ 3 h 372"/>
                <a:gd name="T20" fmla="*/ 0 w 216"/>
                <a:gd name="T21" fmla="*/ 18 h 372"/>
                <a:gd name="T22" fmla="*/ 0 w 216"/>
                <a:gd name="T23" fmla="*/ 18 h 372"/>
                <a:gd name="T24" fmla="*/ 0 w 216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5" name="Freeform 386"/>
            <p:cNvSpPr>
              <a:spLocks/>
            </p:cNvSpPr>
            <p:nvPr/>
          </p:nvSpPr>
          <p:spPr bwMode="auto">
            <a:xfrm>
              <a:off x="4903" y="3139"/>
              <a:ext cx="9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6" name="Freeform 387"/>
            <p:cNvSpPr>
              <a:spLocks/>
            </p:cNvSpPr>
            <p:nvPr/>
          </p:nvSpPr>
          <p:spPr bwMode="auto">
            <a:xfrm>
              <a:off x="4799" y="3139"/>
              <a:ext cx="72" cy="324"/>
            </a:xfrm>
            <a:custGeom>
              <a:avLst/>
              <a:gdLst>
                <a:gd name="T0" fmla="*/ 0 w 215"/>
                <a:gd name="T1" fmla="*/ 24 h 372"/>
                <a:gd name="T2" fmla="*/ 0 w 215"/>
                <a:gd name="T3" fmla="*/ 24 h 372"/>
                <a:gd name="T4" fmla="*/ 0 w 215"/>
                <a:gd name="T5" fmla="*/ 38 h 372"/>
                <a:gd name="T6" fmla="*/ 0 w 215"/>
                <a:gd name="T7" fmla="*/ 38 h 372"/>
                <a:gd name="T8" fmla="*/ 0 w 215"/>
                <a:gd name="T9" fmla="*/ 41 h 372"/>
                <a:gd name="T10" fmla="*/ 0 w 215"/>
                <a:gd name="T11" fmla="*/ 41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3 h 372"/>
                <a:gd name="T18" fmla="*/ 0 w 215"/>
                <a:gd name="T19" fmla="*/ 3 h 372"/>
                <a:gd name="T20" fmla="*/ 0 w 215"/>
                <a:gd name="T21" fmla="*/ 18 h 372"/>
                <a:gd name="T22" fmla="*/ 0 w 215"/>
                <a:gd name="T23" fmla="*/ 18 h 372"/>
                <a:gd name="T24" fmla="*/ 0 w 215"/>
                <a:gd name="T25" fmla="*/ 24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7" name="Freeform 388"/>
            <p:cNvSpPr>
              <a:spLocks/>
            </p:cNvSpPr>
            <p:nvPr/>
          </p:nvSpPr>
          <p:spPr bwMode="auto">
            <a:xfrm>
              <a:off x="4799" y="3139"/>
              <a:ext cx="10" cy="324"/>
            </a:xfrm>
            <a:custGeom>
              <a:avLst/>
              <a:gdLst>
                <a:gd name="T0" fmla="*/ 0 w 29"/>
                <a:gd name="T1" fmla="*/ 3 h 372"/>
                <a:gd name="T2" fmla="*/ 0 w 29"/>
                <a:gd name="T3" fmla="*/ 38 h 372"/>
                <a:gd name="T4" fmla="*/ 0 w 29"/>
                <a:gd name="T5" fmla="*/ 41 h 372"/>
                <a:gd name="T6" fmla="*/ 0 w 29"/>
                <a:gd name="T7" fmla="*/ 0 h 372"/>
                <a:gd name="T8" fmla="*/ 0 w 29"/>
                <a:gd name="T9" fmla="*/ 3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8" name="Rectangle 389"/>
            <p:cNvSpPr>
              <a:spLocks noChangeArrowheads="1"/>
            </p:cNvSpPr>
            <p:nvPr/>
          </p:nvSpPr>
          <p:spPr bwMode="auto">
            <a:xfrm>
              <a:off x="511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69" name="Rectangle 390"/>
            <p:cNvSpPr>
              <a:spLocks noChangeArrowheads="1"/>
            </p:cNvSpPr>
            <p:nvPr/>
          </p:nvSpPr>
          <p:spPr bwMode="auto">
            <a:xfrm>
              <a:off x="521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0" name="Rectangle 391"/>
            <p:cNvSpPr>
              <a:spLocks noChangeArrowheads="1"/>
            </p:cNvSpPr>
            <p:nvPr/>
          </p:nvSpPr>
          <p:spPr bwMode="auto">
            <a:xfrm>
              <a:off x="5324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1" name="Rectangle 392"/>
            <p:cNvSpPr>
              <a:spLocks noChangeArrowheads="1"/>
            </p:cNvSpPr>
            <p:nvPr/>
          </p:nvSpPr>
          <p:spPr bwMode="auto">
            <a:xfrm>
              <a:off x="5008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2" name="Rectangle 393"/>
            <p:cNvSpPr>
              <a:spLocks noChangeArrowheads="1"/>
            </p:cNvSpPr>
            <p:nvPr/>
          </p:nvSpPr>
          <p:spPr bwMode="auto">
            <a:xfrm>
              <a:off x="4903" y="2898"/>
              <a:ext cx="71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3" name="Rectangle 394"/>
            <p:cNvSpPr>
              <a:spLocks noChangeArrowheads="1"/>
            </p:cNvSpPr>
            <p:nvPr/>
          </p:nvSpPr>
          <p:spPr bwMode="auto">
            <a:xfrm>
              <a:off x="4799" y="2898"/>
              <a:ext cx="72" cy="11"/>
            </a:xfrm>
            <a:prstGeom prst="rect">
              <a:avLst/>
            </a:prstGeom>
            <a:solidFill>
              <a:srgbClr val="FFE5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974" name="Freeform 395"/>
            <p:cNvSpPr>
              <a:spLocks/>
            </p:cNvSpPr>
            <p:nvPr/>
          </p:nvSpPr>
          <p:spPr bwMode="auto">
            <a:xfrm>
              <a:off x="4986" y="2736"/>
              <a:ext cx="12" cy="37"/>
            </a:xfrm>
            <a:custGeom>
              <a:avLst/>
              <a:gdLst>
                <a:gd name="T0" fmla="*/ 0 w 37"/>
                <a:gd name="T1" fmla="*/ 22 h 38"/>
                <a:gd name="T2" fmla="*/ 0 w 37"/>
                <a:gd name="T3" fmla="*/ 20 h 38"/>
                <a:gd name="T4" fmla="*/ 0 w 37"/>
                <a:gd name="T5" fmla="*/ 19 h 38"/>
                <a:gd name="T6" fmla="*/ 0 w 37"/>
                <a:gd name="T7" fmla="*/ 19 h 38"/>
                <a:gd name="T8" fmla="*/ 0 w 37"/>
                <a:gd name="T9" fmla="*/ 19 h 38"/>
                <a:gd name="T10" fmla="*/ 0 w 37"/>
                <a:gd name="T11" fmla="*/ 12 h 38"/>
                <a:gd name="T12" fmla="*/ 0 w 37"/>
                <a:gd name="T13" fmla="*/ 5 h 38"/>
                <a:gd name="T14" fmla="*/ 0 w 37"/>
                <a:gd name="T15" fmla="*/ 1 h 38"/>
                <a:gd name="T16" fmla="*/ 0 w 37"/>
                <a:gd name="T17" fmla="*/ 0 h 38"/>
                <a:gd name="T18" fmla="*/ 0 w 37"/>
                <a:gd name="T19" fmla="*/ 1 h 38"/>
                <a:gd name="T20" fmla="*/ 0 w 37"/>
                <a:gd name="T21" fmla="*/ 5 h 38"/>
                <a:gd name="T22" fmla="*/ 0 w 37"/>
                <a:gd name="T23" fmla="*/ 12 h 38"/>
                <a:gd name="T24" fmla="*/ 0 w 37"/>
                <a:gd name="T25" fmla="*/ 19 h 38"/>
                <a:gd name="T26" fmla="*/ 0 w 37"/>
                <a:gd name="T27" fmla="*/ 19 h 38"/>
                <a:gd name="T28" fmla="*/ 0 w 37"/>
                <a:gd name="T29" fmla="*/ 19 h 38"/>
                <a:gd name="T30" fmla="*/ 0 w 37"/>
                <a:gd name="T31" fmla="*/ 20 h 38"/>
                <a:gd name="T32" fmla="*/ 0 w 37"/>
                <a:gd name="T33" fmla="*/ 22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1" name="Группа 280"/>
          <p:cNvGrpSpPr>
            <a:grpSpLocks/>
          </p:cNvGrpSpPr>
          <p:nvPr/>
        </p:nvGrpSpPr>
        <p:grpSpPr bwMode="auto">
          <a:xfrm>
            <a:off x="230189" y="1841501"/>
            <a:ext cx="236991" cy="212045"/>
            <a:chOff x="1758152" y="4604547"/>
            <a:chExt cx="267498" cy="253815"/>
          </a:xfrm>
        </p:grpSpPr>
        <p:grpSp>
          <p:nvGrpSpPr>
            <p:cNvPr id="9888" name="Group 397"/>
            <p:cNvGrpSpPr>
              <a:grpSpLocks/>
            </p:cNvGrpSpPr>
            <p:nvPr/>
          </p:nvGrpSpPr>
          <p:grpSpPr bwMode="auto">
            <a:xfrm>
              <a:off x="1758152" y="4604547"/>
              <a:ext cx="267498" cy="253815"/>
              <a:chOff x="6900" y="2382"/>
              <a:chExt cx="528" cy="272"/>
            </a:xfrm>
          </p:grpSpPr>
          <p:grpSp>
            <p:nvGrpSpPr>
              <p:cNvPr id="9890" name="Group 398"/>
              <p:cNvGrpSpPr>
                <a:grpSpLocks/>
              </p:cNvGrpSpPr>
              <p:nvPr/>
            </p:nvGrpSpPr>
            <p:grpSpPr bwMode="auto">
              <a:xfrm>
                <a:off x="6900" y="2382"/>
                <a:ext cx="528" cy="272"/>
                <a:chOff x="3168" y="192"/>
                <a:chExt cx="528" cy="672"/>
              </a:xfrm>
            </p:grpSpPr>
            <p:sp>
              <p:nvSpPr>
                <p:cNvPr id="9892" name="Line 399"/>
                <p:cNvSpPr>
                  <a:spLocks noChangeShapeType="1"/>
                </p:cNvSpPr>
                <p:nvPr/>
              </p:nvSpPr>
              <p:spPr bwMode="auto">
                <a:xfrm>
                  <a:off x="3192" y="192"/>
                  <a:ext cx="0" cy="67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3" name="Line 400"/>
                <p:cNvSpPr>
                  <a:spLocks noChangeShapeType="1"/>
                </p:cNvSpPr>
                <p:nvPr/>
              </p:nvSpPr>
              <p:spPr bwMode="auto">
                <a:xfrm>
                  <a:off x="3168" y="192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4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3168" y="480"/>
                  <a:ext cx="528" cy="96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9895" name="Line 402"/>
                <p:cNvSpPr>
                  <a:spLocks noChangeShapeType="1"/>
                </p:cNvSpPr>
                <p:nvPr/>
              </p:nvSpPr>
              <p:spPr bwMode="auto">
                <a:xfrm>
                  <a:off x="3668" y="288"/>
                  <a:ext cx="0" cy="192"/>
                </a:xfrm>
                <a:prstGeom prst="line">
                  <a:avLst/>
                </a:prstGeom>
                <a:noFill/>
                <a:ln w="28575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9891" name="Freeform 403"/>
              <p:cNvSpPr>
                <a:spLocks/>
              </p:cNvSpPr>
              <p:nvPr/>
            </p:nvSpPr>
            <p:spPr bwMode="auto">
              <a:xfrm>
                <a:off x="6922" y="2388"/>
                <a:ext cx="469" cy="148"/>
              </a:xfrm>
              <a:custGeom>
                <a:avLst/>
                <a:gdLst>
                  <a:gd name="T0" fmla="*/ 0 w 291"/>
                  <a:gd name="T1" fmla="*/ 0 h 159"/>
                  <a:gd name="T2" fmla="*/ 0 w 291"/>
                  <a:gd name="T3" fmla="*/ 50 h 159"/>
                  <a:gd name="T4" fmla="*/ 602979 w 291"/>
                  <a:gd name="T5" fmla="*/ 36 h 159"/>
                  <a:gd name="T6" fmla="*/ 602979 w 291"/>
                  <a:gd name="T7" fmla="*/ 13 h 159"/>
                  <a:gd name="T8" fmla="*/ 0 w 291"/>
                  <a:gd name="T9" fmla="*/ 0 h 1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1"/>
                  <a:gd name="T16" fmla="*/ 0 h 159"/>
                  <a:gd name="T17" fmla="*/ 291 w 291"/>
                  <a:gd name="T18" fmla="*/ 159 h 1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1" h="159">
                    <a:moveTo>
                      <a:pt x="0" y="0"/>
                    </a:moveTo>
                    <a:lnTo>
                      <a:pt x="0" y="159"/>
                    </a:lnTo>
                    <a:lnTo>
                      <a:pt x="291" y="114"/>
                    </a:lnTo>
                    <a:lnTo>
                      <a:pt x="291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ru-RU"/>
              </a:p>
            </p:txBody>
          </p:sp>
        </p:grpSp>
        <p:sp>
          <p:nvSpPr>
            <p:cNvPr id="9889" name="Text Box 404">
              <a:hlinkClick r:id="" action="ppaction://noaction"/>
            </p:cNvPr>
            <p:cNvSpPr txBox="1">
              <a:spLocks noChangeArrowheads="1"/>
            </p:cNvSpPr>
            <p:nvPr/>
          </p:nvSpPr>
          <p:spPr bwMode="auto">
            <a:xfrm>
              <a:off x="1780353" y="4639471"/>
              <a:ext cx="215272" cy="73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400" b="1">
                  <a:latin typeface="Times New Roman" pitchFamily="18" charset="0"/>
                  <a:cs typeface="Arial" charset="0"/>
                </a:rPr>
                <a:t>ПЧ-44</a:t>
              </a:r>
            </a:p>
          </p:txBody>
        </p:sp>
      </p:grpSp>
      <p:sp>
        <p:nvSpPr>
          <p:cNvPr id="9222" name="Rectangle 423"/>
          <p:cNvSpPr>
            <a:spLocks noChangeArrowheads="1"/>
          </p:cNvSpPr>
          <p:nvPr/>
        </p:nvSpPr>
        <p:spPr bwMode="auto">
          <a:xfrm>
            <a:off x="671286" y="2098014"/>
            <a:ext cx="37029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ПОО, ОЭ</a:t>
            </a:r>
          </a:p>
        </p:txBody>
      </p:sp>
      <p:sp>
        <p:nvSpPr>
          <p:cNvPr id="9223" name="Rectangle 425"/>
          <p:cNvSpPr>
            <a:spLocks noChangeArrowheads="1"/>
          </p:cNvSpPr>
          <p:nvPr/>
        </p:nvSpPr>
        <p:spPr bwMode="auto">
          <a:xfrm>
            <a:off x="671287" y="1185201"/>
            <a:ext cx="142827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Добровольная пожарная охрана</a:t>
            </a:r>
          </a:p>
        </p:txBody>
      </p:sp>
      <p:sp>
        <p:nvSpPr>
          <p:cNvPr id="9224" name="Rectangle 426"/>
          <p:cNvSpPr>
            <a:spLocks noChangeArrowheads="1"/>
          </p:cNvSpPr>
          <p:nvPr/>
        </p:nvSpPr>
        <p:spPr bwMode="auto">
          <a:xfrm>
            <a:off x="671286" y="986764"/>
            <a:ext cx="1466748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Ведомственная пожарная охрана</a:t>
            </a:r>
          </a:p>
        </p:txBody>
      </p:sp>
      <p:sp>
        <p:nvSpPr>
          <p:cNvPr id="9225" name="Rectangle 428"/>
          <p:cNvSpPr>
            <a:spLocks noChangeArrowheads="1"/>
          </p:cNvSpPr>
          <p:nvPr/>
        </p:nvSpPr>
        <p:spPr bwMode="auto">
          <a:xfrm>
            <a:off x="671286" y="1788451"/>
            <a:ext cx="1748877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Федеральная противопожарная служба</a:t>
            </a:r>
          </a:p>
        </p:txBody>
      </p:sp>
      <p:sp>
        <p:nvSpPr>
          <p:cNvPr id="9226" name="Rectangle 430"/>
          <p:cNvSpPr>
            <a:spLocks noChangeArrowheads="1"/>
          </p:cNvSpPr>
          <p:nvPr/>
        </p:nvSpPr>
        <p:spPr bwMode="auto">
          <a:xfrm>
            <a:off x="671286" y="2682554"/>
            <a:ext cx="132889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en-US" sz="800">
                <a:cs typeface="Times New Roman" pitchFamily="18" charset="0"/>
              </a:rPr>
              <a:t>- </a:t>
            </a:r>
            <a:r>
              <a:rPr lang="ru-RU" sz="800">
                <a:cs typeface="Times New Roman" pitchFamily="18" charset="0"/>
              </a:rPr>
              <a:t>Социально значимый объект</a:t>
            </a:r>
          </a:p>
        </p:txBody>
      </p:sp>
      <p:grpSp>
        <p:nvGrpSpPr>
          <p:cNvPr id="9227" name="Group 431"/>
          <p:cNvGrpSpPr>
            <a:grpSpLocks noChangeAspect="1"/>
          </p:cNvGrpSpPr>
          <p:nvPr/>
        </p:nvGrpSpPr>
        <p:grpSpPr bwMode="auto">
          <a:xfrm>
            <a:off x="124733" y="2004786"/>
            <a:ext cx="403679" cy="277813"/>
            <a:chOff x="4262" y="3704"/>
            <a:chExt cx="182" cy="97"/>
          </a:xfrm>
        </p:grpSpPr>
        <p:sp>
          <p:nvSpPr>
            <p:cNvPr id="9785" name="AutoShape 432"/>
            <p:cNvSpPr>
              <a:spLocks noChangeAspect="1" noChangeArrowheads="1" noTextEdit="1"/>
            </p:cNvSpPr>
            <p:nvPr/>
          </p:nvSpPr>
          <p:spPr bwMode="auto">
            <a:xfrm>
              <a:off x="4262" y="3704"/>
              <a:ext cx="182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786" name="Group 433"/>
            <p:cNvGrpSpPr>
              <a:grpSpLocks/>
            </p:cNvGrpSpPr>
            <p:nvPr/>
          </p:nvGrpSpPr>
          <p:grpSpPr bwMode="auto">
            <a:xfrm>
              <a:off x="4397" y="3705"/>
              <a:ext cx="19" cy="75"/>
              <a:chOff x="4397" y="3705"/>
              <a:chExt cx="19" cy="75"/>
            </a:xfrm>
          </p:grpSpPr>
          <p:sp>
            <p:nvSpPr>
              <p:cNvPr id="9886" name="Freeform 434"/>
              <p:cNvSpPr>
                <a:spLocks/>
              </p:cNvSpPr>
              <p:nvPr/>
            </p:nvSpPr>
            <p:spPr bwMode="auto">
              <a:xfrm>
                <a:off x="4397" y="3705"/>
                <a:ext cx="7" cy="75"/>
              </a:xfrm>
              <a:custGeom>
                <a:avLst/>
                <a:gdLst>
                  <a:gd name="T0" fmla="*/ 0 w 145"/>
                  <a:gd name="T1" fmla="*/ 0 h 1518"/>
                  <a:gd name="T2" fmla="*/ 0 w 145"/>
                  <a:gd name="T3" fmla="*/ 0 h 1518"/>
                  <a:gd name="T4" fmla="*/ 0 w 145"/>
                  <a:gd name="T5" fmla="*/ 0 h 1518"/>
                  <a:gd name="T6" fmla="*/ 0 w 145"/>
                  <a:gd name="T7" fmla="*/ 0 h 1518"/>
                  <a:gd name="T8" fmla="*/ 0 w 145"/>
                  <a:gd name="T9" fmla="*/ 0 h 1518"/>
                  <a:gd name="T10" fmla="*/ 0 w 145"/>
                  <a:gd name="T11" fmla="*/ 0 h 1518"/>
                  <a:gd name="T12" fmla="*/ 0 w 145"/>
                  <a:gd name="T13" fmla="*/ 0 h 1518"/>
                  <a:gd name="T14" fmla="*/ 0 w 145"/>
                  <a:gd name="T15" fmla="*/ 0 h 1518"/>
                  <a:gd name="T16" fmla="*/ 0 w 145"/>
                  <a:gd name="T17" fmla="*/ 0 h 1518"/>
                  <a:gd name="T18" fmla="*/ 0 w 145"/>
                  <a:gd name="T19" fmla="*/ 0 h 1518"/>
                  <a:gd name="T20" fmla="*/ 0 w 145"/>
                  <a:gd name="T21" fmla="*/ 0 h 1518"/>
                  <a:gd name="T22" fmla="*/ 0 w 145"/>
                  <a:gd name="T23" fmla="*/ 0 h 1518"/>
                  <a:gd name="T24" fmla="*/ 0 w 145"/>
                  <a:gd name="T25" fmla="*/ 0 h 1518"/>
                  <a:gd name="T26" fmla="*/ 0 w 145"/>
                  <a:gd name="T27" fmla="*/ 0 h 1518"/>
                  <a:gd name="T28" fmla="*/ 0 w 145"/>
                  <a:gd name="T29" fmla="*/ 0 h 1518"/>
                  <a:gd name="T30" fmla="*/ 0 w 145"/>
                  <a:gd name="T31" fmla="*/ 0 h 1518"/>
                  <a:gd name="T32" fmla="*/ 0 w 145"/>
                  <a:gd name="T33" fmla="*/ 0 h 1518"/>
                  <a:gd name="T34" fmla="*/ 0 w 145"/>
                  <a:gd name="T35" fmla="*/ 0 h 1518"/>
                  <a:gd name="T36" fmla="*/ 0 w 145"/>
                  <a:gd name="T37" fmla="*/ 0 h 1518"/>
                  <a:gd name="T38" fmla="*/ 0 w 145"/>
                  <a:gd name="T39" fmla="*/ 0 h 151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5"/>
                  <a:gd name="T61" fmla="*/ 0 h 1518"/>
                  <a:gd name="T62" fmla="*/ 145 w 145"/>
                  <a:gd name="T63" fmla="*/ 1518 h 151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5" h="1518">
                    <a:moveTo>
                      <a:pt x="38" y="0"/>
                    </a:moveTo>
                    <a:lnTo>
                      <a:pt x="38" y="241"/>
                    </a:lnTo>
                    <a:lnTo>
                      <a:pt x="27" y="241"/>
                    </a:lnTo>
                    <a:lnTo>
                      <a:pt x="27" y="482"/>
                    </a:lnTo>
                    <a:lnTo>
                      <a:pt x="15" y="482"/>
                    </a:lnTo>
                    <a:lnTo>
                      <a:pt x="15" y="708"/>
                    </a:lnTo>
                    <a:lnTo>
                      <a:pt x="8" y="708"/>
                    </a:lnTo>
                    <a:lnTo>
                      <a:pt x="8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79" y="1518"/>
                    </a:lnTo>
                    <a:lnTo>
                      <a:pt x="145" y="1008"/>
                    </a:lnTo>
                    <a:lnTo>
                      <a:pt x="145" y="707"/>
                    </a:lnTo>
                    <a:lnTo>
                      <a:pt x="137" y="707"/>
                    </a:lnTo>
                    <a:lnTo>
                      <a:pt x="137" y="482"/>
                    </a:lnTo>
                    <a:lnTo>
                      <a:pt x="128" y="482"/>
                    </a:lnTo>
                    <a:lnTo>
                      <a:pt x="128" y="241"/>
                    </a:lnTo>
                    <a:lnTo>
                      <a:pt x="116" y="241"/>
                    </a:lnTo>
                    <a:lnTo>
                      <a:pt x="11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87" name="Freeform 435"/>
              <p:cNvSpPr>
                <a:spLocks/>
              </p:cNvSpPr>
              <p:nvPr/>
            </p:nvSpPr>
            <p:spPr bwMode="auto">
              <a:xfrm>
                <a:off x="4409" y="3705"/>
                <a:ext cx="7" cy="75"/>
              </a:xfrm>
              <a:custGeom>
                <a:avLst/>
                <a:gdLst>
                  <a:gd name="T0" fmla="*/ 0 w 151"/>
                  <a:gd name="T1" fmla="*/ 0 h 1518"/>
                  <a:gd name="T2" fmla="*/ 0 w 151"/>
                  <a:gd name="T3" fmla="*/ 0 h 1518"/>
                  <a:gd name="T4" fmla="*/ 0 w 151"/>
                  <a:gd name="T5" fmla="*/ 0 h 1518"/>
                  <a:gd name="T6" fmla="*/ 0 w 151"/>
                  <a:gd name="T7" fmla="*/ 0 h 1518"/>
                  <a:gd name="T8" fmla="*/ 0 w 151"/>
                  <a:gd name="T9" fmla="*/ 0 h 1518"/>
                  <a:gd name="T10" fmla="*/ 0 w 151"/>
                  <a:gd name="T11" fmla="*/ 0 h 1518"/>
                  <a:gd name="T12" fmla="*/ 0 w 151"/>
                  <a:gd name="T13" fmla="*/ 0 h 1518"/>
                  <a:gd name="T14" fmla="*/ 0 w 151"/>
                  <a:gd name="T15" fmla="*/ 0 h 1518"/>
                  <a:gd name="T16" fmla="*/ 0 w 151"/>
                  <a:gd name="T17" fmla="*/ 0 h 1518"/>
                  <a:gd name="T18" fmla="*/ 0 w 151"/>
                  <a:gd name="T19" fmla="*/ 0 h 1518"/>
                  <a:gd name="T20" fmla="*/ 0 w 151"/>
                  <a:gd name="T21" fmla="*/ 0 h 1518"/>
                  <a:gd name="T22" fmla="*/ 0 w 151"/>
                  <a:gd name="T23" fmla="*/ 0 h 1518"/>
                  <a:gd name="T24" fmla="*/ 0 w 151"/>
                  <a:gd name="T25" fmla="*/ 0 h 1518"/>
                  <a:gd name="T26" fmla="*/ 0 w 151"/>
                  <a:gd name="T27" fmla="*/ 0 h 1518"/>
                  <a:gd name="T28" fmla="*/ 0 w 151"/>
                  <a:gd name="T29" fmla="*/ 0 h 1518"/>
                  <a:gd name="T30" fmla="*/ 0 w 151"/>
                  <a:gd name="T31" fmla="*/ 0 h 1518"/>
                  <a:gd name="T32" fmla="*/ 0 w 151"/>
                  <a:gd name="T33" fmla="*/ 0 h 1518"/>
                  <a:gd name="T34" fmla="*/ 0 w 151"/>
                  <a:gd name="T35" fmla="*/ 0 h 1518"/>
                  <a:gd name="T36" fmla="*/ 0 w 151"/>
                  <a:gd name="T37" fmla="*/ 0 h 1518"/>
                  <a:gd name="T38" fmla="*/ 0 w 151"/>
                  <a:gd name="T39" fmla="*/ 0 h 1518"/>
                  <a:gd name="T40" fmla="*/ 0 w 151"/>
                  <a:gd name="T41" fmla="*/ 0 h 15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518"/>
                  <a:gd name="T65" fmla="*/ 151 w 151"/>
                  <a:gd name="T66" fmla="*/ 1518 h 15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518">
                    <a:moveTo>
                      <a:pt x="36" y="0"/>
                    </a:moveTo>
                    <a:lnTo>
                      <a:pt x="36" y="241"/>
                    </a:lnTo>
                    <a:lnTo>
                      <a:pt x="25" y="241"/>
                    </a:lnTo>
                    <a:lnTo>
                      <a:pt x="25" y="482"/>
                    </a:lnTo>
                    <a:lnTo>
                      <a:pt x="14" y="482"/>
                    </a:lnTo>
                    <a:lnTo>
                      <a:pt x="14" y="708"/>
                    </a:lnTo>
                    <a:lnTo>
                      <a:pt x="7" y="708"/>
                    </a:lnTo>
                    <a:lnTo>
                      <a:pt x="7" y="1012"/>
                    </a:lnTo>
                    <a:lnTo>
                      <a:pt x="0" y="1012"/>
                    </a:lnTo>
                    <a:lnTo>
                      <a:pt x="0" y="1518"/>
                    </a:lnTo>
                    <a:lnTo>
                      <a:pt x="151" y="1518"/>
                    </a:lnTo>
                    <a:lnTo>
                      <a:pt x="151" y="1011"/>
                    </a:lnTo>
                    <a:lnTo>
                      <a:pt x="144" y="1011"/>
                    </a:lnTo>
                    <a:lnTo>
                      <a:pt x="143" y="707"/>
                    </a:lnTo>
                    <a:lnTo>
                      <a:pt x="135" y="707"/>
                    </a:lnTo>
                    <a:lnTo>
                      <a:pt x="135" y="482"/>
                    </a:lnTo>
                    <a:lnTo>
                      <a:pt x="125" y="482"/>
                    </a:lnTo>
                    <a:lnTo>
                      <a:pt x="125" y="241"/>
                    </a:lnTo>
                    <a:lnTo>
                      <a:pt x="114" y="241"/>
                    </a:lnTo>
                    <a:lnTo>
                      <a:pt x="114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787" name="Group 436"/>
            <p:cNvGrpSpPr>
              <a:grpSpLocks/>
            </p:cNvGrpSpPr>
            <p:nvPr/>
          </p:nvGrpSpPr>
          <p:grpSpPr bwMode="auto">
            <a:xfrm>
              <a:off x="4412" y="3765"/>
              <a:ext cx="32" cy="33"/>
              <a:chOff x="4412" y="3765"/>
              <a:chExt cx="32" cy="33"/>
            </a:xfrm>
          </p:grpSpPr>
          <p:grpSp>
            <p:nvGrpSpPr>
              <p:cNvPr id="9875" name="Group 437"/>
              <p:cNvGrpSpPr>
                <a:grpSpLocks/>
              </p:cNvGrpSpPr>
              <p:nvPr/>
            </p:nvGrpSpPr>
            <p:grpSpPr bwMode="auto">
              <a:xfrm>
                <a:off x="4412" y="3765"/>
                <a:ext cx="32" cy="33"/>
                <a:chOff x="4412" y="3765"/>
                <a:chExt cx="32" cy="33"/>
              </a:xfrm>
            </p:grpSpPr>
            <p:grpSp>
              <p:nvGrpSpPr>
                <p:cNvPr id="9880" name="Group 438"/>
                <p:cNvGrpSpPr>
                  <a:grpSpLocks/>
                </p:cNvGrpSpPr>
                <p:nvPr/>
              </p:nvGrpSpPr>
              <p:grpSpPr bwMode="auto">
                <a:xfrm>
                  <a:off x="4419" y="3765"/>
                  <a:ext cx="10" cy="16"/>
                  <a:chOff x="4419" y="3765"/>
                  <a:chExt cx="10" cy="16"/>
                </a:xfrm>
              </p:grpSpPr>
              <p:sp>
                <p:nvSpPr>
                  <p:cNvPr id="988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3765"/>
                    <a:ext cx="6" cy="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4419" y="3767"/>
                    <a:ext cx="10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81" name="Group 441"/>
                <p:cNvGrpSpPr>
                  <a:grpSpLocks/>
                </p:cNvGrpSpPr>
                <p:nvPr/>
              </p:nvGrpSpPr>
              <p:grpSpPr bwMode="auto">
                <a:xfrm>
                  <a:off x="4412" y="3780"/>
                  <a:ext cx="32" cy="18"/>
                  <a:chOff x="4412" y="3780"/>
                  <a:chExt cx="32" cy="18"/>
                </a:xfrm>
              </p:grpSpPr>
              <p:sp>
                <p:nvSpPr>
                  <p:cNvPr id="9882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441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83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4412" y="3780"/>
                    <a:ext cx="32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76" name="Group 444"/>
              <p:cNvGrpSpPr>
                <a:grpSpLocks/>
              </p:cNvGrpSpPr>
              <p:nvPr/>
            </p:nvGrpSpPr>
            <p:grpSpPr bwMode="auto">
              <a:xfrm>
                <a:off x="4415" y="3784"/>
                <a:ext cx="25" cy="11"/>
                <a:chOff x="4415" y="3784"/>
                <a:chExt cx="25" cy="11"/>
              </a:xfrm>
            </p:grpSpPr>
            <p:sp>
              <p:nvSpPr>
                <p:cNvPr id="9877" name="Rectangle 445"/>
                <p:cNvSpPr>
                  <a:spLocks noChangeArrowheads="1"/>
                </p:cNvSpPr>
                <p:nvPr/>
              </p:nvSpPr>
              <p:spPr bwMode="auto">
                <a:xfrm>
                  <a:off x="4415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8" name="Rectangle 446"/>
                <p:cNvSpPr>
                  <a:spLocks noChangeArrowheads="1"/>
                </p:cNvSpPr>
                <p:nvPr/>
              </p:nvSpPr>
              <p:spPr bwMode="auto">
                <a:xfrm>
                  <a:off x="4433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9" name="Rectangle 447"/>
                <p:cNvSpPr>
                  <a:spLocks noChangeArrowheads="1"/>
                </p:cNvSpPr>
                <p:nvPr/>
              </p:nvSpPr>
              <p:spPr bwMode="auto">
                <a:xfrm>
                  <a:off x="4424" y="3784"/>
                  <a:ext cx="6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8" name="Group 448"/>
            <p:cNvGrpSpPr>
              <a:grpSpLocks/>
            </p:cNvGrpSpPr>
            <p:nvPr/>
          </p:nvGrpSpPr>
          <p:grpSpPr bwMode="auto">
            <a:xfrm>
              <a:off x="4262" y="3774"/>
              <a:ext cx="33" cy="24"/>
              <a:chOff x="4262" y="3774"/>
              <a:chExt cx="33" cy="24"/>
            </a:xfrm>
          </p:grpSpPr>
          <p:grpSp>
            <p:nvGrpSpPr>
              <p:cNvPr id="9866" name="Group 449"/>
              <p:cNvGrpSpPr>
                <a:grpSpLocks/>
              </p:cNvGrpSpPr>
              <p:nvPr/>
            </p:nvGrpSpPr>
            <p:grpSpPr bwMode="auto">
              <a:xfrm>
                <a:off x="4262" y="3774"/>
                <a:ext cx="33" cy="24"/>
                <a:chOff x="4262" y="3774"/>
                <a:chExt cx="33" cy="24"/>
              </a:xfrm>
            </p:grpSpPr>
            <p:sp>
              <p:nvSpPr>
                <p:cNvPr id="9871" name="Rectangle 450"/>
                <p:cNvSpPr>
                  <a:spLocks noChangeArrowheads="1"/>
                </p:cNvSpPr>
                <p:nvPr/>
              </p:nvSpPr>
              <p:spPr bwMode="auto">
                <a:xfrm>
                  <a:off x="4281" y="3774"/>
                  <a:ext cx="10" cy="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grpSp>
              <p:nvGrpSpPr>
                <p:cNvPr id="9872" name="Group 451"/>
                <p:cNvGrpSpPr>
                  <a:grpSpLocks/>
                </p:cNvGrpSpPr>
                <p:nvPr/>
              </p:nvGrpSpPr>
              <p:grpSpPr bwMode="auto">
                <a:xfrm>
                  <a:off x="4262" y="3780"/>
                  <a:ext cx="33" cy="18"/>
                  <a:chOff x="4262" y="3780"/>
                  <a:chExt cx="33" cy="18"/>
                </a:xfrm>
              </p:grpSpPr>
              <p:sp>
                <p:nvSpPr>
                  <p:cNvPr id="9873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4263" y="3781"/>
                    <a:ext cx="30" cy="17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74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4262" y="3780"/>
                    <a:ext cx="33" cy="3"/>
                  </a:xfrm>
                  <a:prstGeom prst="rect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867" name="Group 454"/>
              <p:cNvGrpSpPr>
                <a:grpSpLocks/>
              </p:cNvGrpSpPr>
              <p:nvPr/>
            </p:nvGrpSpPr>
            <p:grpSpPr bwMode="auto">
              <a:xfrm>
                <a:off x="4265" y="3784"/>
                <a:ext cx="26" cy="11"/>
                <a:chOff x="4265" y="3784"/>
                <a:chExt cx="26" cy="11"/>
              </a:xfrm>
            </p:grpSpPr>
            <p:sp>
              <p:nvSpPr>
                <p:cNvPr id="9868" name="Rectangle 455"/>
                <p:cNvSpPr>
                  <a:spLocks noChangeArrowheads="1"/>
                </p:cNvSpPr>
                <p:nvPr/>
              </p:nvSpPr>
              <p:spPr bwMode="auto">
                <a:xfrm>
                  <a:off x="4284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65" y="3784"/>
                  <a:ext cx="8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70" name="Rectangle 457"/>
                <p:cNvSpPr>
                  <a:spLocks noChangeArrowheads="1"/>
                </p:cNvSpPr>
                <p:nvPr/>
              </p:nvSpPr>
              <p:spPr bwMode="auto">
                <a:xfrm>
                  <a:off x="4275" y="3784"/>
                  <a:ext cx="7" cy="1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89" name="Group 458"/>
            <p:cNvGrpSpPr>
              <a:grpSpLocks/>
            </p:cNvGrpSpPr>
            <p:nvPr/>
          </p:nvGrpSpPr>
          <p:grpSpPr bwMode="auto">
            <a:xfrm>
              <a:off x="4290" y="3745"/>
              <a:ext cx="125" cy="56"/>
              <a:chOff x="4290" y="3745"/>
              <a:chExt cx="125" cy="56"/>
            </a:xfrm>
          </p:grpSpPr>
          <p:grpSp>
            <p:nvGrpSpPr>
              <p:cNvPr id="9790" name="Group 459"/>
              <p:cNvGrpSpPr>
                <a:grpSpLocks/>
              </p:cNvGrpSpPr>
              <p:nvPr/>
            </p:nvGrpSpPr>
            <p:grpSpPr bwMode="auto">
              <a:xfrm>
                <a:off x="4290" y="3745"/>
                <a:ext cx="125" cy="56"/>
                <a:chOff x="4290" y="3745"/>
                <a:chExt cx="125" cy="56"/>
              </a:xfrm>
            </p:grpSpPr>
            <p:sp>
              <p:nvSpPr>
                <p:cNvPr id="9861" name="Rectangle 460"/>
                <p:cNvSpPr>
                  <a:spLocks noChangeArrowheads="1"/>
                </p:cNvSpPr>
                <p:nvPr/>
              </p:nvSpPr>
              <p:spPr bwMode="auto">
                <a:xfrm>
                  <a:off x="4292" y="3754"/>
                  <a:ext cx="121" cy="47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2" name="Rectangle 461"/>
                <p:cNvSpPr>
                  <a:spLocks noChangeArrowheads="1"/>
                </p:cNvSpPr>
                <p:nvPr/>
              </p:nvSpPr>
              <p:spPr bwMode="auto">
                <a:xfrm>
                  <a:off x="4322" y="3746"/>
                  <a:ext cx="9" cy="6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3" name="Rectangle 462"/>
                <p:cNvSpPr>
                  <a:spLocks noChangeArrowheads="1"/>
                </p:cNvSpPr>
                <p:nvPr/>
              </p:nvSpPr>
              <p:spPr bwMode="auto">
                <a:xfrm>
                  <a:off x="4344" y="3745"/>
                  <a:ext cx="12" cy="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4" name="Rectangle 463"/>
                <p:cNvSpPr>
                  <a:spLocks noChangeArrowheads="1"/>
                </p:cNvSpPr>
                <p:nvPr/>
              </p:nvSpPr>
              <p:spPr bwMode="auto">
                <a:xfrm>
                  <a:off x="4290" y="3751"/>
                  <a:ext cx="125" cy="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865" name="Rectangle 464"/>
                <p:cNvSpPr>
                  <a:spLocks noChangeArrowheads="1"/>
                </p:cNvSpPr>
                <p:nvPr/>
              </p:nvSpPr>
              <p:spPr bwMode="auto">
                <a:xfrm>
                  <a:off x="4292" y="3776"/>
                  <a:ext cx="121" cy="2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9791" name="Group 465"/>
              <p:cNvGrpSpPr>
                <a:grpSpLocks/>
              </p:cNvGrpSpPr>
              <p:nvPr/>
            </p:nvGrpSpPr>
            <p:grpSpPr bwMode="auto">
              <a:xfrm>
                <a:off x="4294" y="3758"/>
                <a:ext cx="115" cy="38"/>
                <a:chOff x="4294" y="3758"/>
                <a:chExt cx="115" cy="38"/>
              </a:xfrm>
            </p:grpSpPr>
            <p:grpSp>
              <p:nvGrpSpPr>
                <p:cNvPr id="9796" name="Group 466"/>
                <p:cNvGrpSpPr>
                  <a:grpSpLocks/>
                </p:cNvGrpSpPr>
                <p:nvPr/>
              </p:nvGrpSpPr>
              <p:grpSpPr bwMode="auto">
                <a:xfrm>
                  <a:off x="4311" y="3781"/>
                  <a:ext cx="15" cy="15"/>
                  <a:chOff x="4311" y="3781"/>
                  <a:chExt cx="15" cy="15"/>
                </a:xfrm>
              </p:grpSpPr>
              <p:sp>
                <p:nvSpPr>
                  <p:cNvPr id="9857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8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9" name="Line 469"/>
                  <p:cNvSpPr>
                    <a:spLocks noChangeShapeType="1"/>
                  </p:cNvSpPr>
                  <p:nvPr/>
                </p:nvSpPr>
                <p:spPr bwMode="auto">
                  <a:xfrm>
                    <a:off x="431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60" name="Line 470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7" name="Group 471"/>
                <p:cNvGrpSpPr>
                  <a:grpSpLocks/>
                </p:cNvGrpSpPr>
                <p:nvPr/>
              </p:nvGrpSpPr>
              <p:grpSpPr bwMode="auto">
                <a:xfrm>
                  <a:off x="4328" y="3781"/>
                  <a:ext cx="15" cy="15"/>
                  <a:chOff x="4328" y="3781"/>
                  <a:chExt cx="15" cy="15"/>
                </a:xfrm>
              </p:grpSpPr>
              <p:sp>
                <p:nvSpPr>
                  <p:cNvPr id="9853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4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5" name="Line 474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6" name="Line 475"/>
                  <p:cNvSpPr>
                    <a:spLocks noChangeShapeType="1"/>
                  </p:cNvSpPr>
                  <p:nvPr/>
                </p:nvSpPr>
                <p:spPr bwMode="auto">
                  <a:xfrm>
                    <a:off x="432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8" name="Group 476"/>
                <p:cNvGrpSpPr>
                  <a:grpSpLocks/>
                </p:cNvGrpSpPr>
                <p:nvPr/>
              </p:nvGrpSpPr>
              <p:grpSpPr bwMode="auto">
                <a:xfrm>
                  <a:off x="4394" y="3781"/>
                  <a:ext cx="15" cy="15"/>
                  <a:chOff x="4394" y="3781"/>
                  <a:chExt cx="15" cy="15"/>
                </a:xfrm>
              </p:grpSpPr>
              <p:sp>
                <p:nvSpPr>
                  <p:cNvPr id="9849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81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0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1" name="Line 479"/>
                  <p:cNvSpPr>
                    <a:spLocks noChangeShapeType="1"/>
                  </p:cNvSpPr>
                  <p:nvPr/>
                </p:nvSpPr>
                <p:spPr bwMode="auto">
                  <a:xfrm>
                    <a:off x="4401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52" name="Line 480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799" name="Group 481"/>
                <p:cNvGrpSpPr>
                  <a:grpSpLocks/>
                </p:cNvGrpSpPr>
                <p:nvPr/>
              </p:nvGrpSpPr>
              <p:grpSpPr bwMode="auto">
                <a:xfrm>
                  <a:off x="4294" y="3781"/>
                  <a:ext cx="15" cy="15"/>
                  <a:chOff x="4294" y="3781"/>
                  <a:chExt cx="15" cy="15"/>
                </a:xfrm>
              </p:grpSpPr>
              <p:sp>
                <p:nvSpPr>
                  <p:cNvPr id="9845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6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7" name="Line 484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8" name="Line 485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0" name="Group 486"/>
                <p:cNvGrpSpPr>
                  <a:grpSpLocks/>
                </p:cNvGrpSpPr>
                <p:nvPr/>
              </p:nvGrpSpPr>
              <p:grpSpPr bwMode="auto">
                <a:xfrm>
                  <a:off x="4344" y="3758"/>
                  <a:ext cx="16" cy="15"/>
                  <a:chOff x="4344" y="3758"/>
                  <a:chExt cx="16" cy="15"/>
                </a:xfrm>
              </p:grpSpPr>
              <p:sp>
                <p:nvSpPr>
                  <p:cNvPr id="9841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434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2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434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3" name="Line 489"/>
                  <p:cNvSpPr>
                    <a:spLocks noChangeShapeType="1"/>
                  </p:cNvSpPr>
                  <p:nvPr/>
                </p:nvSpPr>
                <p:spPr bwMode="auto">
                  <a:xfrm>
                    <a:off x="435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4" name="Line 490"/>
                  <p:cNvSpPr>
                    <a:spLocks noChangeShapeType="1"/>
                  </p:cNvSpPr>
                  <p:nvPr/>
                </p:nvSpPr>
                <p:spPr bwMode="auto">
                  <a:xfrm>
                    <a:off x="434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1" name="Group 491"/>
                <p:cNvGrpSpPr>
                  <a:grpSpLocks/>
                </p:cNvGrpSpPr>
                <p:nvPr/>
              </p:nvGrpSpPr>
              <p:grpSpPr bwMode="auto">
                <a:xfrm>
                  <a:off x="4361" y="3781"/>
                  <a:ext cx="15" cy="15"/>
                  <a:chOff x="4361" y="3781"/>
                  <a:chExt cx="15" cy="15"/>
                </a:xfrm>
              </p:grpSpPr>
              <p:sp>
                <p:nvSpPr>
                  <p:cNvPr id="9837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8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9" name="Line 49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40" name="Line 49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88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2" name="Group 496"/>
                <p:cNvGrpSpPr>
                  <a:grpSpLocks/>
                </p:cNvGrpSpPr>
                <p:nvPr/>
              </p:nvGrpSpPr>
              <p:grpSpPr bwMode="auto">
                <a:xfrm>
                  <a:off x="4377" y="3781"/>
                  <a:ext cx="15" cy="15"/>
                  <a:chOff x="4377" y="3781"/>
                  <a:chExt cx="15" cy="15"/>
                </a:xfrm>
              </p:grpSpPr>
              <p:sp>
                <p:nvSpPr>
                  <p:cNvPr id="9833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81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4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95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5" name="Line 49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81"/>
                    <a:ext cx="1" cy="13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6" name="Line 50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88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3" name="Group 501"/>
                <p:cNvGrpSpPr>
                  <a:grpSpLocks/>
                </p:cNvGrpSpPr>
                <p:nvPr/>
              </p:nvGrpSpPr>
              <p:grpSpPr bwMode="auto">
                <a:xfrm>
                  <a:off x="4311" y="3758"/>
                  <a:ext cx="15" cy="15"/>
                  <a:chOff x="4311" y="3758"/>
                  <a:chExt cx="15" cy="15"/>
                </a:xfrm>
              </p:grpSpPr>
              <p:sp>
                <p:nvSpPr>
                  <p:cNvPr id="9829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431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0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431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1" name="Line 504"/>
                  <p:cNvSpPr>
                    <a:spLocks noChangeShapeType="1"/>
                  </p:cNvSpPr>
                  <p:nvPr/>
                </p:nvSpPr>
                <p:spPr bwMode="auto">
                  <a:xfrm>
                    <a:off x="4319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32" name="Line 505"/>
                  <p:cNvSpPr>
                    <a:spLocks noChangeShapeType="1"/>
                  </p:cNvSpPr>
                  <p:nvPr/>
                </p:nvSpPr>
                <p:spPr bwMode="auto">
                  <a:xfrm>
                    <a:off x="431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4" name="Group 506"/>
                <p:cNvGrpSpPr>
                  <a:grpSpLocks/>
                </p:cNvGrpSpPr>
                <p:nvPr/>
              </p:nvGrpSpPr>
              <p:grpSpPr bwMode="auto">
                <a:xfrm>
                  <a:off x="4328" y="3758"/>
                  <a:ext cx="15" cy="15"/>
                  <a:chOff x="4328" y="3758"/>
                  <a:chExt cx="15" cy="15"/>
                </a:xfrm>
              </p:grpSpPr>
              <p:sp>
                <p:nvSpPr>
                  <p:cNvPr id="9825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6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4328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7" name="Line 509"/>
                  <p:cNvSpPr>
                    <a:spLocks noChangeShapeType="1"/>
                  </p:cNvSpPr>
                  <p:nvPr/>
                </p:nvSpPr>
                <p:spPr bwMode="auto">
                  <a:xfrm>
                    <a:off x="433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8" name="Line 510"/>
                  <p:cNvSpPr>
                    <a:spLocks noChangeShapeType="1"/>
                  </p:cNvSpPr>
                  <p:nvPr/>
                </p:nvSpPr>
                <p:spPr bwMode="auto">
                  <a:xfrm>
                    <a:off x="4329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5" name="Group 511"/>
                <p:cNvGrpSpPr>
                  <a:grpSpLocks/>
                </p:cNvGrpSpPr>
                <p:nvPr/>
              </p:nvGrpSpPr>
              <p:grpSpPr bwMode="auto">
                <a:xfrm>
                  <a:off x="4394" y="3758"/>
                  <a:ext cx="15" cy="15"/>
                  <a:chOff x="4394" y="3758"/>
                  <a:chExt cx="15" cy="15"/>
                </a:xfrm>
              </p:grpSpPr>
              <p:sp>
                <p:nvSpPr>
                  <p:cNvPr id="9821" name="Rectangle 512"/>
                  <p:cNvSpPr>
                    <a:spLocks noChangeArrowheads="1"/>
                  </p:cNvSpPr>
                  <p:nvPr/>
                </p:nvSpPr>
                <p:spPr bwMode="auto">
                  <a:xfrm>
                    <a:off x="43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2" name="Rectangle 513"/>
                  <p:cNvSpPr>
                    <a:spLocks noChangeArrowheads="1"/>
                  </p:cNvSpPr>
                  <p:nvPr/>
                </p:nvSpPr>
                <p:spPr bwMode="auto">
                  <a:xfrm>
                    <a:off x="4394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3" name="Line 514"/>
                  <p:cNvSpPr>
                    <a:spLocks noChangeShapeType="1"/>
                  </p:cNvSpPr>
                  <p:nvPr/>
                </p:nvSpPr>
                <p:spPr bwMode="auto">
                  <a:xfrm>
                    <a:off x="44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4" name="Line 515"/>
                  <p:cNvSpPr>
                    <a:spLocks noChangeShapeType="1"/>
                  </p:cNvSpPr>
                  <p:nvPr/>
                </p:nvSpPr>
                <p:spPr bwMode="auto">
                  <a:xfrm>
                    <a:off x="4395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6" name="Group 516"/>
                <p:cNvGrpSpPr>
                  <a:grpSpLocks/>
                </p:cNvGrpSpPr>
                <p:nvPr/>
              </p:nvGrpSpPr>
              <p:grpSpPr bwMode="auto">
                <a:xfrm>
                  <a:off x="4294" y="3758"/>
                  <a:ext cx="16" cy="15"/>
                  <a:chOff x="4294" y="3758"/>
                  <a:chExt cx="16" cy="15"/>
                </a:xfrm>
              </p:grpSpPr>
              <p:sp>
                <p:nvSpPr>
                  <p:cNvPr id="9817" name="Rectangle 517"/>
                  <p:cNvSpPr>
                    <a:spLocks noChangeArrowheads="1"/>
                  </p:cNvSpPr>
                  <p:nvPr/>
                </p:nvSpPr>
                <p:spPr bwMode="auto">
                  <a:xfrm>
                    <a:off x="4295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8" name="Rectangle 518"/>
                  <p:cNvSpPr>
                    <a:spLocks noChangeArrowheads="1"/>
                  </p:cNvSpPr>
                  <p:nvPr/>
                </p:nvSpPr>
                <p:spPr bwMode="auto">
                  <a:xfrm>
                    <a:off x="4294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9" name="Line 519"/>
                  <p:cNvSpPr>
                    <a:spLocks noChangeShapeType="1"/>
                  </p:cNvSpPr>
                  <p:nvPr/>
                </p:nvSpPr>
                <p:spPr bwMode="auto">
                  <a:xfrm>
                    <a:off x="4302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20" name="Line 520"/>
                  <p:cNvSpPr>
                    <a:spLocks noChangeShapeType="1"/>
                  </p:cNvSpPr>
                  <p:nvPr/>
                </p:nvSpPr>
                <p:spPr bwMode="auto">
                  <a:xfrm>
                    <a:off x="4295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7" name="Group 521"/>
                <p:cNvGrpSpPr>
                  <a:grpSpLocks/>
                </p:cNvGrpSpPr>
                <p:nvPr/>
              </p:nvGrpSpPr>
              <p:grpSpPr bwMode="auto">
                <a:xfrm>
                  <a:off x="4361" y="3758"/>
                  <a:ext cx="15" cy="15"/>
                  <a:chOff x="4361" y="3758"/>
                  <a:chExt cx="15" cy="15"/>
                </a:xfrm>
              </p:grpSpPr>
              <p:sp>
                <p:nvSpPr>
                  <p:cNvPr id="9813" name="Rectangle 522"/>
                  <p:cNvSpPr>
                    <a:spLocks noChangeArrowheads="1"/>
                  </p:cNvSpPr>
                  <p:nvPr/>
                </p:nvSpPr>
                <p:spPr bwMode="auto">
                  <a:xfrm>
                    <a:off x="4362" y="3758"/>
                    <a:ext cx="13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4" name="Rectangle 523"/>
                  <p:cNvSpPr>
                    <a:spLocks noChangeArrowheads="1"/>
                  </p:cNvSpPr>
                  <p:nvPr/>
                </p:nvSpPr>
                <p:spPr bwMode="auto">
                  <a:xfrm>
                    <a:off x="4361" y="3772"/>
                    <a:ext cx="15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5" name="Line 524"/>
                  <p:cNvSpPr>
                    <a:spLocks noChangeShapeType="1"/>
                  </p:cNvSpPr>
                  <p:nvPr/>
                </p:nvSpPr>
                <p:spPr bwMode="auto">
                  <a:xfrm>
                    <a:off x="4368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6" name="Line 525"/>
                  <p:cNvSpPr>
                    <a:spLocks noChangeShapeType="1"/>
                  </p:cNvSpPr>
                  <p:nvPr/>
                </p:nvSpPr>
                <p:spPr bwMode="auto">
                  <a:xfrm>
                    <a:off x="4362" y="3765"/>
                    <a:ext cx="13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808" name="Group 526"/>
                <p:cNvGrpSpPr>
                  <a:grpSpLocks/>
                </p:cNvGrpSpPr>
                <p:nvPr/>
              </p:nvGrpSpPr>
              <p:grpSpPr bwMode="auto">
                <a:xfrm>
                  <a:off x="4377" y="3758"/>
                  <a:ext cx="16" cy="15"/>
                  <a:chOff x="4377" y="3758"/>
                  <a:chExt cx="16" cy="15"/>
                </a:xfrm>
              </p:grpSpPr>
              <p:sp>
                <p:nvSpPr>
                  <p:cNvPr id="9809" name="Rectangle 527"/>
                  <p:cNvSpPr>
                    <a:spLocks noChangeArrowheads="1"/>
                  </p:cNvSpPr>
                  <p:nvPr/>
                </p:nvSpPr>
                <p:spPr bwMode="auto">
                  <a:xfrm>
                    <a:off x="4378" y="3758"/>
                    <a:ext cx="14" cy="14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0" name="Rectangle 528"/>
                  <p:cNvSpPr>
                    <a:spLocks noChangeArrowheads="1"/>
                  </p:cNvSpPr>
                  <p:nvPr/>
                </p:nvSpPr>
                <p:spPr bwMode="auto">
                  <a:xfrm>
                    <a:off x="4377" y="3772"/>
                    <a:ext cx="16" cy="1"/>
                  </a:xfrm>
                  <a:prstGeom prst="rect">
                    <a:avLst/>
                  </a:prstGeom>
                  <a:solidFill>
                    <a:srgbClr val="808080"/>
                  </a:solidFill>
                  <a:ln w="0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1" name="Line 529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3758"/>
                    <a:ext cx="1" cy="14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812" name="Line 530"/>
                  <p:cNvSpPr>
                    <a:spLocks noChangeShapeType="1"/>
                  </p:cNvSpPr>
                  <p:nvPr/>
                </p:nvSpPr>
                <p:spPr bwMode="auto">
                  <a:xfrm>
                    <a:off x="4378" y="3765"/>
                    <a:ext cx="14" cy="1"/>
                  </a:xfrm>
                  <a:prstGeom prst="line">
                    <a:avLst/>
                  </a:prstGeom>
                  <a:noFill/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9792" name="Group 531"/>
              <p:cNvGrpSpPr>
                <a:grpSpLocks/>
              </p:cNvGrpSpPr>
              <p:nvPr/>
            </p:nvGrpSpPr>
            <p:grpSpPr bwMode="auto">
              <a:xfrm>
                <a:off x="4345" y="3779"/>
                <a:ext cx="14" cy="21"/>
                <a:chOff x="4345" y="3779"/>
                <a:chExt cx="14" cy="21"/>
              </a:xfrm>
            </p:grpSpPr>
            <p:sp>
              <p:nvSpPr>
                <p:cNvPr id="9793" name="Rectangle 532"/>
                <p:cNvSpPr>
                  <a:spLocks noChangeArrowheads="1"/>
                </p:cNvSpPr>
                <p:nvPr/>
              </p:nvSpPr>
              <p:spPr bwMode="auto">
                <a:xfrm>
                  <a:off x="4345" y="3779"/>
                  <a:ext cx="14" cy="21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4" name="Rectangle 533"/>
                <p:cNvSpPr>
                  <a:spLocks noChangeArrowheads="1"/>
                </p:cNvSpPr>
                <p:nvPr/>
              </p:nvSpPr>
              <p:spPr bwMode="auto">
                <a:xfrm>
                  <a:off x="4346" y="3782"/>
                  <a:ext cx="11" cy="17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95" name="Oval 534"/>
                <p:cNvSpPr>
                  <a:spLocks noChangeArrowheads="1"/>
                </p:cNvSpPr>
                <p:nvPr/>
              </p:nvSpPr>
              <p:spPr bwMode="auto">
                <a:xfrm>
                  <a:off x="4355" y="3790"/>
                  <a:ext cx="1" cy="1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28" name="Группа 278"/>
          <p:cNvGrpSpPr>
            <a:grpSpLocks/>
          </p:cNvGrpSpPr>
          <p:nvPr/>
        </p:nvGrpSpPr>
        <p:grpSpPr bwMode="auto">
          <a:xfrm>
            <a:off x="246063" y="1637394"/>
            <a:ext cx="241526" cy="212045"/>
            <a:chOff x="6000750" y="5189915"/>
            <a:chExt cx="273049" cy="253188"/>
          </a:xfrm>
        </p:grpSpPr>
        <p:grpSp>
          <p:nvGrpSpPr>
            <p:cNvPr id="9779" name="Group 537"/>
            <p:cNvGrpSpPr>
              <a:grpSpLocks/>
            </p:cNvGrpSpPr>
            <p:nvPr/>
          </p:nvGrpSpPr>
          <p:grpSpPr bwMode="auto">
            <a:xfrm>
              <a:off x="6000750" y="5189915"/>
              <a:ext cx="273049" cy="253188"/>
              <a:chOff x="3168" y="192"/>
              <a:chExt cx="528" cy="672"/>
            </a:xfrm>
          </p:grpSpPr>
          <p:sp>
            <p:nvSpPr>
              <p:cNvPr id="9781" name="Line 538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0" cy="67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2" name="Line 539"/>
              <p:cNvSpPr>
                <a:spLocks noChangeShapeType="1"/>
              </p:cNvSpPr>
              <p:nvPr/>
            </p:nvSpPr>
            <p:spPr bwMode="auto">
              <a:xfrm>
                <a:off x="3168" y="192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3" name="Line 540"/>
              <p:cNvSpPr>
                <a:spLocks noChangeShapeType="1"/>
              </p:cNvSpPr>
              <p:nvPr/>
            </p:nvSpPr>
            <p:spPr bwMode="auto">
              <a:xfrm flipV="1">
                <a:off x="3168" y="480"/>
                <a:ext cx="528" cy="9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9784" name="Line 541"/>
              <p:cNvSpPr>
                <a:spLocks noChangeShapeType="1"/>
              </p:cNvSpPr>
              <p:nvPr/>
            </p:nvSpPr>
            <p:spPr bwMode="auto">
              <a:xfrm>
                <a:off x="3696" y="288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9780" name="Text Box 543"/>
            <p:cNvSpPr txBox="1">
              <a:spLocks noChangeArrowheads="1"/>
            </p:cNvSpPr>
            <p:nvPr/>
          </p:nvSpPr>
          <p:spPr bwMode="auto">
            <a:xfrm>
              <a:off x="6038850" y="5219261"/>
              <a:ext cx="189533" cy="91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defTabSz="73660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3660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36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36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МПО</a:t>
              </a:r>
            </a:p>
          </p:txBody>
        </p:sp>
      </p:grpSp>
      <p:sp>
        <p:nvSpPr>
          <p:cNvPr id="9229" name="Text Box 544"/>
          <p:cNvSpPr txBox="1">
            <a:spLocks noChangeArrowheads="1"/>
          </p:cNvSpPr>
          <p:nvPr/>
        </p:nvSpPr>
        <p:spPr bwMode="auto">
          <a:xfrm>
            <a:off x="603251" y="1373189"/>
            <a:ext cx="1827858" cy="20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Противопожарная</a:t>
            </a:r>
            <a:r>
              <a:rPr lang="ru-RU" sz="900" b="1">
                <a:latin typeface="Times New Roman" pitchFamily="18" charset="0"/>
              </a:rPr>
              <a:t> служба </a:t>
            </a:r>
            <a:r>
              <a:rPr lang="ru-RU" sz="800" b="1">
                <a:latin typeface="Times New Roman" pitchFamily="18" charset="0"/>
              </a:rPr>
              <a:t>субъекта</a:t>
            </a:r>
          </a:p>
        </p:txBody>
      </p:sp>
      <p:sp>
        <p:nvSpPr>
          <p:cNvPr id="9230" name="Rectangle 557"/>
          <p:cNvSpPr>
            <a:spLocks noChangeArrowheads="1"/>
          </p:cNvSpPr>
          <p:nvPr/>
        </p:nvSpPr>
        <p:spPr bwMode="auto">
          <a:xfrm>
            <a:off x="671286" y="2331846"/>
            <a:ext cx="129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Лечебные учреждения</a:t>
            </a:r>
          </a:p>
          <a:p>
            <a:pPr defTabSz="650719"/>
            <a:r>
              <a:rPr lang="ru-RU" sz="800"/>
              <a:t> (наименование, кол-во коек)</a:t>
            </a:r>
          </a:p>
        </p:txBody>
      </p:sp>
      <p:grpSp>
        <p:nvGrpSpPr>
          <p:cNvPr id="9231" name="Group 560"/>
          <p:cNvGrpSpPr>
            <a:grpSpLocks/>
          </p:cNvGrpSpPr>
          <p:nvPr/>
        </p:nvGrpSpPr>
        <p:grpSpPr bwMode="auto">
          <a:xfrm>
            <a:off x="199573" y="2924402"/>
            <a:ext cx="257402" cy="217714"/>
            <a:chOff x="4032" y="3888"/>
            <a:chExt cx="192" cy="205"/>
          </a:xfrm>
        </p:grpSpPr>
        <p:sp>
          <p:nvSpPr>
            <p:cNvPr id="9777" name="Freeform 561"/>
            <p:cNvSpPr>
              <a:spLocks/>
            </p:cNvSpPr>
            <p:nvPr/>
          </p:nvSpPr>
          <p:spPr bwMode="auto">
            <a:xfrm>
              <a:off x="4088" y="3898"/>
              <a:ext cx="85" cy="195"/>
            </a:xfrm>
            <a:custGeom>
              <a:avLst/>
              <a:gdLst>
                <a:gd name="T0" fmla="*/ 1913696 w 42"/>
                <a:gd name="T1" fmla="*/ 0 h 84"/>
                <a:gd name="T2" fmla="*/ 0 w 42"/>
                <a:gd name="T3" fmla="*/ 26948856 h 84"/>
                <a:gd name="T4" fmla="*/ 3324372 w 42"/>
                <a:gd name="T5" fmla="*/ 21480023 h 84"/>
                <a:gd name="T6" fmla="*/ 774546 w 42"/>
                <a:gd name="T7" fmla="*/ 59815308 h 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84"/>
                <a:gd name="T14" fmla="*/ 42 w 42"/>
                <a:gd name="T15" fmla="*/ 84 h 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84">
                  <a:moveTo>
                    <a:pt x="24" y="0"/>
                  </a:moveTo>
                  <a:lnTo>
                    <a:pt x="0" y="38"/>
                  </a:lnTo>
                  <a:lnTo>
                    <a:pt x="42" y="30"/>
                  </a:lnTo>
                  <a:lnTo>
                    <a:pt x="10" y="84"/>
                  </a:lnTo>
                </a:path>
              </a:pathLst>
            </a:custGeom>
            <a:noFill/>
            <a:ln w="19050">
              <a:solidFill>
                <a:srgbClr val="0066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778" name="Oval 562"/>
            <p:cNvSpPr>
              <a:spLocks noChangeArrowheads="1"/>
            </p:cNvSpPr>
            <p:nvPr/>
          </p:nvSpPr>
          <p:spPr bwMode="auto">
            <a:xfrm>
              <a:off x="4032" y="3888"/>
              <a:ext cx="192" cy="192"/>
            </a:xfrm>
            <a:prstGeom prst="ellipse">
              <a:avLst/>
            </a:prstGeom>
            <a:noFill/>
            <a:ln w="127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32" name="Text Box 563"/>
          <p:cNvSpPr txBox="1">
            <a:spLocks noChangeArrowheads="1"/>
          </p:cNvSpPr>
          <p:nvPr/>
        </p:nvSpPr>
        <p:spPr bwMode="auto">
          <a:xfrm>
            <a:off x="586243" y="2911930"/>
            <a:ext cx="424089" cy="20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700" b="1">
                <a:latin typeface="Times New Roman" pitchFamily="18" charset="0"/>
                <a:cs typeface="Arial" charset="0"/>
              </a:rPr>
              <a:t>- </a:t>
            </a:r>
            <a:r>
              <a:rPr lang="ru-RU" sz="700" b="1">
                <a:latin typeface="Times New Roman" pitchFamily="18" charset="0"/>
                <a:cs typeface="Arial" charset="0"/>
              </a:rPr>
              <a:t>ГЭС</a:t>
            </a:r>
          </a:p>
        </p:txBody>
      </p:sp>
      <p:grpSp>
        <p:nvGrpSpPr>
          <p:cNvPr id="9233" name="Group 697"/>
          <p:cNvGrpSpPr>
            <a:grpSpLocks/>
          </p:cNvGrpSpPr>
          <p:nvPr/>
        </p:nvGrpSpPr>
        <p:grpSpPr bwMode="auto">
          <a:xfrm>
            <a:off x="249464" y="1434421"/>
            <a:ext cx="254000" cy="210911"/>
            <a:chOff x="131" y="5457"/>
            <a:chExt cx="224" cy="186"/>
          </a:xfrm>
        </p:grpSpPr>
        <p:sp>
          <p:nvSpPr>
            <p:cNvPr id="9774" name="Freeform 698"/>
            <p:cNvSpPr>
              <a:spLocks/>
            </p:cNvSpPr>
            <p:nvPr/>
          </p:nvSpPr>
          <p:spPr bwMode="auto">
            <a:xfrm>
              <a:off x="137" y="5457"/>
              <a:ext cx="218" cy="113"/>
            </a:xfrm>
            <a:custGeom>
              <a:avLst/>
              <a:gdLst>
                <a:gd name="T0" fmla="*/ 0 w 291"/>
                <a:gd name="T1" fmla="*/ 0 h 159"/>
                <a:gd name="T2" fmla="*/ 0 w 291"/>
                <a:gd name="T3" fmla="*/ 1 h 159"/>
                <a:gd name="T4" fmla="*/ 3 w 291"/>
                <a:gd name="T5" fmla="*/ 1 h 159"/>
                <a:gd name="T6" fmla="*/ 3 w 291"/>
                <a:gd name="T7" fmla="*/ 1 h 159"/>
                <a:gd name="T8" fmla="*/ 0 w 29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1"/>
                <a:gd name="T16" fmla="*/ 0 h 159"/>
                <a:gd name="T17" fmla="*/ 291 w 291"/>
                <a:gd name="T18" fmla="*/ 159 h 1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1" h="159">
                  <a:moveTo>
                    <a:pt x="0" y="0"/>
                  </a:moveTo>
                  <a:lnTo>
                    <a:pt x="0" y="159"/>
                  </a:lnTo>
                  <a:lnTo>
                    <a:pt x="291" y="114"/>
                  </a:lnTo>
                  <a:lnTo>
                    <a:pt x="291" y="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000"/>
            </a:solidFill>
            <a:ln w="9525">
              <a:solidFill>
                <a:srgbClr val="008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775" name="Text Box 699"/>
            <p:cNvSpPr txBox="1">
              <a:spLocks noChangeArrowheads="1"/>
            </p:cNvSpPr>
            <p:nvPr/>
          </p:nvSpPr>
          <p:spPr bwMode="auto">
            <a:xfrm>
              <a:off x="131" y="5473"/>
              <a:ext cx="181" cy="68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 defTabSz="1031875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031875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031875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0318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500" b="1">
                  <a:latin typeface="Times New Roman" pitchFamily="18" charset="0"/>
                  <a:cs typeface="Arial" charset="0"/>
                </a:rPr>
                <a:t>ПЧ-39</a:t>
              </a:r>
            </a:p>
          </p:txBody>
        </p:sp>
        <p:sp>
          <p:nvSpPr>
            <p:cNvPr id="9776" name="Line 700"/>
            <p:cNvSpPr>
              <a:spLocks noChangeShapeType="1"/>
            </p:cNvSpPr>
            <p:nvPr/>
          </p:nvSpPr>
          <p:spPr bwMode="auto">
            <a:xfrm>
              <a:off x="131" y="5461"/>
              <a:ext cx="0" cy="182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34" name="Line 701"/>
          <p:cNvSpPr>
            <a:spLocks noChangeShapeType="1"/>
          </p:cNvSpPr>
          <p:nvPr/>
        </p:nvSpPr>
        <p:spPr bwMode="auto">
          <a:xfrm>
            <a:off x="120197" y="3289527"/>
            <a:ext cx="41161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5289" tIns="32644" rIns="65289" bIns="32644"/>
          <a:lstStyle/>
          <a:p>
            <a:endParaRPr lang="ru-RU"/>
          </a:p>
        </p:txBody>
      </p:sp>
      <p:sp>
        <p:nvSpPr>
          <p:cNvPr id="9235" name="Text Box 702"/>
          <p:cNvSpPr txBox="1">
            <a:spLocks noChangeArrowheads="1"/>
          </p:cNvSpPr>
          <p:nvPr/>
        </p:nvSpPr>
        <p:spPr bwMode="auto">
          <a:xfrm>
            <a:off x="603251" y="3129644"/>
            <a:ext cx="1630272" cy="33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79" tIns="45645" rIns="91279" bIns="45645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муниципального </a:t>
            </a:r>
          </a:p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района и пожарного гарнизона</a:t>
            </a:r>
          </a:p>
        </p:txBody>
      </p:sp>
      <p:sp>
        <p:nvSpPr>
          <p:cNvPr id="9236" name="Rectangle 427"/>
          <p:cNvSpPr>
            <a:spLocks noChangeArrowheads="1"/>
          </p:cNvSpPr>
          <p:nvPr/>
        </p:nvSpPr>
        <p:spPr bwMode="auto">
          <a:xfrm>
            <a:off x="671286" y="1603621"/>
            <a:ext cx="150041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>
                <a:cs typeface="Times New Roman" pitchFamily="18" charset="0"/>
              </a:rPr>
              <a:t>Муниципальная пожарная охрана</a:t>
            </a:r>
          </a:p>
        </p:txBody>
      </p:sp>
      <p:grpSp>
        <p:nvGrpSpPr>
          <p:cNvPr id="9237" name="Группа 281"/>
          <p:cNvGrpSpPr>
            <a:grpSpLocks/>
          </p:cNvGrpSpPr>
          <p:nvPr/>
        </p:nvGrpSpPr>
        <p:grpSpPr bwMode="auto">
          <a:xfrm>
            <a:off x="191634" y="2354036"/>
            <a:ext cx="385536" cy="191634"/>
            <a:chOff x="2548722" y="6171025"/>
            <a:chExt cx="435778" cy="229775"/>
          </a:xfrm>
        </p:grpSpPr>
        <p:sp>
          <p:nvSpPr>
            <p:cNvPr id="9766" name="Rectangle 597"/>
            <p:cNvSpPr>
              <a:spLocks noChangeArrowheads="1"/>
            </p:cNvSpPr>
            <p:nvPr/>
          </p:nvSpPr>
          <p:spPr bwMode="auto">
            <a:xfrm>
              <a:off x="2794000" y="6171025"/>
              <a:ext cx="190500" cy="229775"/>
            </a:xfrm>
            <a:prstGeom prst="rect">
              <a:avLst/>
            </a:prstGeom>
            <a:solidFill>
              <a:schemeClr val="bg1">
                <a:alpha val="38823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492" tIns="10492" rIns="10492" bIns="10492"/>
            <a:lstStyle/>
            <a:p>
              <a:pPr algn="ctr" defTabSz="650719"/>
              <a:r>
                <a:rPr lang="ru-RU" sz="600" u="sng">
                  <a:cs typeface="Times New Roman" pitchFamily="18" charset="0"/>
                </a:rPr>
                <a:t>УБ</a:t>
              </a:r>
            </a:p>
            <a:p>
              <a:pPr algn="ctr" defTabSz="650719"/>
              <a:r>
                <a:rPr lang="ru-RU" sz="600">
                  <a:cs typeface="Times New Roman" pitchFamily="18" charset="0"/>
                </a:rPr>
                <a:t>40</a:t>
              </a:r>
            </a:p>
          </p:txBody>
        </p:sp>
        <p:grpSp>
          <p:nvGrpSpPr>
            <p:cNvPr id="9767" name="Group 599"/>
            <p:cNvGrpSpPr>
              <a:grpSpLocks/>
            </p:cNvGrpSpPr>
            <p:nvPr/>
          </p:nvGrpSpPr>
          <p:grpSpPr bwMode="auto">
            <a:xfrm>
              <a:off x="2548722" y="6177034"/>
              <a:ext cx="226419" cy="206310"/>
              <a:chOff x="0" y="1"/>
              <a:chExt cx="20000" cy="19999"/>
            </a:xfrm>
          </p:grpSpPr>
          <p:sp>
            <p:nvSpPr>
              <p:cNvPr id="9768" name="Rectangle 600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69" name="Line 601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70" name="Line 602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771" name="Group 603"/>
              <p:cNvGrpSpPr>
                <a:grpSpLocks/>
              </p:cNvGrpSpPr>
              <p:nvPr/>
            </p:nvGrpSpPr>
            <p:grpSpPr bwMode="auto">
              <a:xfrm>
                <a:off x="8961" y="3009"/>
                <a:ext cx="2336" cy="3408"/>
                <a:chOff x="-1" y="0"/>
                <a:chExt cx="20002" cy="20000"/>
              </a:xfrm>
            </p:grpSpPr>
            <p:sp>
              <p:nvSpPr>
                <p:cNvPr id="9772" name="Line 604"/>
                <p:cNvSpPr>
                  <a:spLocks noChangeShapeType="1"/>
                </p:cNvSpPr>
                <p:nvPr/>
              </p:nvSpPr>
              <p:spPr bwMode="auto">
                <a:xfrm>
                  <a:off x="9649" y="0"/>
                  <a:ext cx="137" cy="2000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773" name="Line 605"/>
                <p:cNvSpPr>
                  <a:spLocks noChangeShapeType="1"/>
                </p:cNvSpPr>
                <p:nvPr/>
              </p:nvSpPr>
              <p:spPr bwMode="auto">
                <a:xfrm>
                  <a:off x="-1" y="11585"/>
                  <a:ext cx="20002" cy="14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9238" name="Text Box 127"/>
          <p:cNvSpPr txBox="1">
            <a:spLocks noChangeArrowheads="1"/>
          </p:cNvSpPr>
          <p:nvPr/>
        </p:nvSpPr>
        <p:spPr bwMode="auto">
          <a:xfrm>
            <a:off x="581706" y="3455081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Химически опасные объекты</a:t>
            </a:r>
          </a:p>
        </p:txBody>
      </p:sp>
      <p:pic>
        <p:nvPicPr>
          <p:cNvPr id="9239" name="Picture 288" descr="C:\Documents and Settings\99001\Рабочий стол\Символы_опасности_files\80px-WMD-chemic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10" y="3452813"/>
            <a:ext cx="282348" cy="28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40" name="Text Box 87"/>
          <p:cNvSpPr txBox="1">
            <a:spLocks noChangeArrowheads="1"/>
          </p:cNvSpPr>
          <p:nvPr/>
        </p:nvSpPr>
        <p:spPr bwMode="auto">
          <a:xfrm>
            <a:off x="593045" y="3672795"/>
            <a:ext cx="1581830" cy="338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9" tIns="45705" rIns="91409" bIns="45705">
            <a:spAutoFit/>
          </a:bodyPr>
          <a:lstStyle>
            <a:lvl1pPr marL="88900" indent="-88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- хранилище АХОВ (тип вещества, количество тонн)</a:t>
            </a:r>
          </a:p>
        </p:txBody>
      </p:sp>
      <p:sp>
        <p:nvSpPr>
          <p:cNvPr id="9241" name="TextBox 264"/>
          <p:cNvSpPr txBox="1">
            <a:spLocks noChangeArrowheads="1"/>
          </p:cNvSpPr>
          <p:nvPr/>
        </p:nvSpPr>
        <p:spPr bwMode="auto">
          <a:xfrm>
            <a:off x="167822" y="3747635"/>
            <a:ext cx="314099" cy="21884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500" b="1" u="sng" dirty="0">
                <a:latin typeface="Times New Roman" pitchFamily="18" charset="0"/>
              </a:rPr>
              <a:t>ХЛОР</a:t>
            </a:r>
          </a:p>
          <a:p>
            <a:pPr algn="ctr" eaLnBrk="1" hangingPunct="1"/>
            <a:r>
              <a:rPr lang="ru-RU" sz="500" b="1" dirty="0">
                <a:latin typeface="Times New Roman" pitchFamily="18" charset="0"/>
              </a:rPr>
              <a:t>0,4/0,4</a:t>
            </a:r>
          </a:p>
        </p:txBody>
      </p:sp>
      <p:grpSp>
        <p:nvGrpSpPr>
          <p:cNvPr id="9242" name="Группа 81"/>
          <p:cNvGrpSpPr>
            <a:grpSpLocks/>
          </p:cNvGrpSpPr>
          <p:nvPr/>
        </p:nvGrpSpPr>
        <p:grpSpPr bwMode="auto">
          <a:xfrm>
            <a:off x="140608" y="4059445"/>
            <a:ext cx="411616" cy="146289"/>
            <a:chOff x="9839134" y="6812696"/>
            <a:chExt cx="888390" cy="328255"/>
          </a:xfrm>
        </p:grpSpPr>
        <p:grpSp>
          <p:nvGrpSpPr>
            <p:cNvPr id="9755" name="Group 11351"/>
            <p:cNvGrpSpPr>
              <a:grpSpLocks/>
            </p:cNvGrpSpPr>
            <p:nvPr/>
          </p:nvGrpSpPr>
          <p:grpSpPr bwMode="auto">
            <a:xfrm>
              <a:off x="9853876" y="6812696"/>
              <a:ext cx="484978" cy="289307"/>
              <a:chOff x="3311" y="3209"/>
              <a:chExt cx="250" cy="155"/>
            </a:xfrm>
          </p:grpSpPr>
          <p:grpSp>
            <p:nvGrpSpPr>
              <p:cNvPr id="9760" name="Group 11352"/>
              <p:cNvGrpSpPr>
                <a:grpSpLocks/>
              </p:cNvGrpSpPr>
              <p:nvPr/>
            </p:nvGrpSpPr>
            <p:grpSpPr bwMode="auto">
              <a:xfrm>
                <a:off x="3311" y="3209"/>
                <a:ext cx="125" cy="155"/>
                <a:chOff x="3311" y="3209"/>
                <a:chExt cx="125" cy="155"/>
              </a:xfrm>
            </p:grpSpPr>
            <p:sp>
              <p:nvSpPr>
                <p:cNvPr id="9764" name="Freeform 11353"/>
                <p:cNvSpPr>
                  <a:spLocks/>
                </p:cNvSpPr>
                <p:nvPr/>
              </p:nvSpPr>
              <p:spPr bwMode="auto">
                <a:xfrm>
                  <a:off x="3311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1147" y="0"/>
                      </a:moveTo>
                      <a:cubicBezTo>
                        <a:pt x="514" y="0"/>
                        <a:pt x="0" y="597"/>
                        <a:pt x="0" y="1333"/>
                      </a:cubicBezTo>
                      <a:lnTo>
                        <a:pt x="1147" y="1333"/>
                      </a:lnTo>
                      <a:lnTo>
                        <a:pt x="114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5" name="Freeform 11354"/>
                <p:cNvSpPr>
                  <a:spLocks/>
                </p:cNvSpPr>
                <p:nvPr/>
              </p:nvSpPr>
              <p:spPr bwMode="auto">
                <a:xfrm>
                  <a:off x="3311" y="3211"/>
                  <a:ext cx="125" cy="153"/>
                </a:xfrm>
                <a:custGeom>
                  <a:avLst/>
                  <a:gdLst>
                    <a:gd name="T0" fmla="*/ 125 w 125"/>
                    <a:gd name="T1" fmla="*/ 0 h 153"/>
                    <a:gd name="T2" fmla="*/ 0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125" y="0"/>
                      </a:moveTo>
                      <a:cubicBezTo>
                        <a:pt x="56" y="0"/>
                        <a:pt x="0" y="69"/>
                        <a:pt x="0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  <p:grpSp>
            <p:nvGrpSpPr>
              <p:cNvPr id="9761" name="Group 11355"/>
              <p:cNvGrpSpPr>
                <a:grpSpLocks/>
              </p:cNvGrpSpPr>
              <p:nvPr/>
            </p:nvGrpSpPr>
            <p:grpSpPr bwMode="auto">
              <a:xfrm>
                <a:off x="3436" y="3209"/>
                <a:ext cx="125" cy="155"/>
                <a:chOff x="3436" y="3209"/>
                <a:chExt cx="125" cy="155"/>
              </a:xfrm>
            </p:grpSpPr>
            <p:sp>
              <p:nvSpPr>
                <p:cNvPr id="9762" name="Freeform 11356"/>
                <p:cNvSpPr>
                  <a:spLocks/>
                </p:cNvSpPr>
                <p:nvPr/>
              </p:nvSpPr>
              <p:spPr bwMode="auto">
                <a:xfrm>
                  <a:off x="3436" y="3209"/>
                  <a:ext cx="125" cy="153"/>
                </a:xfrm>
                <a:custGeom>
                  <a:avLst/>
                  <a:gdLst>
                    <a:gd name="T0" fmla="*/ 0 w 1147"/>
                    <a:gd name="T1" fmla="*/ 0 h 1333"/>
                    <a:gd name="T2" fmla="*/ 0 w 1147"/>
                    <a:gd name="T3" fmla="*/ 0 h 1333"/>
                    <a:gd name="T4" fmla="*/ 0 w 1147"/>
                    <a:gd name="T5" fmla="*/ 0 h 1333"/>
                    <a:gd name="T6" fmla="*/ 0 w 1147"/>
                    <a:gd name="T7" fmla="*/ 0 h 13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147"/>
                    <a:gd name="T13" fmla="*/ 0 h 1333"/>
                    <a:gd name="T14" fmla="*/ 1147 w 1147"/>
                    <a:gd name="T15" fmla="*/ 1333 h 13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147" h="1333">
                      <a:moveTo>
                        <a:pt x="0" y="0"/>
                      </a:moveTo>
                      <a:cubicBezTo>
                        <a:pt x="633" y="0"/>
                        <a:pt x="1147" y="597"/>
                        <a:pt x="1147" y="1333"/>
                      </a:cubicBezTo>
                      <a:lnTo>
                        <a:pt x="0" y="133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  <p:sp>
              <p:nvSpPr>
                <p:cNvPr id="9763" name="Freeform 11357"/>
                <p:cNvSpPr>
                  <a:spLocks/>
                </p:cNvSpPr>
                <p:nvPr/>
              </p:nvSpPr>
              <p:spPr bwMode="auto">
                <a:xfrm>
                  <a:off x="3436" y="3211"/>
                  <a:ext cx="125" cy="153"/>
                </a:xfrm>
                <a:custGeom>
                  <a:avLst/>
                  <a:gdLst>
                    <a:gd name="T0" fmla="*/ 0 w 125"/>
                    <a:gd name="T1" fmla="*/ 0 h 153"/>
                    <a:gd name="T2" fmla="*/ 125 w 125"/>
                    <a:gd name="T3" fmla="*/ 153 h 153"/>
                    <a:gd name="T4" fmla="*/ 0 60000 65536"/>
                    <a:gd name="T5" fmla="*/ 0 60000 65536"/>
                    <a:gd name="T6" fmla="*/ 0 w 125"/>
                    <a:gd name="T7" fmla="*/ 0 h 153"/>
                    <a:gd name="T8" fmla="*/ 125 w 125"/>
                    <a:gd name="T9" fmla="*/ 153 h 153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5" h="153">
                      <a:moveTo>
                        <a:pt x="0" y="0"/>
                      </a:moveTo>
                      <a:cubicBezTo>
                        <a:pt x="69" y="0"/>
                        <a:pt x="125" y="69"/>
                        <a:pt x="125" y="153"/>
                      </a:cubicBezTo>
                    </a:path>
                  </a:pathLst>
                </a:custGeom>
                <a:noFill/>
                <a:ln w="23813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65257" tIns="32626" rIns="65257" bIns="32626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756" name="Group 11358"/>
            <p:cNvGrpSpPr>
              <a:grpSpLocks/>
            </p:cNvGrpSpPr>
            <p:nvPr/>
          </p:nvGrpSpPr>
          <p:grpSpPr bwMode="auto">
            <a:xfrm>
              <a:off x="9839134" y="6906213"/>
              <a:ext cx="888390" cy="234738"/>
              <a:chOff x="82" y="4408"/>
              <a:chExt cx="460" cy="161"/>
            </a:xfrm>
          </p:grpSpPr>
          <p:sp>
            <p:nvSpPr>
              <p:cNvPr id="9757" name="Line 11359"/>
              <p:cNvSpPr>
                <a:spLocks noChangeShapeType="1"/>
              </p:cNvSpPr>
              <p:nvPr/>
            </p:nvSpPr>
            <p:spPr bwMode="auto">
              <a:xfrm>
                <a:off x="82" y="4552"/>
                <a:ext cx="460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58" name="Rectangle 11360"/>
              <p:cNvSpPr>
                <a:spLocks noChangeArrowheads="1"/>
              </p:cNvSpPr>
              <p:nvPr/>
            </p:nvSpPr>
            <p:spPr bwMode="auto">
              <a:xfrm>
                <a:off x="353" y="4427"/>
                <a:ext cx="17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2000</a:t>
                </a:r>
                <a:endParaRPr lang="ru-RU" sz="1000">
                  <a:cs typeface="Arial" charset="0"/>
                </a:endParaRPr>
              </a:p>
            </p:txBody>
          </p:sp>
          <p:sp>
            <p:nvSpPr>
              <p:cNvPr id="9759" name="Rectangle 11361"/>
              <p:cNvSpPr>
                <a:spLocks noChangeArrowheads="1"/>
              </p:cNvSpPr>
              <p:nvPr/>
            </p:nvSpPr>
            <p:spPr bwMode="auto">
              <a:xfrm>
                <a:off x="122" y="4408"/>
                <a:ext cx="174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1055434"/>
                <a:r>
                  <a:rPr lang="ru-RU" sz="600">
                    <a:solidFill>
                      <a:srgbClr val="000000"/>
                    </a:solidFill>
                    <a:cs typeface="Arial" charset="0"/>
                  </a:rPr>
                  <a:t>ХИМ</a:t>
                </a:r>
                <a:endParaRPr lang="ru-RU" sz="600">
                  <a:cs typeface="Arial" charset="0"/>
                </a:endParaRPr>
              </a:p>
            </p:txBody>
          </p:sp>
        </p:grpSp>
      </p:grpSp>
      <p:sp>
        <p:nvSpPr>
          <p:cNvPr id="9243" name="Rectangle 11363"/>
          <p:cNvSpPr>
            <a:spLocks noChangeArrowheads="1"/>
          </p:cNvSpPr>
          <p:nvPr/>
        </p:nvSpPr>
        <p:spPr bwMode="auto">
          <a:xfrm>
            <a:off x="679223" y="3983493"/>
            <a:ext cx="1560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64619" indent="-64619" defTabSz="1055434"/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- склад средств РХЗ с указанием их количества в тоннах</a:t>
            </a:r>
          </a:p>
        </p:txBody>
      </p:sp>
      <p:sp>
        <p:nvSpPr>
          <p:cNvPr id="9244" name="Text Box 127"/>
          <p:cNvSpPr txBox="1">
            <a:spLocks noChangeArrowheads="1"/>
          </p:cNvSpPr>
          <p:nvPr/>
        </p:nvSpPr>
        <p:spPr bwMode="auto">
          <a:xfrm>
            <a:off x="587375" y="4242029"/>
            <a:ext cx="1530804" cy="33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57" tIns="45635" rIns="91257" bIns="45635">
            <a:spAutoFit/>
          </a:bodyPr>
          <a:lstStyle>
            <a:lvl1pPr marL="87313" indent="-87313"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- Биологически опасные объекты</a:t>
            </a:r>
          </a:p>
        </p:txBody>
      </p:sp>
      <p:pic>
        <p:nvPicPr>
          <p:cNvPr id="9245" name="Picture 352" descr="C:\Documents and Settings\99001\Рабочий стол\Символы_опасности_files\80px-Biohazar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9" y="4274911"/>
            <a:ext cx="268741" cy="234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6" name="Group 295"/>
          <p:cNvGrpSpPr>
            <a:grpSpLocks/>
          </p:cNvGrpSpPr>
          <p:nvPr/>
        </p:nvGrpSpPr>
        <p:grpSpPr bwMode="auto">
          <a:xfrm rot="2225729">
            <a:off x="166689" y="4799920"/>
            <a:ext cx="416151" cy="92982"/>
            <a:chOff x="2555" y="4386"/>
            <a:chExt cx="451" cy="122"/>
          </a:xfrm>
        </p:grpSpPr>
        <p:sp>
          <p:nvSpPr>
            <p:cNvPr id="9751" name="Rectangle 296"/>
            <p:cNvSpPr>
              <a:spLocks noChangeArrowheads="1"/>
            </p:cNvSpPr>
            <p:nvPr/>
          </p:nvSpPr>
          <p:spPr bwMode="auto">
            <a:xfrm rot="-2184025">
              <a:off x="2572" y="4419"/>
              <a:ext cx="418" cy="56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  <p:sp>
          <p:nvSpPr>
            <p:cNvPr id="9752" name="Line 297"/>
            <p:cNvSpPr>
              <a:spLocks noChangeShapeType="1"/>
            </p:cNvSpPr>
            <p:nvPr/>
          </p:nvSpPr>
          <p:spPr bwMode="auto">
            <a:xfrm rot="-2184025">
              <a:off x="2555" y="4424"/>
              <a:ext cx="418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3" name="Line 298"/>
            <p:cNvSpPr>
              <a:spLocks noChangeShapeType="1"/>
            </p:cNvSpPr>
            <p:nvPr/>
          </p:nvSpPr>
          <p:spPr bwMode="auto">
            <a:xfrm rot="-2184025">
              <a:off x="2588" y="4467"/>
              <a:ext cx="418" cy="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54" name="Oval 299"/>
            <p:cNvSpPr>
              <a:spLocks noChangeArrowheads="1"/>
            </p:cNvSpPr>
            <p:nvPr/>
          </p:nvSpPr>
          <p:spPr bwMode="auto">
            <a:xfrm rot="-2184025">
              <a:off x="2719" y="4386"/>
              <a:ext cx="124" cy="122"/>
            </a:xfrm>
            <a:prstGeom prst="ellipse">
              <a:avLst/>
            </a:prstGeom>
            <a:solidFill>
              <a:srgbClr val="FFFF00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lIns="91068" tIns="45549" rIns="91068" bIns="45549"/>
            <a:lstStyle/>
            <a:p>
              <a:endParaRPr lang="ru-RU">
                <a:cs typeface="Arial" charset="0"/>
              </a:endParaRPr>
            </a:p>
          </p:txBody>
        </p:sp>
      </p:grpSp>
      <p:grpSp>
        <p:nvGrpSpPr>
          <p:cNvPr id="9247" name="Group 68"/>
          <p:cNvGrpSpPr>
            <a:grpSpLocks/>
          </p:cNvGrpSpPr>
          <p:nvPr/>
        </p:nvGrpSpPr>
        <p:grpSpPr bwMode="auto">
          <a:xfrm>
            <a:off x="158752" y="4536850"/>
            <a:ext cx="334509" cy="205241"/>
            <a:chOff x="691" y="2698"/>
            <a:chExt cx="548" cy="304"/>
          </a:xfrm>
        </p:grpSpPr>
        <p:grpSp>
          <p:nvGrpSpPr>
            <p:cNvPr id="9725" name="Group 69"/>
            <p:cNvGrpSpPr>
              <a:grpSpLocks/>
            </p:cNvGrpSpPr>
            <p:nvPr/>
          </p:nvGrpSpPr>
          <p:grpSpPr bwMode="auto">
            <a:xfrm>
              <a:off x="691" y="2823"/>
              <a:ext cx="273" cy="179"/>
              <a:chOff x="0" y="1"/>
              <a:chExt cx="20000" cy="19999"/>
            </a:xfrm>
          </p:grpSpPr>
          <p:grpSp>
            <p:nvGrpSpPr>
              <p:cNvPr id="9741" name="Group 70"/>
              <p:cNvGrpSpPr>
                <a:grpSpLocks/>
              </p:cNvGrpSpPr>
              <p:nvPr/>
            </p:nvGrpSpPr>
            <p:grpSpPr bwMode="auto">
              <a:xfrm>
                <a:off x="3007" y="1"/>
                <a:ext cx="14014" cy="19999"/>
                <a:chOff x="0" y="1"/>
                <a:chExt cx="20000" cy="19999"/>
              </a:xfrm>
            </p:grpSpPr>
            <p:grpSp>
              <p:nvGrpSpPr>
                <p:cNvPr id="9744" name="Group 7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38"/>
                  <a:chOff x="0" y="2"/>
                  <a:chExt cx="20000" cy="19998"/>
                </a:xfrm>
              </p:grpSpPr>
              <p:sp>
                <p:nvSpPr>
                  <p:cNvPr id="9746" name="Oval 72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60"/>
                    <a:ext cx="20000" cy="17440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47" name="Freeform 73"/>
                  <p:cNvSpPr>
                    <a:spLocks/>
                  </p:cNvSpPr>
                  <p:nvPr/>
                </p:nvSpPr>
                <p:spPr bwMode="auto">
                  <a:xfrm>
                    <a:off x="7084" y="2"/>
                    <a:ext cx="5706" cy="3743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747"/>
                        </a:moveTo>
                        <a:lnTo>
                          <a:pt x="0" y="0"/>
                        </a:lnTo>
                        <a:lnTo>
                          <a:pt x="19854" y="0"/>
                        </a:lnTo>
                        <a:lnTo>
                          <a:pt x="19854" y="19747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8" name="Line 7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84" y="2"/>
                    <a:ext cx="40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7084" y="2"/>
                    <a:ext cx="5706" cy="48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50" name="Line 7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34" y="2"/>
                    <a:ext cx="42" cy="25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45" name="Freeform 77"/>
                <p:cNvSpPr>
                  <a:spLocks/>
                </p:cNvSpPr>
                <p:nvPr/>
              </p:nvSpPr>
              <p:spPr bwMode="auto">
                <a:xfrm>
                  <a:off x="2833" y="17633"/>
                  <a:ext cx="14294" cy="236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23" y="0"/>
                      </a:moveTo>
                      <a:lnTo>
                        <a:pt x="0" y="19623"/>
                      </a:lnTo>
                      <a:lnTo>
                        <a:pt x="7988" y="9811"/>
                      </a:lnTo>
                      <a:lnTo>
                        <a:pt x="10029" y="19623"/>
                      </a:lnTo>
                      <a:lnTo>
                        <a:pt x="12012" y="9811"/>
                      </a:lnTo>
                      <a:lnTo>
                        <a:pt x="19942" y="19623"/>
                      </a:lnTo>
                      <a:lnTo>
                        <a:pt x="15977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42" name="Rectangle 78"/>
              <p:cNvSpPr>
                <a:spLocks noChangeArrowheads="1"/>
              </p:cNvSpPr>
              <p:nvPr/>
            </p:nvSpPr>
            <p:spPr bwMode="auto">
              <a:xfrm>
                <a:off x="0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43" name="Rectangle 79"/>
              <p:cNvSpPr>
                <a:spLocks noChangeArrowheads="1"/>
              </p:cNvSpPr>
              <p:nvPr/>
            </p:nvSpPr>
            <p:spPr bwMode="auto">
              <a:xfrm>
                <a:off x="16993" y="9376"/>
                <a:ext cx="3007" cy="2365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grpSp>
          <p:nvGrpSpPr>
            <p:cNvPr id="9726" name="Group 80"/>
            <p:cNvGrpSpPr>
              <a:grpSpLocks/>
            </p:cNvGrpSpPr>
            <p:nvPr/>
          </p:nvGrpSpPr>
          <p:grpSpPr bwMode="auto">
            <a:xfrm>
              <a:off x="827" y="2734"/>
              <a:ext cx="412" cy="268"/>
              <a:chOff x="0" y="1"/>
              <a:chExt cx="20000" cy="19999"/>
            </a:xfrm>
          </p:grpSpPr>
          <p:grpSp>
            <p:nvGrpSpPr>
              <p:cNvPr id="9731" name="Group 81"/>
              <p:cNvGrpSpPr>
                <a:grpSpLocks/>
              </p:cNvGrpSpPr>
              <p:nvPr/>
            </p:nvGrpSpPr>
            <p:grpSpPr bwMode="auto">
              <a:xfrm>
                <a:off x="2999" y="1"/>
                <a:ext cx="14002" cy="19999"/>
                <a:chOff x="0" y="1"/>
                <a:chExt cx="20000" cy="19999"/>
              </a:xfrm>
            </p:grpSpPr>
            <p:grpSp>
              <p:nvGrpSpPr>
                <p:cNvPr id="9734" name="Group 82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20000" cy="18865"/>
                  <a:chOff x="0" y="1"/>
                  <a:chExt cx="20000" cy="19999"/>
                </a:xfrm>
              </p:grpSpPr>
              <p:sp>
                <p:nvSpPr>
                  <p:cNvPr id="9736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501"/>
                    <a:ext cx="20000" cy="17499"/>
                  </a:xfrm>
                  <a:prstGeom prst="ellipse">
                    <a:avLst/>
                  </a:prstGeom>
                  <a:solidFill>
                    <a:srgbClr val="FFFF00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lIns="65306" tIns="32653" rIns="65306" bIns="32653"/>
                  <a:lstStyle/>
                  <a:p>
                    <a:pPr algn="ctr" defTabSz="464799"/>
                    <a:endParaRPr lang="ru-RU" sz="140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9737" name="Freeform 84"/>
                  <p:cNvSpPr>
                    <a:spLocks/>
                  </p:cNvSpPr>
                  <p:nvPr/>
                </p:nvSpPr>
                <p:spPr bwMode="auto">
                  <a:xfrm>
                    <a:off x="7120" y="1"/>
                    <a:ext cx="5731" cy="3766"/>
                  </a:xfrm>
                  <a:custGeom>
                    <a:avLst/>
                    <a:gdLst>
                      <a:gd name="T0" fmla="*/ 0 w 20000"/>
                      <a:gd name="T1" fmla="*/ 0 h 20000"/>
                      <a:gd name="T2" fmla="*/ 0 w 20000"/>
                      <a:gd name="T3" fmla="*/ 0 h 20000"/>
                      <a:gd name="T4" fmla="*/ 0 w 20000"/>
                      <a:gd name="T5" fmla="*/ 0 h 20000"/>
                      <a:gd name="T6" fmla="*/ 0 w 20000"/>
                      <a:gd name="T7" fmla="*/ 0 h 200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0000"/>
                      <a:gd name="T13" fmla="*/ 0 h 20000"/>
                      <a:gd name="T14" fmla="*/ 20000 w 20000"/>
                      <a:gd name="T15" fmla="*/ 20000 h 200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0000" h="20000">
                        <a:moveTo>
                          <a:pt x="0" y="19832"/>
                        </a:moveTo>
                        <a:lnTo>
                          <a:pt x="0" y="0"/>
                        </a:lnTo>
                        <a:lnTo>
                          <a:pt x="19903" y="0"/>
                        </a:lnTo>
                        <a:lnTo>
                          <a:pt x="19903" y="19832"/>
                        </a:lnTo>
                      </a:path>
                    </a:pathLst>
                  </a:custGeom>
                  <a:solidFill>
                    <a:srgbClr val="FFFF00"/>
                  </a:solidFill>
                  <a:ln w="19050">
                    <a:solidFill>
                      <a:srgbClr val="FFFF00"/>
                    </a:solidFill>
                    <a:round/>
                    <a:headEnd type="none" w="sm" len="med"/>
                    <a:tailEnd type="none" w="sm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8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120" y="1"/>
                    <a:ext cx="29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39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7120" y="1"/>
                    <a:ext cx="5731" cy="32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740" name="Line 8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851" y="1"/>
                    <a:ext cx="27" cy="250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 type="none" w="sm" len="med"/>
                    <a:tailEnd type="none" w="sm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735" name="Freeform 88"/>
                <p:cNvSpPr>
                  <a:spLocks/>
                </p:cNvSpPr>
                <p:nvPr/>
              </p:nvSpPr>
              <p:spPr bwMode="auto">
                <a:xfrm>
                  <a:off x="2862" y="17643"/>
                  <a:ext cx="14300" cy="2357"/>
                </a:xfrm>
                <a:custGeom>
                  <a:avLst/>
                  <a:gdLst>
                    <a:gd name="T0" fmla="*/ 3 w 20000"/>
                    <a:gd name="T1" fmla="*/ 0 h 20000"/>
                    <a:gd name="T2" fmla="*/ 0 w 20000"/>
                    <a:gd name="T3" fmla="*/ 0 h 20000"/>
                    <a:gd name="T4" fmla="*/ 5 w 20000"/>
                    <a:gd name="T5" fmla="*/ 0 h 20000"/>
                    <a:gd name="T6" fmla="*/ 6 w 20000"/>
                    <a:gd name="T7" fmla="*/ 0 h 20000"/>
                    <a:gd name="T8" fmla="*/ 8 w 20000"/>
                    <a:gd name="T9" fmla="*/ 0 h 20000"/>
                    <a:gd name="T10" fmla="*/ 12 w 20000"/>
                    <a:gd name="T11" fmla="*/ 0 h 20000"/>
                    <a:gd name="T12" fmla="*/ 10 w 20000"/>
                    <a:gd name="T13" fmla="*/ 0 h 20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0000"/>
                    <a:gd name="T22" fmla="*/ 0 h 20000"/>
                    <a:gd name="T23" fmla="*/ 20000 w 20000"/>
                    <a:gd name="T24" fmla="*/ 20000 h 20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0000" h="20000">
                      <a:moveTo>
                        <a:pt x="4008" y="0"/>
                      </a:moveTo>
                      <a:lnTo>
                        <a:pt x="0" y="19747"/>
                      </a:lnTo>
                      <a:lnTo>
                        <a:pt x="7977" y="10127"/>
                      </a:lnTo>
                      <a:lnTo>
                        <a:pt x="10000" y="19747"/>
                      </a:lnTo>
                      <a:lnTo>
                        <a:pt x="11984" y="10127"/>
                      </a:lnTo>
                      <a:lnTo>
                        <a:pt x="19961" y="19747"/>
                      </a:lnTo>
                      <a:lnTo>
                        <a:pt x="15953" y="0"/>
                      </a:lnTo>
                    </a:path>
                  </a:pathLst>
                </a:custGeom>
                <a:solidFill>
                  <a:srgbClr val="FFFF00"/>
                </a:solidFill>
                <a:ln w="19050">
                  <a:solidFill>
                    <a:srgbClr val="000000"/>
                  </a:solidFill>
                  <a:round/>
                  <a:headEnd type="none" w="sm" len="med"/>
                  <a:tailEnd type="none" w="sm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732" name="Rectangle 89"/>
              <p:cNvSpPr>
                <a:spLocks noChangeArrowheads="1"/>
              </p:cNvSpPr>
              <p:nvPr/>
            </p:nvSpPr>
            <p:spPr bwMode="auto">
              <a:xfrm>
                <a:off x="0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  <p:sp>
            <p:nvSpPr>
              <p:cNvPr id="9733" name="Rectangle 90"/>
              <p:cNvSpPr>
                <a:spLocks noChangeArrowheads="1"/>
              </p:cNvSpPr>
              <p:nvPr/>
            </p:nvSpPr>
            <p:spPr bwMode="auto">
              <a:xfrm>
                <a:off x="16982" y="9404"/>
                <a:ext cx="3018" cy="2358"/>
              </a:xfrm>
              <a:prstGeom prst="rect">
                <a:avLst/>
              </a:prstGeom>
              <a:solidFill>
                <a:srgbClr val="000000"/>
              </a:solidFill>
              <a:ln w="190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lIns="65306" tIns="32653" rIns="65306" bIns="32653"/>
              <a:lstStyle/>
              <a:p>
                <a:pPr algn="ctr" defTabSz="464799"/>
                <a:endParaRPr lang="ru-RU" sz="1400">
                  <a:cs typeface="Times New Roman" pitchFamily="18" charset="0"/>
                </a:endParaRPr>
              </a:p>
            </p:txBody>
          </p:sp>
        </p:grpSp>
        <p:sp>
          <p:nvSpPr>
            <p:cNvPr id="9727" name="Line 91"/>
            <p:cNvSpPr>
              <a:spLocks noChangeShapeType="1"/>
            </p:cNvSpPr>
            <p:nvPr/>
          </p:nvSpPr>
          <p:spPr bwMode="auto">
            <a:xfrm flipH="1">
              <a:off x="884" y="2698"/>
              <a:ext cx="10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8" name="Arc 92"/>
            <p:cNvSpPr>
              <a:spLocks/>
            </p:cNvSpPr>
            <p:nvPr/>
          </p:nvSpPr>
          <p:spPr bwMode="auto">
            <a:xfrm>
              <a:off x="98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29" name="Arc 93"/>
            <p:cNvSpPr>
              <a:spLocks/>
            </p:cNvSpPr>
            <p:nvPr/>
          </p:nvSpPr>
          <p:spPr bwMode="auto">
            <a:xfrm flipH="1">
              <a:off x="827" y="2698"/>
              <a:ext cx="46" cy="3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730" name="Line 94"/>
            <p:cNvSpPr>
              <a:spLocks noChangeShapeType="1"/>
            </p:cNvSpPr>
            <p:nvPr/>
          </p:nvSpPr>
          <p:spPr bwMode="auto">
            <a:xfrm>
              <a:off x="827" y="2734"/>
              <a:ext cx="1" cy="9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48" name="TextBox 517"/>
          <p:cNvSpPr txBox="1">
            <a:spLocks noChangeArrowheads="1"/>
          </p:cNvSpPr>
          <p:nvPr/>
        </p:nvSpPr>
        <p:spPr bwMode="auto">
          <a:xfrm>
            <a:off x="641805" y="4734152"/>
            <a:ext cx="72819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Газопровод</a:t>
            </a:r>
          </a:p>
        </p:txBody>
      </p:sp>
      <p:sp>
        <p:nvSpPr>
          <p:cNvPr id="9249" name="TextBox 518"/>
          <p:cNvSpPr txBox="1">
            <a:spLocks noChangeArrowheads="1"/>
          </p:cNvSpPr>
          <p:nvPr/>
        </p:nvSpPr>
        <p:spPr bwMode="auto">
          <a:xfrm>
            <a:off x="604385" y="4545920"/>
            <a:ext cx="1617862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Газоперерабатывающий завод</a:t>
            </a:r>
          </a:p>
        </p:txBody>
      </p:sp>
      <p:grpSp>
        <p:nvGrpSpPr>
          <p:cNvPr id="9250" name="Группа 36"/>
          <p:cNvGrpSpPr>
            <a:grpSpLocks/>
          </p:cNvGrpSpPr>
          <p:nvPr/>
        </p:nvGrpSpPr>
        <p:grpSpPr bwMode="auto">
          <a:xfrm>
            <a:off x="175759" y="5169581"/>
            <a:ext cx="412750" cy="255134"/>
            <a:chOff x="6966857" y="2514584"/>
            <a:chExt cx="856343" cy="500066"/>
          </a:xfrm>
        </p:grpSpPr>
        <p:sp>
          <p:nvSpPr>
            <p:cNvPr id="332" name="Овал 45"/>
            <p:cNvSpPr/>
            <p:nvPr/>
          </p:nvSpPr>
          <p:spPr>
            <a:xfrm>
              <a:off x="7115069" y="2514584"/>
              <a:ext cx="50110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3" name="Полилиния 33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99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1" name="TextBox 27"/>
          <p:cNvSpPr txBox="1">
            <a:spLocks noChangeArrowheads="1"/>
          </p:cNvSpPr>
          <p:nvPr/>
        </p:nvSpPr>
        <p:spPr bwMode="auto">
          <a:xfrm>
            <a:off x="637269" y="5207000"/>
            <a:ext cx="2042657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автодорогой</a:t>
            </a:r>
          </a:p>
        </p:txBody>
      </p:sp>
      <p:grpSp>
        <p:nvGrpSpPr>
          <p:cNvPr id="9252" name="Группа 40"/>
          <p:cNvGrpSpPr>
            <a:grpSpLocks/>
          </p:cNvGrpSpPr>
          <p:nvPr/>
        </p:nvGrpSpPr>
        <p:grpSpPr bwMode="auto">
          <a:xfrm>
            <a:off x="190501" y="5512027"/>
            <a:ext cx="411616" cy="255134"/>
            <a:chOff x="6966857" y="2514584"/>
            <a:chExt cx="856343" cy="500066"/>
          </a:xfrm>
        </p:grpSpPr>
        <p:sp>
          <p:nvSpPr>
            <p:cNvPr id="336" name="Овал 335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37" name="Полилиния 336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3" name="TextBox 337"/>
          <p:cNvSpPr txBox="1">
            <a:spLocks noChangeArrowheads="1"/>
          </p:cNvSpPr>
          <p:nvPr/>
        </p:nvSpPr>
        <p:spPr bwMode="auto">
          <a:xfrm>
            <a:off x="642938" y="5480278"/>
            <a:ext cx="1369396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 речными преградами</a:t>
            </a:r>
          </a:p>
        </p:txBody>
      </p:sp>
      <p:grpSp>
        <p:nvGrpSpPr>
          <p:cNvPr id="9254" name="Группа 45"/>
          <p:cNvGrpSpPr>
            <a:grpSpLocks/>
          </p:cNvGrpSpPr>
          <p:nvPr/>
        </p:nvGrpSpPr>
        <p:grpSpPr bwMode="auto">
          <a:xfrm>
            <a:off x="190501" y="5854474"/>
            <a:ext cx="411616" cy="255134"/>
            <a:chOff x="6966857" y="2514584"/>
            <a:chExt cx="856343" cy="500066"/>
          </a:xfrm>
        </p:grpSpPr>
        <p:sp>
          <p:nvSpPr>
            <p:cNvPr id="340" name="Овал 339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1" name="Полилиния 42"/>
            <p:cNvSpPr/>
            <p:nvPr/>
          </p:nvSpPr>
          <p:spPr>
            <a:xfrm>
              <a:off x="6966857" y="2772396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5" name="TextBox 341"/>
          <p:cNvSpPr txBox="1">
            <a:spLocks noChangeArrowheads="1"/>
          </p:cNvSpPr>
          <p:nvPr/>
        </p:nvSpPr>
        <p:spPr bwMode="auto">
          <a:xfrm>
            <a:off x="647475" y="5906635"/>
            <a:ext cx="1637098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ЖД</a:t>
            </a:r>
          </a:p>
        </p:txBody>
      </p:sp>
      <p:grpSp>
        <p:nvGrpSpPr>
          <p:cNvPr id="9256" name="Группа 49"/>
          <p:cNvGrpSpPr>
            <a:grpSpLocks/>
          </p:cNvGrpSpPr>
          <p:nvPr/>
        </p:nvGrpSpPr>
        <p:grpSpPr bwMode="auto">
          <a:xfrm>
            <a:off x="206376" y="6200322"/>
            <a:ext cx="411616" cy="255134"/>
            <a:chOff x="6966857" y="2514584"/>
            <a:chExt cx="856343" cy="500066"/>
          </a:xfrm>
        </p:grpSpPr>
        <p:sp>
          <p:nvSpPr>
            <p:cNvPr id="344" name="Овал 343"/>
            <p:cNvSpPr/>
            <p:nvPr/>
          </p:nvSpPr>
          <p:spPr>
            <a:xfrm>
              <a:off x="7115479" y="2514584"/>
              <a:ext cx="500123" cy="500066"/>
            </a:xfrm>
            <a:prstGeom prst="ellipse">
              <a:avLst/>
            </a:prstGeom>
            <a:solidFill>
              <a:schemeClr val="bg1"/>
            </a:solidFill>
            <a:ln w="698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5" name="Полилиния 344"/>
            <p:cNvSpPr/>
            <p:nvPr/>
          </p:nvSpPr>
          <p:spPr>
            <a:xfrm>
              <a:off x="6966857" y="2772395"/>
              <a:ext cx="856343" cy="13335"/>
            </a:xfrm>
            <a:custGeom>
              <a:avLst/>
              <a:gdLst>
                <a:gd name="connsiteX0" fmla="*/ 0 w 856343"/>
                <a:gd name="connsiteY0" fmla="*/ 0 h 14514"/>
                <a:gd name="connsiteX1" fmla="*/ 856343 w 856343"/>
                <a:gd name="connsiteY1" fmla="*/ 14514 h 14514"/>
                <a:gd name="connsiteX2" fmla="*/ 856343 w 856343"/>
                <a:gd name="connsiteY2" fmla="*/ 14514 h 14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6343" h="14514">
                  <a:moveTo>
                    <a:pt x="0" y="0"/>
                  </a:moveTo>
                  <a:lnTo>
                    <a:pt x="856343" y="14514"/>
                  </a:lnTo>
                  <a:lnTo>
                    <a:pt x="856343" y="14514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7" name="TextBox 345"/>
          <p:cNvSpPr txBox="1">
            <a:spLocks noChangeArrowheads="1"/>
          </p:cNvSpPr>
          <p:nvPr/>
        </p:nvSpPr>
        <p:spPr bwMode="auto">
          <a:xfrm>
            <a:off x="642938" y="6185582"/>
            <a:ext cx="1439928" cy="31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Пересечение газопровода с </a:t>
            </a:r>
          </a:p>
          <a:p>
            <a:pPr eaLnBrk="1" hangingPunct="1">
              <a:buFontTx/>
              <a:buChar char="-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переходами и оврагами</a:t>
            </a:r>
          </a:p>
        </p:txBody>
      </p:sp>
      <p:grpSp>
        <p:nvGrpSpPr>
          <p:cNvPr id="9258" name="Группа 56"/>
          <p:cNvGrpSpPr>
            <a:grpSpLocks/>
          </p:cNvGrpSpPr>
          <p:nvPr/>
        </p:nvGrpSpPr>
        <p:grpSpPr bwMode="auto">
          <a:xfrm rot="2193924">
            <a:off x="149679" y="4862286"/>
            <a:ext cx="437696" cy="359456"/>
            <a:chOff x="6686552" y="4225700"/>
            <a:chExt cx="613914" cy="503462"/>
          </a:xfrm>
        </p:grpSpPr>
        <p:sp>
          <p:nvSpPr>
            <p:cNvPr id="348" name="Овал 347"/>
            <p:cNvSpPr/>
            <p:nvPr/>
          </p:nvSpPr>
          <p:spPr>
            <a:xfrm>
              <a:off x="6686552" y="4514848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49" name="Полилиния 348"/>
            <p:cNvSpPr/>
            <p:nvPr/>
          </p:nvSpPr>
          <p:spPr>
            <a:xfrm flipH="1">
              <a:off x="6978971" y="4252904"/>
              <a:ext cx="45719" cy="381016"/>
            </a:xfrm>
            <a:custGeom>
              <a:avLst/>
              <a:gdLst>
                <a:gd name="connsiteX0" fmla="*/ 4762 w 4762"/>
                <a:gd name="connsiteY0" fmla="*/ 0 h 400050"/>
                <a:gd name="connsiteX1" fmla="*/ 0 w 4762"/>
                <a:gd name="connsiteY1" fmla="*/ 4000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" h="400050">
                  <a:moveTo>
                    <a:pt x="4762" y="0"/>
                  </a:moveTo>
                  <a:cubicBezTo>
                    <a:pt x="3175" y="133350"/>
                    <a:pt x="1587" y="266700"/>
                    <a:pt x="0" y="400050"/>
                  </a:cubicBezTo>
                </a:path>
              </a:pathLst>
            </a:custGeom>
            <a:ln w="47625">
              <a:solidFill>
                <a:schemeClr val="tx1"/>
              </a:solidFill>
            </a:ln>
            <a:scene3d>
              <a:camera prst="orthographicFront">
                <a:rot lat="0" lon="0" rev="7200000"/>
              </a:camera>
              <a:lightRig rig="threePt" dir="t"/>
            </a:scene3d>
            <a:sp3d>
              <a:bevelT w="127000" h="1270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350" name="Овал 349"/>
            <p:cNvSpPr/>
            <p:nvPr/>
          </p:nvSpPr>
          <p:spPr>
            <a:xfrm>
              <a:off x="7086152" y="4225700"/>
              <a:ext cx="214314" cy="21431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259" name="TextBox 517"/>
          <p:cNvSpPr txBox="1">
            <a:spLocks noChangeArrowheads="1"/>
          </p:cNvSpPr>
          <p:nvPr/>
        </p:nvSpPr>
        <p:spPr bwMode="auto">
          <a:xfrm>
            <a:off x="629332" y="4911045"/>
            <a:ext cx="808345" cy="18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93" tIns="32646" rIns="65293" bIns="3264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800" b="1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Нефтепровод</a:t>
            </a:r>
          </a:p>
        </p:txBody>
      </p:sp>
      <p:sp>
        <p:nvSpPr>
          <p:cNvPr id="9260" name="Rectangle 426"/>
          <p:cNvSpPr>
            <a:spLocks noChangeArrowheads="1"/>
          </p:cNvSpPr>
          <p:nvPr/>
        </p:nvSpPr>
        <p:spPr bwMode="auto">
          <a:xfrm>
            <a:off x="3464152" y="975424"/>
            <a:ext cx="62356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Морской порт</a:t>
            </a:r>
          </a:p>
        </p:txBody>
      </p:sp>
      <p:pic>
        <p:nvPicPr>
          <p:cNvPr id="9261" name="Picture 2" descr="C:\Documents and Settings\Виктор\Мои документы\Мои рисунки\metr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67" y="1197429"/>
            <a:ext cx="243794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62" name="Rectangle 426"/>
          <p:cNvSpPr>
            <a:spLocks noChangeArrowheads="1"/>
          </p:cNvSpPr>
          <p:nvPr/>
        </p:nvSpPr>
        <p:spPr bwMode="auto">
          <a:xfrm>
            <a:off x="3470957" y="1228291"/>
            <a:ext cx="65081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defTabSz="650719"/>
            <a:r>
              <a:rPr lang="ru-RU" sz="800"/>
              <a:t>Метрополитен</a:t>
            </a:r>
          </a:p>
        </p:txBody>
      </p:sp>
      <p:grpSp>
        <p:nvGrpSpPr>
          <p:cNvPr id="9263" name="Группа 156"/>
          <p:cNvGrpSpPr>
            <a:grpSpLocks/>
          </p:cNvGrpSpPr>
          <p:nvPr/>
        </p:nvGrpSpPr>
        <p:grpSpPr bwMode="auto">
          <a:xfrm>
            <a:off x="295957" y="6530292"/>
            <a:ext cx="235857" cy="200055"/>
            <a:chOff x="6517485" y="1659733"/>
            <a:chExt cx="190500" cy="172400"/>
          </a:xfrm>
        </p:grpSpPr>
        <p:sp>
          <p:nvSpPr>
            <p:cNvPr id="356" name="Прямоугольник 355"/>
            <p:cNvSpPr/>
            <p:nvPr/>
          </p:nvSpPr>
          <p:spPr>
            <a:xfrm>
              <a:off x="6529896" y="1668567"/>
              <a:ext cx="152401" cy="152400"/>
            </a:xfrm>
            <a:prstGeom prst="rect">
              <a:avLst/>
            </a:prstGeom>
            <a:solidFill>
              <a:srgbClr val="FFFF00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09" name="TextBox 155"/>
            <p:cNvSpPr txBox="1">
              <a:spLocks noChangeArrowheads="1"/>
            </p:cNvSpPr>
            <p:nvPr/>
          </p:nvSpPr>
          <p:spPr bwMode="auto">
            <a:xfrm>
              <a:off x="6517485" y="1659733"/>
              <a:ext cx="190500" cy="17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700" b="1">
                  <a:latin typeface="Times New Roman" pitchFamily="18" charset="0"/>
                </a:rPr>
                <a:t>9</a:t>
              </a:r>
            </a:p>
          </p:txBody>
        </p:sp>
      </p:grpSp>
      <p:sp>
        <p:nvSpPr>
          <p:cNvPr id="9264" name="Text Box 47"/>
          <p:cNvSpPr txBox="1">
            <a:spLocks noChangeArrowheads="1"/>
          </p:cNvSpPr>
          <p:nvPr/>
        </p:nvSpPr>
        <p:spPr bwMode="auto">
          <a:xfrm>
            <a:off x="639537" y="6531428"/>
            <a:ext cx="738188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Пляжи;</a:t>
            </a:r>
          </a:p>
        </p:txBody>
      </p:sp>
      <p:grpSp>
        <p:nvGrpSpPr>
          <p:cNvPr id="9265" name="Группа 358"/>
          <p:cNvGrpSpPr>
            <a:grpSpLocks/>
          </p:cNvGrpSpPr>
          <p:nvPr/>
        </p:nvGrpSpPr>
        <p:grpSpPr bwMode="auto">
          <a:xfrm>
            <a:off x="3099029" y="1698626"/>
            <a:ext cx="132669" cy="123599"/>
            <a:chOff x="834987" y="8515376"/>
            <a:chExt cx="217488" cy="215900"/>
          </a:xfrm>
        </p:grpSpPr>
        <p:sp>
          <p:nvSpPr>
            <p:cNvPr id="360" name="Овал 359"/>
            <p:cNvSpPr/>
            <p:nvPr/>
          </p:nvSpPr>
          <p:spPr bwMode="auto">
            <a:xfrm>
              <a:off x="834987" y="8515376"/>
              <a:ext cx="217488" cy="215900"/>
            </a:xfrm>
            <a:prstGeom prst="ellipse">
              <a:avLst/>
            </a:prstGeom>
            <a:noFill/>
            <a:ln w="41275"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 w="285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361" name="Овал 360"/>
            <p:cNvSpPr/>
            <p:nvPr/>
          </p:nvSpPr>
          <p:spPr bwMode="auto">
            <a:xfrm>
              <a:off x="909599" y="8582050"/>
              <a:ext cx="71438" cy="7302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</p:grpSp>
      <p:sp>
        <p:nvSpPr>
          <p:cNvPr id="9266" name="Text Box 47"/>
          <p:cNvSpPr txBox="1">
            <a:spLocks noChangeArrowheads="1"/>
          </p:cNvSpPr>
          <p:nvPr/>
        </p:nvSpPr>
        <p:spPr bwMode="auto">
          <a:xfrm>
            <a:off x="3358696" y="1651001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Водозаборные станции;</a:t>
            </a:r>
          </a:p>
        </p:txBody>
      </p:sp>
      <p:grpSp>
        <p:nvGrpSpPr>
          <p:cNvPr id="9267" name="Group 465"/>
          <p:cNvGrpSpPr>
            <a:grpSpLocks/>
          </p:cNvGrpSpPr>
          <p:nvPr/>
        </p:nvGrpSpPr>
        <p:grpSpPr bwMode="auto">
          <a:xfrm>
            <a:off x="3026456" y="2095501"/>
            <a:ext cx="251732" cy="184831"/>
            <a:chOff x="7363" y="4473"/>
            <a:chExt cx="191" cy="188"/>
          </a:xfrm>
        </p:grpSpPr>
        <p:sp>
          <p:nvSpPr>
            <p:cNvPr id="364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365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2476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68" name="Text Box 47"/>
          <p:cNvSpPr txBox="1">
            <a:spLocks noChangeArrowheads="1"/>
          </p:cNvSpPr>
          <p:nvPr/>
        </p:nvSpPr>
        <p:spPr bwMode="auto">
          <a:xfrm>
            <a:off x="3358696" y="208642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Котельные;</a:t>
            </a:r>
          </a:p>
        </p:txBody>
      </p:sp>
      <p:grpSp>
        <p:nvGrpSpPr>
          <p:cNvPr id="9269" name="Group 128"/>
          <p:cNvGrpSpPr>
            <a:grpSpLocks/>
          </p:cNvGrpSpPr>
          <p:nvPr/>
        </p:nvGrpSpPr>
        <p:grpSpPr bwMode="auto">
          <a:xfrm flipH="1">
            <a:off x="3069546" y="3209019"/>
            <a:ext cx="144009" cy="268741"/>
            <a:chOff x="3767" y="2115"/>
            <a:chExt cx="159" cy="368"/>
          </a:xfrm>
        </p:grpSpPr>
        <p:grpSp>
          <p:nvGrpSpPr>
            <p:cNvPr id="9685" name="Group 129"/>
            <p:cNvGrpSpPr>
              <a:grpSpLocks/>
            </p:cNvGrpSpPr>
            <p:nvPr/>
          </p:nvGrpSpPr>
          <p:grpSpPr bwMode="auto">
            <a:xfrm>
              <a:off x="3767" y="2217"/>
              <a:ext cx="159" cy="266"/>
              <a:chOff x="3767" y="2217"/>
              <a:chExt cx="159" cy="266"/>
            </a:xfrm>
          </p:grpSpPr>
          <p:sp>
            <p:nvSpPr>
              <p:cNvPr id="9692" name="Freeform 130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3" name="Freeform 131"/>
              <p:cNvSpPr>
                <a:spLocks/>
              </p:cNvSpPr>
              <p:nvPr/>
            </p:nvSpPr>
            <p:spPr bwMode="auto">
              <a:xfrm>
                <a:off x="3767" y="2217"/>
                <a:ext cx="159" cy="266"/>
              </a:xfrm>
              <a:custGeom>
                <a:avLst/>
                <a:gdLst>
                  <a:gd name="T0" fmla="*/ 40 w 159"/>
                  <a:gd name="T1" fmla="*/ 0 h 266"/>
                  <a:gd name="T2" fmla="*/ 119 w 159"/>
                  <a:gd name="T3" fmla="*/ 0 h 266"/>
                  <a:gd name="T4" fmla="*/ 159 w 159"/>
                  <a:gd name="T5" fmla="*/ 266 h 266"/>
                  <a:gd name="T6" fmla="*/ 0 w 159"/>
                  <a:gd name="T7" fmla="*/ 266 h 266"/>
                  <a:gd name="T8" fmla="*/ 40 w 15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9"/>
                  <a:gd name="T16" fmla="*/ 0 h 266"/>
                  <a:gd name="T17" fmla="*/ 159 w 15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9" h="266">
                    <a:moveTo>
                      <a:pt x="40" y="0"/>
                    </a:moveTo>
                    <a:lnTo>
                      <a:pt x="119" y="0"/>
                    </a:lnTo>
                    <a:lnTo>
                      <a:pt x="15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6" name="Group 132"/>
            <p:cNvGrpSpPr>
              <a:grpSpLocks/>
            </p:cNvGrpSpPr>
            <p:nvPr/>
          </p:nvGrpSpPr>
          <p:grpSpPr bwMode="auto">
            <a:xfrm>
              <a:off x="3807" y="2115"/>
              <a:ext cx="79" cy="77"/>
              <a:chOff x="3807" y="2115"/>
              <a:chExt cx="79" cy="77"/>
            </a:xfrm>
          </p:grpSpPr>
          <p:sp>
            <p:nvSpPr>
              <p:cNvPr id="9690" name="Freeform 133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91" name="Freeform 134"/>
              <p:cNvSpPr>
                <a:spLocks/>
              </p:cNvSpPr>
              <p:nvPr/>
            </p:nvSpPr>
            <p:spPr bwMode="auto">
              <a:xfrm>
                <a:off x="3807" y="2115"/>
                <a:ext cx="79" cy="77"/>
              </a:xfrm>
              <a:custGeom>
                <a:avLst/>
                <a:gdLst>
                  <a:gd name="T0" fmla="*/ 27 w 79"/>
                  <a:gd name="T1" fmla="*/ 70 h 77"/>
                  <a:gd name="T2" fmla="*/ 20 w 79"/>
                  <a:gd name="T3" fmla="*/ 69 h 77"/>
                  <a:gd name="T4" fmla="*/ 15 w 79"/>
                  <a:gd name="T5" fmla="*/ 67 h 77"/>
                  <a:gd name="T6" fmla="*/ 13 w 79"/>
                  <a:gd name="T7" fmla="*/ 65 h 77"/>
                  <a:gd name="T8" fmla="*/ 12 w 79"/>
                  <a:gd name="T9" fmla="*/ 63 h 77"/>
                  <a:gd name="T10" fmla="*/ 8 w 79"/>
                  <a:gd name="T11" fmla="*/ 61 h 77"/>
                  <a:gd name="T12" fmla="*/ 6 w 79"/>
                  <a:gd name="T13" fmla="*/ 58 h 77"/>
                  <a:gd name="T14" fmla="*/ 5 w 79"/>
                  <a:gd name="T15" fmla="*/ 56 h 77"/>
                  <a:gd name="T16" fmla="*/ 3 w 79"/>
                  <a:gd name="T17" fmla="*/ 51 h 77"/>
                  <a:gd name="T18" fmla="*/ 1 w 79"/>
                  <a:gd name="T19" fmla="*/ 47 h 77"/>
                  <a:gd name="T20" fmla="*/ 0 w 79"/>
                  <a:gd name="T21" fmla="*/ 42 h 77"/>
                  <a:gd name="T22" fmla="*/ 1 w 79"/>
                  <a:gd name="T23" fmla="*/ 19 h 77"/>
                  <a:gd name="T24" fmla="*/ 3 w 79"/>
                  <a:gd name="T25" fmla="*/ 16 h 77"/>
                  <a:gd name="T26" fmla="*/ 5 w 79"/>
                  <a:gd name="T27" fmla="*/ 14 h 77"/>
                  <a:gd name="T28" fmla="*/ 6 w 79"/>
                  <a:gd name="T29" fmla="*/ 10 h 77"/>
                  <a:gd name="T30" fmla="*/ 8 w 79"/>
                  <a:gd name="T31" fmla="*/ 7 h 77"/>
                  <a:gd name="T32" fmla="*/ 10 w 79"/>
                  <a:gd name="T33" fmla="*/ 5 h 77"/>
                  <a:gd name="T34" fmla="*/ 13 w 79"/>
                  <a:gd name="T35" fmla="*/ 3 h 77"/>
                  <a:gd name="T36" fmla="*/ 15 w 79"/>
                  <a:gd name="T37" fmla="*/ 1 h 77"/>
                  <a:gd name="T38" fmla="*/ 27 w 79"/>
                  <a:gd name="T39" fmla="*/ 0 h 77"/>
                  <a:gd name="T40" fmla="*/ 29 w 79"/>
                  <a:gd name="T41" fmla="*/ 1 h 77"/>
                  <a:gd name="T42" fmla="*/ 27 w 79"/>
                  <a:gd name="T43" fmla="*/ 14 h 77"/>
                  <a:gd name="T44" fmla="*/ 25 w 79"/>
                  <a:gd name="T45" fmla="*/ 23 h 77"/>
                  <a:gd name="T46" fmla="*/ 27 w 79"/>
                  <a:gd name="T47" fmla="*/ 26 h 77"/>
                  <a:gd name="T48" fmla="*/ 32 w 79"/>
                  <a:gd name="T49" fmla="*/ 33 h 77"/>
                  <a:gd name="T50" fmla="*/ 40 w 79"/>
                  <a:gd name="T51" fmla="*/ 35 h 77"/>
                  <a:gd name="T52" fmla="*/ 42 w 79"/>
                  <a:gd name="T53" fmla="*/ 33 h 77"/>
                  <a:gd name="T54" fmla="*/ 44 w 79"/>
                  <a:gd name="T55" fmla="*/ 32 h 77"/>
                  <a:gd name="T56" fmla="*/ 45 w 79"/>
                  <a:gd name="T57" fmla="*/ 30 h 77"/>
                  <a:gd name="T58" fmla="*/ 47 w 79"/>
                  <a:gd name="T59" fmla="*/ 28 h 77"/>
                  <a:gd name="T60" fmla="*/ 49 w 79"/>
                  <a:gd name="T61" fmla="*/ 26 h 77"/>
                  <a:gd name="T62" fmla="*/ 59 w 79"/>
                  <a:gd name="T63" fmla="*/ 23 h 77"/>
                  <a:gd name="T64" fmla="*/ 62 w 79"/>
                  <a:gd name="T65" fmla="*/ 24 h 77"/>
                  <a:gd name="T66" fmla="*/ 61 w 79"/>
                  <a:gd name="T67" fmla="*/ 32 h 77"/>
                  <a:gd name="T68" fmla="*/ 59 w 79"/>
                  <a:gd name="T69" fmla="*/ 35 h 77"/>
                  <a:gd name="T70" fmla="*/ 57 w 79"/>
                  <a:gd name="T71" fmla="*/ 38 h 77"/>
                  <a:gd name="T72" fmla="*/ 55 w 79"/>
                  <a:gd name="T73" fmla="*/ 46 h 77"/>
                  <a:gd name="T74" fmla="*/ 64 w 79"/>
                  <a:gd name="T75" fmla="*/ 44 h 77"/>
                  <a:gd name="T76" fmla="*/ 67 w 79"/>
                  <a:gd name="T77" fmla="*/ 42 h 77"/>
                  <a:gd name="T78" fmla="*/ 76 w 79"/>
                  <a:gd name="T79" fmla="*/ 40 h 77"/>
                  <a:gd name="T80" fmla="*/ 77 w 79"/>
                  <a:gd name="T81" fmla="*/ 42 h 77"/>
                  <a:gd name="T82" fmla="*/ 79 w 79"/>
                  <a:gd name="T83" fmla="*/ 44 h 77"/>
                  <a:gd name="T84" fmla="*/ 77 w 79"/>
                  <a:gd name="T85" fmla="*/ 55 h 77"/>
                  <a:gd name="T86" fmla="*/ 76 w 79"/>
                  <a:gd name="T87" fmla="*/ 56 h 77"/>
                  <a:gd name="T88" fmla="*/ 74 w 79"/>
                  <a:gd name="T89" fmla="*/ 60 h 77"/>
                  <a:gd name="T90" fmla="*/ 71 w 79"/>
                  <a:gd name="T91" fmla="*/ 63 h 77"/>
                  <a:gd name="T92" fmla="*/ 67 w 79"/>
                  <a:gd name="T93" fmla="*/ 67 h 77"/>
                  <a:gd name="T94" fmla="*/ 64 w 79"/>
                  <a:gd name="T95" fmla="*/ 70 h 77"/>
                  <a:gd name="T96" fmla="*/ 62 w 79"/>
                  <a:gd name="T97" fmla="*/ 72 h 77"/>
                  <a:gd name="T98" fmla="*/ 59 w 79"/>
                  <a:gd name="T99" fmla="*/ 74 h 77"/>
                  <a:gd name="T100" fmla="*/ 34 w 79"/>
                  <a:gd name="T101" fmla="*/ 72 h 77"/>
                  <a:gd name="T102" fmla="*/ 23 w 79"/>
                  <a:gd name="T103" fmla="*/ 77 h 77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9"/>
                  <a:gd name="T157" fmla="*/ 0 h 77"/>
                  <a:gd name="T158" fmla="*/ 79 w 79"/>
                  <a:gd name="T159" fmla="*/ 77 h 77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9" h="77">
                    <a:moveTo>
                      <a:pt x="23" y="77"/>
                    </a:moveTo>
                    <a:lnTo>
                      <a:pt x="27" y="70"/>
                    </a:lnTo>
                    <a:lnTo>
                      <a:pt x="25" y="69"/>
                    </a:lnTo>
                    <a:lnTo>
                      <a:pt x="20" y="69"/>
                    </a:lnTo>
                    <a:lnTo>
                      <a:pt x="18" y="67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8" y="61"/>
                    </a:lnTo>
                    <a:lnTo>
                      <a:pt x="8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5" y="56"/>
                    </a:lnTo>
                    <a:lnTo>
                      <a:pt x="5" y="51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1" y="47"/>
                    </a:lnTo>
                    <a:lnTo>
                      <a:pt x="1" y="44"/>
                    </a:lnTo>
                    <a:lnTo>
                      <a:pt x="0" y="42"/>
                    </a:lnTo>
                    <a:lnTo>
                      <a:pt x="0" y="19"/>
                    </a:lnTo>
                    <a:lnTo>
                      <a:pt x="1" y="19"/>
                    </a:lnTo>
                    <a:lnTo>
                      <a:pt x="1" y="17"/>
                    </a:lnTo>
                    <a:lnTo>
                      <a:pt x="3" y="16"/>
                    </a:lnTo>
                    <a:lnTo>
                      <a:pt x="3" y="14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8" y="7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2" y="5"/>
                    </a:lnTo>
                    <a:lnTo>
                      <a:pt x="13" y="3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0"/>
                    </a:lnTo>
                    <a:lnTo>
                      <a:pt x="27" y="0"/>
                    </a:lnTo>
                    <a:lnTo>
                      <a:pt x="27" y="1"/>
                    </a:lnTo>
                    <a:lnTo>
                      <a:pt x="29" y="1"/>
                    </a:lnTo>
                    <a:lnTo>
                      <a:pt x="29" y="14"/>
                    </a:lnTo>
                    <a:lnTo>
                      <a:pt x="27" y="14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7" y="33"/>
                    </a:lnTo>
                    <a:lnTo>
                      <a:pt x="32" y="33"/>
                    </a:lnTo>
                    <a:lnTo>
                      <a:pt x="34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59" y="23"/>
                    </a:lnTo>
                    <a:lnTo>
                      <a:pt x="61" y="24"/>
                    </a:lnTo>
                    <a:lnTo>
                      <a:pt x="62" y="24"/>
                    </a:lnTo>
                    <a:lnTo>
                      <a:pt x="62" y="30"/>
                    </a:lnTo>
                    <a:lnTo>
                      <a:pt x="61" y="32"/>
                    </a:lnTo>
                    <a:lnTo>
                      <a:pt x="61" y="33"/>
                    </a:lnTo>
                    <a:lnTo>
                      <a:pt x="59" y="35"/>
                    </a:lnTo>
                    <a:lnTo>
                      <a:pt x="59" y="37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6"/>
                    </a:lnTo>
                    <a:lnTo>
                      <a:pt x="62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76" y="40"/>
                    </a:lnTo>
                    <a:lnTo>
                      <a:pt x="76" y="42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53"/>
                    </a:lnTo>
                    <a:lnTo>
                      <a:pt x="77" y="55"/>
                    </a:lnTo>
                    <a:lnTo>
                      <a:pt x="77" y="56"/>
                    </a:lnTo>
                    <a:lnTo>
                      <a:pt x="76" y="56"/>
                    </a:lnTo>
                    <a:lnTo>
                      <a:pt x="76" y="58"/>
                    </a:lnTo>
                    <a:lnTo>
                      <a:pt x="74" y="60"/>
                    </a:lnTo>
                    <a:lnTo>
                      <a:pt x="72" y="61"/>
                    </a:lnTo>
                    <a:lnTo>
                      <a:pt x="71" y="63"/>
                    </a:lnTo>
                    <a:lnTo>
                      <a:pt x="69" y="65"/>
                    </a:lnTo>
                    <a:lnTo>
                      <a:pt x="67" y="67"/>
                    </a:lnTo>
                    <a:lnTo>
                      <a:pt x="66" y="69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9" y="72"/>
                    </a:lnTo>
                    <a:lnTo>
                      <a:pt x="59" y="74"/>
                    </a:lnTo>
                    <a:lnTo>
                      <a:pt x="35" y="74"/>
                    </a:lnTo>
                    <a:lnTo>
                      <a:pt x="34" y="72"/>
                    </a:lnTo>
                    <a:lnTo>
                      <a:pt x="22" y="72"/>
                    </a:lnTo>
                    <a:lnTo>
                      <a:pt x="23" y="77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87" name="Group 135"/>
            <p:cNvGrpSpPr>
              <a:grpSpLocks/>
            </p:cNvGrpSpPr>
            <p:nvPr/>
          </p:nvGrpSpPr>
          <p:grpSpPr bwMode="auto">
            <a:xfrm>
              <a:off x="3767" y="2217"/>
              <a:ext cx="79" cy="266"/>
              <a:chOff x="3767" y="2217"/>
              <a:chExt cx="79" cy="266"/>
            </a:xfrm>
          </p:grpSpPr>
          <p:sp>
            <p:nvSpPr>
              <p:cNvPr id="9688" name="Freeform 136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9" name="Freeform 137"/>
              <p:cNvSpPr>
                <a:spLocks/>
              </p:cNvSpPr>
              <p:nvPr/>
            </p:nvSpPr>
            <p:spPr bwMode="auto">
              <a:xfrm>
                <a:off x="3767" y="2217"/>
                <a:ext cx="79" cy="266"/>
              </a:xfrm>
              <a:custGeom>
                <a:avLst/>
                <a:gdLst>
                  <a:gd name="T0" fmla="*/ 40 w 79"/>
                  <a:gd name="T1" fmla="*/ 0 h 266"/>
                  <a:gd name="T2" fmla="*/ 79 w 79"/>
                  <a:gd name="T3" fmla="*/ 0 h 266"/>
                  <a:gd name="T4" fmla="*/ 79 w 79"/>
                  <a:gd name="T5" fmla="*/ 266 h 266"/>
                  <a:gd name="T6" fmla="*/ 0 w 79"/>
                  <a:gd name="T7" fmla="*/ 266 h 266"/>
                  <a:gd name="T8" fmla="*/ 40 w 79"/>
                  <a:gd name="T9" fmla="*/ 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9"/>
                  <a:gd name="T16" fmla="*/ 0 h 266"/>
                  <a:gd name="T17" fmla="*/ 79 w 79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9" h="266">
                    <a:moveTo>
                      <a:pt x="40" y="0"/>
                    </a:moveTo>
                    <a:lnTo>
                      <a:pt x="79" y="0"/>
                    </a:lnTo>
                    <a:lnTo>
                      <a:pt x="79" y="266"/>
                    </a:lnTo>
                    <a:lnTo>
                      <a:pt x="0" y="266"/>
                    </a:lnTo>
                    <a:lnTo>
                      <a:pt x="40" y="0"/>
                    </a:lnTo>
                    <a:close/>
                  </a:path>
                </a:pathLst>
              </a:custGeom>
              <a:noFill/>
              <a:ln w="22225" cap="rnd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270" name="Text Box 47"/>
          <p:cNvSpPr txBox="1">
            <a:spLocks noChangeArrowheads="1"/>
          </p:cNvSpPr>
          <p:nvPr/>
        </p:nvSpPr>
        <p:spPr bwMode="auto">
          <a:xfrm>
            <a:off x="3359831" y="323623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месторождение;</a:t>
            </a:r>
          </a:p>
        </p:txBody>
      </p:sp>
      <p:grpSp>
        <p:nvGrpSpPr>
          <p:cNvPr id="9271" name="Группа 377"/>
          <p:cNvGrpSpPr>
            <a:grpSpLocks/>
          </p:cNvGrpSpPr>
          <p:nvPr/>
        </p:nvGrpSpPr>
        <p:grpSpPr bwMode="auto">
          <a:xfrm>
            <a:off x="2892653" y="3499311"/>
            <a:ext cx="589643" cy="405948"/>
            <a:chOff x="4523592" y="5717578"/>
            <a:chExt cx="765501" cy="563207"/>
          </a:xfrm>
        </p:grpSpPr>
        <p:grpSp>
          <p:nvGrpSpPr>
            <p:cNvPr id="9675" name="Group 118"/>
            <p:cNvGrpSpPr>
              <a:grpSpLocks/>
            </p:cNvGrpSpPr>
            <p:nvPr/>
          </p:nvGrpSpPr>
          <p:grpSpPr bwMode="auto">
            <a:xfrm>
              <a:off x="4523592" y="5787726"/>
              <a:ext cx="264373" cy="266347"/>
              <a:chOff x="315" y="951"/>
              <a:chExt cx="144" cy="147"/>
            </a:xfrm>
          </p:grpSpPr>
          <p:grpSp>
            <p:nvGrpSpPr>
              <p:cNvPr id="9680" name="Group 119"/>
              <p:cNvGrpSpPr>
                <a:grpSpLocks/>
              </p:cNvGrpSpPr>
              <p:nvPr/>
            </p:nvGrpSpPr>
            <p:grpSpPr bwMode="auto">
              <a:xfrm>
                <a:off x="315" y="1022"/>
                <a:ext cx="144" cy="76"/>
                <a:chOff x="315" y="1022"/>
                <a:chExt cx="144" cy="76"/>
              </a:xfrm>
            </p:grpSpPr>
            <p:sp>
              <p:nvSpPr>
                <p:cNvPr id="9683" name="Freeform 120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684" name="Freeform 121"/>
                <p:cNvSpPr>
                  <a:spLocks/>
                </p:cNvSpPr>
                <p:nvPr/>
              </p:nvSpPr>
              <p:spPr bwMode="auto">
                <a:xfrm>
                  <a:off x="315" y="1022"/>
                  <a:ext cx="144" cy="76"/>
                </a:xfrm>
                <a:custGeom>
                  <a:avLst/>
                  <a:gdLst>
                    <a:gd name="T0" fmla="*/ 0 w 144"/>
                    <a:gd name="T1" fmla="*/ 0 h 76"/>
                    <a:gd name="T2" fmla="*/ 3 w 144"/>
                    <a:gd name="T3" fmla="*/ 0 h 76"/>
                    <a:gd name="T4" fmla="*/ 3 w 144"/>
                    <a:gd name="T5" fmla="*/ 4 h 76"/>
                    <a:gd name="T6" fmla="*/ 144 w 144"/>
                    <a:gd name="T7" fmla="*/ 4 h 76"/>
                    <a:gd name="T8" fmla="*/ 144 w 144"/>
                    <a:gd name="T9" fmla="*/ 25 h 76"/>
                    <a:gd name="T10" fmla="*/ 137 w 144"/>
                    <a:gd name="T11" fmla="*/ 29 h 76"/>
                    <a:gd name="T12" fmla="*/ 137 w 144"/>
                    <a:gd name="T13" fmla="*/ 40 h 76"/>
                    <a:gd name="T14" fmla="*/ 127 w 144"/>
                    <a:gd name="T15" fmla="*/ 47 h 76"/>
                    <a:gd name="T16" fmla="*/ 113 w 144"/>
                    <a:gd name="T17" fmla="*/ 58 h 76"/>
                    <a:gd name="T18" fmla="*/ 103 w 144"/>
                    <a:gd name="T19" fmla="*/ 72 h 76"/>
                    <a:gd name="T20" fmla="*/ 99 w 144"/>
                    <a:gd name="T21" fmla="*/ 72 h 76"/>
                    <a:gd name="T22" fmla="*/ 79 w 144"/>
                    <a:gd name="T23" fmla="*/ 76 h 76"/>
                    <a:gd name="T24" fmla="*/ 58 w 144"/>
                    <a:gd name="T25" fmla="*/ 76 h 76"/>
                    <a:gd name="T26" fmla="*/ 34 w 144"/>
                    <a:gd name="T27" fmla="*/ 68 h 76"/>
                    <a:gd name="T28" fmla="*/ 24 w 144"/>
                    <a:gd name="T29" fmla="*/ 58 h 76"/>
                    <a:gd name="T30" fmla="*/ 17 w 144"/>
                    <a:gd name="T31" fmla="*/ 47 h 76"/>
                    <a:gd name="T32" fmla="*/ 0 w 144"/>
                    <a:gd name="T33" fmla="*/ 0 h 7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44"/>
                    <a:gd name="T52" fmla="*/ 0 h 76"/>
                    <a:gd name="T53" fmla="*/ 144 w 144"/>
                    <a:gd name="T54" fmla="*/ 76 h 7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44" h="76">
                      <a:moveTo>
                        <a:pt x="0" y="0"/>
                      </a:moveTo>
                      <a:lnTo>
                        <a:pt x="3" y="0"/>
                      </a:lnTo>
                      <a:lnTo>
                        <a:pt x="3" y="4"/>
                      </a:lnTo>
                      <a:lnTo>
                        <a:pt x="144" y="4"/>
                      </a:lnTo>
                      <a:lnTo>
                        <a:pt x="144" y="25"/>
                      </a:lnTo>
                      <a:lnTo>
                        <a:pt x="137" y="29"/>
                      </a:lnTo>
                      <a:lnTo>
                        <a:pt x="137" y="40"/>
                      </a:lnTo>
                      <a:lnTo>
                        <a:pt x="127" y="47"/>
                      </a:lnTo>
                      <a:lnTo>
                        <a:pt x="113" y="58"/>
                      </a:lnTo>
                      <a:lnTo>
                        <a:pt x="103" y="72"/>
                      </a:lnTo>
                      <a:lnTo>
                        <a:pt x="99" y="72"/>
                      </a:lnTo>
                      <a:lnTo>
                        <a:pt x="79" y="76"/>
                      </a:lnTo>
                      <a:lnTo>
                        <a:pt x="58" y="76"/>
                      </a:lnTo>
                      <a:lnTo>
                        <a:pt x="34" y="68"/>
                      </a:lnTo>
                      <a:lnTo>
                        <a:pt x="24" y="58"/>
                      </a:lnTo>
                      <a:lnTo>
                        <a:pt x="17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1113" cap="rnd">
                  <a:solidFill>
                    <a:srgbClr val="33333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681" name="Oval 122"/>
              <p:cNvSpPr>
                <a:spLocks noChangeArrowheads="1"/>
              </p:cNvSpPr>
              <p:nvPr/>
            </p:nvSpPr>
            <p:spPr bwMode="auto">
              <a:xfrm>
                <a:off x="318" y="951"/>
                <a:ext cx="141" cy="147"/>
              </a:xfrm>
              <a:prstGeom prst="ellipse">
                <a:avLst/>
              </a:prstGeom>
              <a:noFill/>
              <a:ln w="22225" cap="rnd">
                <a:solidFill>
                  <a:srgbClr val="33333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82" name="Line 123"/>
              <p:cNvSpPr>
                <a:spLocks noChangeShapeType="1"/>
              </p:cNvSpPr>
              <p:nvPr/>
            </p:nvSpPr>
            <p:spPr bwMode="auto">
              <a:xfrm>
                <a:off x="321" y="1022"/>
                <a:ext cx="134" cy="1"/>
              </a:xfrm>
              <a:prstGeom prst="line">
                <a:avLst/>
              </a:prstGeom>
              <a:noFill/>
              <a:ln w="222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676" name="Группа 218"/>
            <p:cNvGrpSpPr>
              <a:grpSpLocks/>
            </p:cNvGrpSpPr>
            <p:nvPr/>
          </p:nvGrpSpPr>
          <p:grpSpPr bwMode="auto">
            <a:xfrm>
              <a:off x="4684812" y="5717578"/>
              <a:ext cx="604281" cy="563207"/>
              <a:chOff x="4684812" y="5717578"/>
              <a:chExt cx="604281" cy="563207"/>
            </a:xfrm>
          </p:grpSpPr>
          <p:sp>
            <p:nvSpPr>
              <p:cNvPr id="9677" name="Line 124"/>
              <p:cNvSpPr>
                <a:spLocks noChangeShapeType="1"/>
              </p:cNvSpPr>
              <p:nvPr/>
            </p:nvSpPr>
            <p:spPr bwMode="auto">
              <a:xfrm>
                <a:off x="4820012" y="5940875"/>
                <a:ext cx="2160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78" name="Text Box 125"/>
              <p:cNvSpPr txBox="1">
                <a:spLocks noChangeArrowheads="1"/>
              </p:cNvSpPr>
              <p:nvPr/>
            </p:nvSpPr>
            <p:spPr bwMode="auto">
              <a:xfrm>
                <a:off x="4684812" y="5717578"/>
                <a:ext cx="604281" cy="5632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ГАЗ</a:t>
                </a:r>
              </a:p>
            </p:txBody>
          </p:sp>
          <p:sp>
            <p:nvSpPr>
              <p:cNvPr id="9679" name="Text Box 126"/>
              <p:cNvSpPr txBox="1">
                <a:spLocks noChangeArrowheads="1"/>
              </p:cNvSpPr>
              <p:nvPr/>
            </p:nvSpPr>
            <p:spPr bwMode="auto">
              <a:xfrm>
                <a:off x="4756212" y="5868548"/>
                <a:ext cx="302141" cy="3710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27683" tIns="63851" rIns="127683" bIns="63851">
                <a:spAutoFit/>
              </a:bodyPr>
              <a:lstStyle>
                <a:lvl1pPr defTabSz="1544638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544638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544638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9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9272" name="Text Box 47"/>
          <p:cNvSpPr txBox="1">
            <a:spLocks noChangeArrowheads="1"/>
          </p:cNvSpPr>
          <p:nvPr/>
        </p:nvSpPr>
        <p:spPr bwMode="auto">
          <a:xfrm>
            <a:off x="3347357" y="3521982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Газовое хранилище;</a:t>
            </a:r>
          </a:p>
        </p:txBody>
      </p:sp>
      <p:grpSp>
        <p:nvGrpSpPr>
          <p:cNvPr id="9273" name="Group 105"/>
          <p:cNvGrpSpPr>
            <a:grpSpLocks/>
          </p:cNvGrpSpPr>
          <p:nvPr/>
        </p:nvGrpSpPr>
        <p:grpSpPr bwMode="auto">
          <a:xfrm>
            <a:off x="3027589" y="3789589"/>
            <a:ext cx="223384" cy="209777"/>
            <a:chOff x="3061" y="3475"/>
            <a:chExt cx="182" cy="182"/>
          </a:xfrm>
        </p:grpSpPr>
        <p:grpSp>
          <p:nvGrpSpPr>
            <p:cNvPr id="9664" name="Group 106"/>
            <p:cNvGrpSpPr>
              <a:grpSpLocks/>
            </p:cNvGrpSpPr>
            <p:nvPr/>
          </p:nvGrpSpPr>
          <p:grpSpPr bwMode="auto">
            <a:xfrm>
              <a:off x="3072" y="3502"/>
              <a:ext cx="165" cy="113"/>
              <a:chOff x="397" y="3958"/>
              <a:chExt cx="141" cy="124"/>
            </a:xfrm>
          </p:grpSpPr>
          <p:grpSp>
            <p:nvGrpSpPr>
              <p:cNvPr id="9666" name="Group 107"/>
              <p:cNvGrpSpPr>
                <a:grpSpLocks/>
              </p:cNvGrpSpPr>
              <p:nvPr/>
            </p:nvGrpSpPr>
            <p:grpSpPr bwMode="auto">
              <a:xfrm>
                <a:off x="397" y="3958"/>
                <a:ext cx="141" cy="123"/>
                <a:chOff x="397" y="3958"/>
                <a:chExt cx="141" cy="123"/>
              </a:xfrm>
            </p:grpSpPr>
            <p:grpSp>
              <p:nvGrpSpPr>
                <p:cNvPr id="9669" name="Group 108"/>
                <p:cNvGrpSpPr>
                  <a:grpSpLocks/>
                </p:cNvGrpSpPr>
                <p:nvPr/>
              </p:nvGrpSpPr>
              <p:grpSpPr bwMode="auto">
                <a:xfrm>
                  <a:off x="397" y="3958"/>
                  <a:ext cx="70" cy="123"/>
                  <a:chOff x="397" y="3958"/>
                  <a:chExt cx="70" cy="123"/>
                </a:xfrm>
              </p:grpSpPr>
              <p:sp>
                <p:nvSpPr>
                  <p:cNvPr id="9673" name="Freeform 109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4" name="Freeform 110"/>
                  <p:cNvSpPr>
                    <a:spLocks/>
                  </p:cNvSpPr>
                  <p:nvPr/>
                </p:nvSpPr>
                <p:spPr bwMode="auto">
                  <a:xfrm>
                    <a:off x="397" y="3958"/>
                    <a:ext cx="70" cy="123"/>
                  </a:xfrm>
                  <a:custGeom>
                    <a:avLst/>
                    <a:gdLst>
                      <a:gd name="T0" fmla="*/ 11 w 70"/>
                      <a:gd name="T1" fmla="*/ 0 h 123"/>
                      <a:gd name="T2" fmla="*/ 70 w 70"/>
                      <a:gd name="T3" fmla="*/ 62 h 123"/>
                      <a:gd name="T4" fmla="*/ 11 w 70"/>
                      <a:gd name="T5" fmla="*/ 123 h 123"/>
                      <a:gd name="T6" fmla="*/ 10 w 70"/>
                      <a:gd name="T7" fmla="*/ 117 h 123"/>
                      <a:gd name="T8" fmla="*/ 10 w 70"/>
                      <a:gd name="T9" fmla="*/ 115 h 123"/>
                      <a:gd name="T10" fmla="*/ 5 w 70"/>
                      <a:gd name="T11" fmla="*/ 115 h 123"/>
                      <a:gd name="T12" fmla="*/ 5 w 70"/>
                      <a:gd name="T13" fmla="*/ 109 h 123"/>
                      <a:gd name="T14" fmla="*/ 2 w 70"/>
                      <a:gd name="T15" fmla="*/ 109 h 123"/>
                      <a:gd name="T16" fmla="*/ 2 w 70"/>
                      <a:gd name="T17" fmla="*/ 104 h 123"/>
                      <a:gd name="T18" fmla="*/ 0 w 70"/>
                      <a:gd name="T19" fmla="*/ 104 h 123"/>
                      <a:gd name="T20" fmla="*/ 0 w 70"/>
                      <a:gd name="T21" fmla="*/ 64 h 123"/>
                      <a:gd name="T22" fmla="*/ 2 w 70"/>
                      <a:gd name="T23" fmla="*/ 64 h 123"/>
                      <a:gd name="T24" fmla="*/ 2 w 70"/>
                      <a:gd name="T25" fmla="*/ 34 h 123"/>
                      <a:gd name="T26" fmla="*/ 5 w 70"/>
                      <a:gd name="T27" fmla="*/ 34 h 123"/>
                      <a:gd name="T28" fmla="*/ 5 w 70"/>
                      <a:gd name="T29" fmla="*/ 28 h 123"/>
                      <a:gd name="T30" fmla="*/ 7 w 70"/>
                      <a:gd name="T31" fmla="*/ 26 h 123"/>
                      <a:gd name="T32" fmla="*/ 7 w 70"/>
                      <a:gd name="T33" fmla="*/ 23 h 123"/>
                      <a:gd name="T34" fmla="*/ 10 w 70"/>
                      <a:gd name="T35" fmla="*/ 23 h 123"/>
                      <a:gd name="T36" fmla="*/ 10 w 70"/>
                      <a:gd name="T37" fmla="*/ 18 h 123"/>
                      <a:gd name="T38" fmla="*/ 12 w 70"/>
                      <a:gd name="T39" fmla="*/ 18 h 123"/>
                      <a:gd name="T40" fmla="*/ 12 w 70"/>
                      <a:gd name="T41" fmla="*/ 10 h 123"/>
                      <a:gd name="T42" fmla="*/ 11 w 70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0"/>
                      <a:gd name="T67" fmla="*/ 0 h 123"/>
                      <a:gd name="T68" fmla="*/ 70 w 70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0" h="123">
                        <a:moveTo>
                          <a:pt x="11" y="0"/>
                        </a:moveTo>
                        <a:lnTo>
                          <a:pt x="70" y="62"/>
                        </a:lnTo>
                        <a:lnTo>
                          <a:pt x="11" y="123"/>
                        </a:lnTo>
                        <a:lnTo>
                          <a:pt x="10" y="117"/>
                        </a:lnTo>
                        <a:lnTo>
                          <a:pt x="10" y="115"/>
                        </a:lnTo>
                        <a:lnTo>
                          <a:pt x="5" y="115"/>
                        </a:lnTo>
                        <a:lnTo>
                          <a:pt x="5" y="109"/>
                        </a:lnTo>
                        <a:lnTo>
                          <a:pt x="2" y="109"/>
                        </a:lnTo>
                        <a:lnTo>
                          <a:pt x="2" y="104"/>
                        </a:lnTo>
                        <a:lnTo>
                          <a:pt x="0" y="104"/>
                        </a:lnTo>
                        <a:lnTo>
                          <a:pt x="0" y="64"/>
                        </a:lnTo>
                        <a:lnTo>
                          <a:pt x="2" y="64"/>
                        </a:lnTo>
                        <a:lnTo>
                          <a:pt x="2" y="34"/>
                        </a:lnTo>
                        <a:lnTo>
                          <a:pt x="5" y="34"/>
                        </a:lnTo>
                        <a:lnTo>
                          <a:pt x="5" y="28"/>
                        </a:lnTo>
                        <a:lnTo>
                          <a:pt x="7" y="26"/>
                        </a:lnTo>
                        <a:lnTo>
                          <a:pt x="7" y="23"/>
                        </a:lnTo>
                        <a:lnTo>
                          <a:pt x="10" y="23"/>
                        </a:lnTo>
                        <a:lnTo>
                          <a:pt x="10" y="18"/>
                        </a:lnTo>
                        <a:lnTo>
                          <a:pt x="12" y="18"/>
                        </a:lnTo>
                        <a:lnTo>
                          <a:pt x="12" y="1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670" name="Group 111"/>
                <p:cNvGrpSpPr>
                  <a:grpSpLocks/>
                </p:cNvGrpSpPr>
                <p:nvPr/>
              </p:nvGrpSpPr>
              <p:grpSpPr bwMode="auto">
                <a:xfrm>
                  <a:off x="467" y="3958"/>
                  <a:ext cx="71" cy="123"/>
                  <a:chOff x="467" y="3958"/>
                  <a:chExt cx="71" cy="123"/>
                </a:xfrm>
              </p:grpSpPr>
              <p:sp>
                <p:nvSpPr>
                  <p:cNvPr id="9671" name="Freeform 112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672" name="Freeform 113"/>
                  <p:cNvSpPr>
                    <a:spLocks/>
                  </p:cNvSpPr>
                  <p:nvPr/>
                </p:nvSpPr>
                <p:spPr bwMode="auto">
                  <a:xfrm>
                    <a:off x="467" y="3958"/>
                    <a:ext cx="71" cy="123"/>
                  </a:xfrm>
                  <a:custGeom>
                    <a:avLst/>
                    <a:gdLst>
                      <a:gd name="T0" fmla="*/ 59 w 71"/>
                      <a:gd name="T1" fmla="*/ 0 h 123"/>
                      <a:gd name="T2" fmla="*/ 0 w 71"/>
                      <a:gd name="T3" fmla="*/ 62 h 123"/>
                      <a:gd name="T4" fmla="*/ 59 w 71"/>
                      <a:gd name="T5" fmla="*/ 123 h 123"/>
                      <a:gd name="T6" fmla="*/ 60 w 71"/>
                      <a:gd name="T7" fmla="*/ 117 h 123"/>
                      <a:gd name="T8" fmla="*/ 60 w 71"/>
                      <a:gd name="T9" fmla="*/ 115 h 123"/>
                      <a:gd name="T10" fmla="*/ 65 w 71"/>
                      <a:gd name="T11" fmla="*/ 115 h 123"/>
                      <a:gd name="T12" fmla="*/ 65 w 71"/>
                      <a:gd name="T13" fmla="*/ 109 h 123"/>
                      <a:gd name="T14" fmla="*/ 68 w 71"/>
                      <a:gd name="T15" fmla="*/ 109 h 123"/>
                      <a:gd name="T16" fmla="*/ 68 w 71"/>
                      <a:gd name="T17" fmla="*/ 104 h 123"/>
                      <a:gd name="T18" fmla="*/ 71 w 71"/>
                      <a:gd name="T19" fmla="*/ 104 h 123"/>
                      <a:gd name="T20" fmla="*/ 71 w 71"/>
                      <a:gd name="T21" fmla="*/ 64 h 123"/>
                      <a:gd name="T22" fmla="*/ 68 w 71"/>
                      <a:gd name="T23" fmla="*/ 64 h 123"/>
                      <a:gd name="T24" fmla="*/ 68 w 71"/>
                      <a:gd name="T25" fmla="*/ 34 h 123"/>
                      <a:gd name="T26" fmla="*/ 65 w 71"/>
                      <a:gd name="T27" fmla="*/ 34 h 123"/>
                      <a:gd name="T28" fmla="*/ 65 w 71"/>
                      <a:gd name="T29" fmla="*/ 28 h 123"/>
                      <a:gd name="T30" fmla="*/ 63 w 71"/>
                      <a:gd name="T31" fmla="*/ 26 h 123"/>
                      <a:gd name="T32" fmla="*/ 63 w 71"/>
                      <a:gd name="T33" fmla="*/ 23 h 123"/>
                      <a:gd name="T34" fmla="*/ 60 w 71"/>
                      <a:gd name="T35" fmla="*/ 23 h 123"/>
                      <a:gd name="T36" fmla="*/ 60 w 71"/>
                      <a:gd name="T37" fmla="*/ 18 h 123"/>
                      <a:gd name="T38" fmla="*/ 58 w 71"/>
                      <a:gd name="T39" fmla="*/ 18 h 123"/>
                      <a:gd name="T40" fmla="*/ 58 w 71"/>
                      <a:gd name="T41" fmla="*/ 10 h 123"/>
                      <a:gd name="T42" fmla="*/ 59 w 71"/>
                      <a:gd name="T43" fmla="*/ 0 h 12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71"/>
                      <a:gd name="T67" fmla="*/ 0 h 123"/>
                      <a:gd name="T68" fmla="*/ 71 w 71"/>
                      <a:gd name="T69" fmla="*/ 123 h 12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71" h="123">
                        <a:moveTo>
                          <a:pt x="59" y="0"/>
                        </a:moveTo>
                        <a:lnTo>
                          <a:pt x="0" y="62"/>
                        </a:lnTo>
                        <a:lnTo>
                          <a:pt x="59" y="123"/>
                        </a:lnTo>
                        <a:lnTo>
                          <a:pt x="60" y="117"/>
                        </a:lnTo>
                        <a:lnTo>
                          <a:pt x="60" y="115"/>
                        </a:lnTo>
                        <a:lnTo>
                          <a:pt x="65" y="115"/>
                        </a:lnTo>
                        <a:lnTo>
                          <a:pt x="65" y="109"/>
                        </a:lnTo>
                        <a:lnTo>
                          <a:pt x="68" y="109"/>
                        </a:lnTo>
                        <a:lnTo>
                          <a:pt x="68" y="104"/>
                        </a:lnTo>
                        <a:lnTo>
                          <a:pt x="71" y="104"/>
                        </a:lnTo>
                        <a:lnTo>
                          <a:pt x="71" y="64"/>
                        </a:lnTo>
                        <a:lnTo>
                          <a:pt x="68" y="64"/>
                        </a:lnTo>
                        <a:lnTo>
                          <a:pt x="68" y="34"/>
                        </a:lnTo>
                        <a:lnTo>
                          <a:pt x="65" y="34"/>
                        </a:lnTo>
                        <a:lnTo>
                          <a:pt x="65" y="28"/>
                        </a:lnTo>
                        <a:lnTo>
                          <a:pt x="63" y="26"/>
                        </a:lnTo>
                        <a:lnTo>
                          <a:pt x="63" y="23"/>
                        </a:lnTo>
                        <a:lnTo>
                          <a:pt x="60" y="23"/>
                        </a:lnTo>
                        <a:lnTo>
                          <a:pt x="60" y="18"/>
                        </a:lnTo>
                        <a:lnTo>
                          <a:pt x="58" y="18"/>
                        </a:lnTo>
                        <a:lnTo>
                          <a:pt x="58" y="10"/>
                        </a:lnTo>
                        <a:lnTo>
                          <a:pt x="59" y="0"/>
                        </a:lnTo>
                        <a:close/>
                      </a:path>
                    </a:pathLst>
                  </a:custGeom>
                  <a:noFill/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9667" name="Line 114"/>
              <p:cNvSpPr>
                <a:spLocks noChangeShapeType="1"/>
              </p:cNvSpPr>
              <p:nvPr/>
            </p:nvSpPr>
            <p:spPr bwMode="auto">
              <a:xfrm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68" name="Line 115"/>
              <p:cNvSpPr>
                <a:spLocks noChangeShapeType="1"/>
              </p:cNvSpPr>
              <p:nvPr/>
            </p:nvSpPr>
            <p:spPr bwMode="auto">
              <a:xfrm flipV="1">
                <a:off x="408" y="3958"/>
                <a:ext cx="118" cy="124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665" name="Oval 116"/>
            <p:cNvSpPr>
              <a:spLocks noChangeArrowheads="1"/>
            </p:cNvSpPr>
            <p:nvPr/>
          </p:nvSpPr>
          <p:spPr bwMode="auto">
            <a:xfrm>
              <a:off x="3061" y="3475"/>
              <a:ext cx="182" cy="18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74" name="Text Box 47"/>
          <p:cNvSpPr txBox="1">
            <a:spLocks noChangeArrowheads="1"/>
          </p:cNvSpPr>
          <p:nvPr/>
        </p:nvSpPr>
        <p:spPr bwMode="auto">
          <a:xfrm>
            <a:off x="3364366" y="3777117"/>
            <a:ext cx="1332366" cy="35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Компрессорная станция;</a:t>
            </a:r>
          </a:p>
        </p:txBody>
      </p:sp>
      <p:sp>
        <p:nvSpPr>
          <p:cNvPr id="9275" name="TextBox 13"/>
          <p:cNvSpPr txBox="1">
            <a:spLocks noChangeArrowheads="1"/>
          </p:cNvSpPr>
          <p:nvPr/>
        </p:nvSpPr>
        <p:spPr bwMode="auto">
          <a:xfrm>
            <a:off x="3438071" y="4118429"/>
            <a:ext cx="2249663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Военизированный горноспасательный взвод</a:t>
            </a:r>
            <a:endParaRPr lang="ru-RU" sz="9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76" name="TextBox 15"/>
          <p:cNvSpPr txBox="1">
            <a:spLocks noChangeArrowheads="1"/>
          </p:cNvSpPr>
          <p:nvPr/>
        </p:nvSpPr>
        <p:spPr bwMode="auto">
          <a:xfrm>
            <a:off x="3434670" y="4333876"/>
            <a:ext cx="2009212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 погрузки угля на ж/д транспорт  </a:t>
            </a:r>
          </a:p>
        </p:txBody>
      </p:sp>
      <p:sp>
        <p:nvSpPr>
          <p:cNvPr id="410" name="Прямоугольник 409"/>
          <p:cNvSpPr/>
          <p:nvPr/>
        </p:nvSpPr>
        <p:spPr bwMode="auto">
          <a:xfrm>
            <a:off x="2898322" y="4408714"/>
            <a:ext cx="252866" cy="1190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bg2"/>
              </a:gs>
              <a:gs pos="100000">
                <a:schemeClr val="tx1">
                  <a:lumMod val="50000"/>
                  <a:lumOff val="5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1" tIns="39445" rIns="78891" bIns="39445"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78" name="Group 82"/>
          <p:cNvGrpSpPr>
            <a:grpSpLocks/>
          </p:cNvGrpSpPr>
          <p:nvPr/>
        </p:nvGrpSpPr>
        <p:grpSpPr bwMode="auto">
          <a:xfrm>
            <a:off x="2898323" y="4110493"/>
            <a:ext cx="442232" cy="236991"/>
            <a:chOff x="4207" y="2129"/>
            <a:chExt cx="499" cy="456"/>
          </a:xfrm>
        </p:grpSpPr>
        <p:sp>
          <p:nvSpPr>
            <p:cNvPr id="9661" name="AutoShape 83"/>
            <p:cNvSpPr>
              <a:spLocks noChangeArrowheads="1"/>
            </p:cNvSpPr>
            <p:nvPr/>
          </p:nvSpPr>
          <p:spPr bwMode="auto">
            <a:xfrm rot="5400000">
              <a:off x="4288" y="2048"/>
              <a:ext cx="337" cy="499"/>
            </a:xfrm>
            <a:prstGeom prst="flowChartExtract">
              <a:avLst/>
            </a:prstGeom>
            <a:solidFill>
              <a:srgbClr val="66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cs typeface="Times New Roman" pitchFamily="18" charset="0"/>
              </a:endParaRPr>
            </a:p>
          </p:txBody>
        </p:sp>
        <p:sp>
          <p:nvSpPr>
            <p:cNvPr id="9662" name="Line 84"/>
            <p:cNvSpPr>
              <a:spLocks noChangeShapeType="1"/>
            </p:cNvSpPr>
            <p:nvPr/>
          </p:nvSpPr>
          <p:spPr bwMode="auto">
            <a:xfrm>
              <a:off x="4217" y="2449"/>
              <a:ext cx="0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63" name="Text Box 85"/>
            <p:cNvSpPr txBox="1">
              <a:spLocks noChangeArrowheads="1"/>
            </p:cNvSpPr>
            <p:nvPr/>
          </p:nvSpPr>
          <p:spPr bwMode="auto">
            <a:xfrm>
              <a:off x="4223" y="2189"/>
              <a:ext cx="408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800" b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ВГСВ</a:t>
              </a:r>
            </a:p>
          </p:txBody>
        </p:sp>
      </p:grpSp>
      <p:grpSp>
        <p:nvGrpSpPr>
          <p:cNvPr id="9279" name="Группа 49"/>
          <p:cNvGrpSpPr>
            <a:grpSpLocks/>
          </p:cNvGrpSpPr>
          <p:nvPr/>
        </p:nvGrpSpPr>
        <p:grpSpPr bwMode="auto">
          <a:xfrm>
            <a:off x="2898321" y="4621894"/>
            <a:ext cx="214313" cy="278022"/>
            <a:chOff x="214282" y="1325391"/>
            <a:chExt cx="214314" cy="278951"/>
          </a:xfrm>
        </p:grpSpPr>
        <p:sp>
          <p:nvSpPr>
            <p:cNvPr id="435" name="Равнобедренный треугольник 183"/>
            <p:cNvSpPr/>
            <p:nvPr/>
          </p:nvSpPr>
          <p:spPr>
            <a:xfrm>
              <a:off x="214282" y="1325391"/>
              <a:ext cx="214314" cy="213891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660" name="TextBox 48"/>
            <p:cNvSpPr txBox="1">
              <a:spLocks noChangeArrowheads="1"/>
            </p:cNvSpPr>
            <p:nvPr/>
          </p:nvSpPr>
          <p:spPr bwMode="auto">
            <a:xfrm>
              <a:off x="214282" y="1357298"/>
              <a:ext cx="214314" cy="2470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endParaRPr lang="ru-RU" sz="1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80" name="TextBox 15"/>
          <p:cNvSpPr txBox="1">
            <a:spLocks noChangeArrowheads="1"/>
          </p:cNvSpPr>
          <p:nvPr/>
        </p:nvSpPr>
        <p:spPr bwMode="auto">
          <a:xfrm>
            <a:off x="3446010" y="4621894"/>
            <a:ext cx="475139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Шахта</a:t>
            </a:r>
          </a:p>
        </p:txBody>
      </p:sp>
      <p:graphicFrame>
        <p:nvGraphicFramePr>
          <p:cNvPr id="9281" name="Object 100"/>
          <p:cNvGraphicFramePr>
            <a:graphicFrameLocks noChangeAspect="1"/>
          </p:cNvGraphicFramePr>
          <p:nvPr/>
        </p:nvGraphicFramePr>
        <p:xfrm>
          <a:off x="2818947" y="4856617"/>
          <a:ext cx="435429" cy="292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8" name="Clip" r:id="rId6" imgW="5807075" imgH="3009900" progId="">
                  <p:embed/>
                </p:oleObj>
              </mc:Choice>
              <mc:Fallback>
                <p:oleObj name="Clip" r:id="rId6" imgW="5807075" imgH="3009900" progId="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947" y="4856617"/>
                        <a:ext cx="435429" cy="2925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82" name="TextBox 15"/>
          <p:cNvSpPr txBox="1">
            <a:spLocks noChangeArrowheads="1"/>
          </p:cNvSpPr>
          <p:nvPr/>
        </p:nvSpPr>
        <p:spPr bwMode="auto">
          <a:xfrm>
            <a:off x="3446009" y="4900840"/>
            <a:ext cx="199959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Обогатительная фабрика, (комбинаты)</a:t>
            </a:r>
          </a:p>
        </p:txBody>
      </p:sp>
      <p:grpSp>
        <p:nvGrpSpPr>
          <p:cNvPr id="9283" name="Group 360"/>
          <p:cNvGrpSpPr>
            <a:grpSpLocks/>
          </p:cNvGrpSpPr>
          <p:nvPr/>
        </p:nvGrpSpPr>
        <p:grpSpPr bwMode="auto">
          <a:xfrm>
            <a:off x="2815546" y="5259162"/>
            <a:ext cx="462643" cy="241527"/>
            <a:chOff x="6432" y="3569"/>
            <a:chExt cx="810" cy="602"/>
          </a:xfrm>
        </p:grpSpPr>
        <p:sp>
          <p:nvSpPr>
            <p:cNvPr id="9515" name="Freeform 361"/>
            <p:cNvSpPr>
              <a:spLocks/>
            </p:cNvSpPr>
            <p:nvPr/>
          </p:nvSpPr>
          <p:spPr bwMode="auto">
            <a:xfrm>
              <a:off x="6432" y="3569"/>
              <a:ext cx="810" cy="602"/>
            </a:xfrm>
            <a:custGeom>
              <a:avLst/>
              <a:gdLst>
                <a:gd name="T0" fmla="*/ 0 w 3240"/>
                <a:gd name="T1" fmla="*/ 0 h 2404"/>
                <a:gd name="T2" fmla="*/ 0 w 3240"/>
                <a:gd name="T3" fmla="*/ 0 h 2404"/>
                <a:gd name="T4" fmla="*/ 0 w 3240"/>
                <a:gd name="T5" fmla="*/ 0 h 2404"/>
                <a:gd name="T6" fmla="*/ 0 w 3240"/>
                <a:gd name="T7" fmla="*/ 0 h 2404"/>
                <a:gd name="T8" fmla="*/ 0 w 3240"/>
                <a:gd name="T9" fmla="*/ 0 h 2404"/>
                <a:gd name="T10" fmla="*/ 0 w 3240"/>
                <a:gd name="T11" fmla="*/ 0 h 2404"/>
                <a:gd name="T12" fmla="*/ 0 w 3240"/>
                <a:gd name="T13" fmla="*/ 0 h 2404"/>
                <a:gd name="T14" fmla="*/ 0 w 3240"/>
                <a:gd name="T15" fmla="*/ 0 h 2404"/>
                <a:gd name="T16" fmla="*/ 0 w 3240"/>
                <a:gd name="T17" fmla="*/ 0 h 2404"/>
                <a:gd name="T18" fmla="*/ 0 w 3240"/>
                <a:gd name="T19" fmla="*/ 0 h 2404"/>
                <a:gd name="T20" fmla="*/ 0 w 3240"/>
                <a:gd name="T21" fmla="*/ 0 h 2404"/>
                <a:gd name="T22" fmla="*/ 0 w 3240"/>
                <a:gd name="T23" fmla="*/ 0 h 2404"/>
                <a:gd name="T24" fmla="*/ 0 w 3240"/>
                <a:gd name="T25" fmla="*/ 0 h 2404"/>
                <a:gd name="T26" fmla="*/ 0 w 3240"/>
                <a:gd name="T27" fmla="*/ 0 h 2404"/>
                <a:gd name="T28" fmla="*/ 0 w 3240"/>
                <a:gd name="T29" fmla="*/ 0 h 2404"/>
                <a:gd name="T30" fmla="*/ 0 w 3240"/>
                <a:gd name="T31" fmla="*/ 0 h 2404"/>
                <a:gd name="T32" fmla="*/ 0 w 3240"/>
                <a:gd name="T33" fmla="*/ 0 h 2404"/>
                <a:gd name="T34" fmla="*/ 0 w 3240"/>
                <a:gd name="T35" fmla="*/ 0 h 2404"/>
                <a:gd name="T36" fmla="*/ 0 w 3240"/>
                <a:gd name="T37" fmla="*/ 0 h 2404"/>
                <a:gd name="T38" fmla="*/ 0 w 3240"/>
                <a:gd name="T39" fmla="*/ 0 h 2404"/>
                <a:gd name="T40" fmla="*/ 0 w 3240"/>
                <a:gd name="T41" fmla="*/ 0 h 2404"/>
                <a:gd name="T42" fmla="*/ 0 w 3240"/>
                <a:gd name="T43" fmla="*/ 0 h 2404"/>
                <a:gd name="T44" fmla="*/ 0 w 3240"/>
                <a:gd name="T45" fmla="*/ 0 h 2404"/>
                <a:gd name="T46" fmla="*/ 0 w 3240"/>
                <a:gd name="T47" fmla="*/ 0 h 2404"/>
                <a:gd name="T48" fmla="*/ 0 w 3240"/>
                <a:gd name="T49" fmla="*/ 0 h 2404"/>
                <a:gd name="T50" fmla="*/ 0 w 3240"/>
                <a:gd name="T51" fmla="*/ 0 h 2404"/>
                <a:gd name="T52" fmla="*/ 0 w 3240"/>
                <a:gd name="T53" fmla="*/ 0 h 2404"/>
                <a:gd name="T54" fmla="*/ 0 w 3240"/>
                <a:gd name="T55" fmla="*/ 0 h 2404"/>
                <a:gd name="T56" fmla="*/ 0 w 3240"/>
                <a:gd name="T57" fmla="*/ 0 h 2404"/>
                <a:gd name="T58" fmla="*/ 0 w 3240"/>
                <a:gd name="T59" fmla="*/ 0 h 2404"/>
                <a:gd name="T60" fmla="*/ 0 w 3240"/>
                <a:gd name="T61" fmla="*/ 0 h 2404"/>
                <a:gd name="T62" fmla="*/ 0 w 3240"/>
                <a:gd name="T63" fmla="*/ 0 h 2404"/>
                <a:gd name="T64" fmla="*/ 0 w 3240"/>
                <a:gd name="T65" fmla="*/ 0 h 2404"/>
                <a:gd name="T66" fmla="*/ 0 w 3240"/>
                <a:gd name="T67" fmla="*/ 0 h 2404"/>
                <a:gd name="T68" fmla="*/ 0 w 3240"/>
                <a:gd name="T69" fmla="*/ 0 h 2404"/>
                <a:gd name="T70" fmla="*/ 0 w 3240"/>
                <a:gd name="T71" fmla="*/ 0 h 2404"/>
                <a:gd name="T72" fmla="*/ 0 w 3240"/>
                <a:gd name="T73" fmla="*/ 0 h 2404"/>
                <a:gd name="T74" fmla="*/ 0 w 3240"/>
                <a:gd name="T75" fmla="*/ 0 h 2404"/>
                <a:gd name="T76" fmla="*/ 0 w 3240"/>
                <a:gd name="T77" fmla="*/ 0 h 2404"/>
                <a:gd name="T78" fmla="*/ 0 w 3240"/>
                <a:gd name="T79" fmla="*/ 0 h 2404"/>
                <a:gd name="T80" fmla="*/ 0 w 3240"/>
                <a:gd name="T81" fmla="*/ 0 h 2404"/>
                <a:gd name="T82" fmla="*/ 0 w 3240"/>
                <a:gd name="T83" fmla="*/ 0 h 2404"/>
                <a:gd name="T84" fmla="*/ 0 w 3240"/>
                <a:gd name="T85" fmla="*/ 0 h 2404"/>
                <a:gd name="T86" fmla="*/ 0 w 3240"/>
                <a:gd name="T87" fmla="*/ 0 h 2404"/>
                <a:gd name="T88" fmla="*/ 0 w 3240"/>
                <a:gd name="T89" fmla="*/ 0 h 2404"/>
                <a:gd name="T90" fmla="*/ 0 w 3240"/>
                <a:gd name="T91" fmla="*/ 0 h 2404"/>
                <a:gd name="T92" fmla="*/ 0 w 3240"/>
                <a:gd name="T93" fmla="*/ 0 h 2404"/>
                <a:gd name="T94" fmla="*/ 0 w 3240"/>
                <a:gd name="T95" fmla="*/ 0 h 2404"/>
                <a:gd name="T96" fmla="*/ 0 w 3240"/>
                <a:gd name="T97" fmla="*/ 0 h 2404"/>
                <a:gd name="T98" fmla="*/ 0 w 3240"/>
                <a:gd name="T99" fmla="*/ 0 h 2404"/>
                <a:gd name="T100" fmla="*/ 0 w 3240"/>
                <a:gd name="T101" fmla="*/ 0 h 2404"/>
                <a:gd name="T102" fmla="*/ 0 w 3240"/>
                <a:gd name="T103" fmla="*/ 0 h 2404"/>
                <a:gd name="T104" fmla="*/ 0 w 3240"/>
                <a:gd name="T105" fmla="*/ 0 h 2404"/>
                <a:gd name="T106" fmla="*/ 0 w 3240"/>
                <a:gd name="T107" fmla="*/ 0 h 2404"/>
                <a:gd name="T108" fmla="*/ 0 w 3240"/>
                <a:gd name="T109" fmla="*/ 0 h 2404"/>
                <a:gd name="T110" fmla="*/ 0 w 3240"/>
                <a:gd name="T111" fmla="*/ 0 h 2404"/>
                <a:gd name="T112" fmla="*/ 0 w 3240"/>
                <a:gd name="T113" fmla="*/ 0 h 2404"/>
                <a:gd name="T114" fmla="*/ 0 w 3240"/>
                <a:gd name="T115" fmla="*/ 0 h 2404"/>
                <a:gd name="T116" fmla="*/ 0 w 3240"/>
                <a:gd name="T117" fmla="*/ 0 h 2404"/>
                <a:gd name="T118" fmla="*/ 0 w 3240"/>
                <a:gd name="T119" fmla="*/ 0 h 24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40"/>
                <a:gd name="T181" fmla="*/ 0 h 2404"/>
                <a:gd name="T182" fmla="*/ 3240 w 3240"/>
                <a:gd name="T183" fmla="*/ 2404 h 24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40" h="2404">
                  <a:moveTo>
                    <a:pt x="1866" y="3"/>
                  </a:moveTo>
                  <a:lnTo>
                    <a:pt x="1876" y="0"/>
                  </a:lnTo>
                  <a:lnTo>
                    <a:pt x="1887" y="1"/>
                  </a:lnTo>
                  <a:lnTo>
                    <a:pt x="1898" y="2"/>
                  </a:lnTo>
                  <a:lnTo>
                    <a:pt x="1909" y="5"/>
                  </a:lnTo>
                  <a:lnTo>
                    <a:pt x="1919" y="9"/>
                  </a:lnTo>
                  <a:lnTo>
                    <a:pt x="1929" y="15"/>
                  </a:lnTo>
                  <a:lnTo>
                    <a:pt x="1939" y="20"/>
                  </a:lnTo>
                  <a:lnTo>
                    <a:pt x="1950" y="26"/>
                  </a:lnTo>
                  <a:lnTo>
                    <a:pt x="1960" y="30"/>
                  </a:lnTo>
                  <a:lnTo>
                    <a:pt x="1970" y="34"/>
                  </a:lnTo>
                  <a:lnTo>
                    <a:pt x="1980" y="36"/>
                  </a:lnTo>
                  <a:lnTo>
                    <a:pt x="1990" y="37"/>
                  </a:lnTo>
                  <a:lnTo>
                    <a:pt x="1998" y="36"/>
                  </a:lnTo>
                  <a:lnTo>
                    <a:pt x="2008" y="34"/>
                  </a:lnTo>
                  <a:lnTo>
                    <a:pt x="2019" y="28"/>
                  </a:lnTo>
                  <a:lnTo>
                    <a:pt x="2028" y="20"/>
                  </a:lnTo>
                  <a:lnTo>
                    <a:pt x="2038" y="20"/>
                  </a:lnTo>
                  <a:lnTo>
                    <a:pt x="2050" y="22"/>
                  </a:lnTo>
                  <a:lnTo>
                    <a:pt x="2061" y="24"/>
                  </a:lnTo>
                  <a:lnTo>
                    <a:pt x="2073" y="28"/>
                  </a:lnTo>
                  <a:lnTo>
                    <a:pt x="2082" y="31"/>
                  </a:lnTo>
                  <a:lnTo>
                    <a:pt x="2092" y="36"/>
                  </a:lnTo>
                  <a:lnTo>
                    <a:pt x="2099" y="41"/>
                  </a:lnTo>
                  <a:lnTo>
                    <a:pt x="2108" y="47"/>
                  </a:lnTo>
                  <a:lnTo>
                    <a:pt x="2116" y="37"/>
                  </a:lnTo>
                  <a:lnTo>
                    <a:pt x="2126" y="32"/>
                  </a:lnTo>
                  <a:lnTo>
                    <a:pt x="2135" y="29"/>
                  </a:lnTo>
                  <a:lnTo>
                    <a:pt x="2146" y="29"/>
                  </a:lnTo>
                  <a:lnTo>
                    <a:pt x="2157" y="30"/>
                  </a:lnTo>
                  <a:lnTo>
                    <a:pt x="2167" y="34"/>
                  </a:lnTo>
                  <a:lnTo>
                    <a:pt x="2178" y="39"/>
                  </a:lnTo>
                  <a:lnTo>
                    <a:pt x="2190" y="45"/>
                  </a:lnTo>
                  <a:lnTo>
                    <a:pt x="2199" y="50"/>
                  </a:lnTo>
                  <a:lnTo>
                    <a:pt x="2211" y="57"/>
                  </a:lnTo>
                  <a:lnTo>
                    <a:pt x="2222" y="62"/>
                  </a:lnTo>
                  <a:lnTo>
                    <a:pt x="2234" y="68"/>
                  </a:lnTo>
                  <a:lnTo>
                    <a:pt x="2244" y="72"/>
                  </a:lnTo>
                  <a:lnTo>
                    <a:pt x="2256" y="75"/>
                  </a:lnTo>
                  <a:lnTo>
                    <a:pt x="2267" y="76"/>
                  </a:lnTo>
                  <a:lnTo>
                    <a:pt x="2279" y="76"/>
                  </a:lnTo>
                  <a:lnTo>
                    <a:pt x="2285" y="79"/>
                  </a:lnTo>
                  <a:lnTo>
                    <a:pt x="2292" y="82"/>
                  </a:lnTo>
                  <a:lnTo>
                    <a:pt x="2298" y="82"/>
                  </a:lnTo>
                  <a:lnTo>
                    <a:pt x="2305" y="83"/>
                  </a:lnTo>
                  <a:lnTo>
                    <a:pt x="2311" y="82"/>
                  </a:lnTo>
                  <a:lnTo>
                    <a:pt x="2319" y="81"/>
                  </a:lnTo>
                  <a:lnTo>
                    <a:pt x="2325" y="79"/>
                  </a:lnTo>
                  <a:lnTo>
                    <a:pt x="2332" y="79"/>
                  </a:lnTo>
                  <a:lnTo>
                    <a:pt x="2338" y="76"/>
                  </a:lnTo>
                  <a:lnTo>
                    <a:pt x="2344" y="75"/>
                  </a:lnTo>
                  <a:lnTo>
                    <a:pt x="2351" y="74"/>
                  </a:lnTo>
                  <a:lnTo>
                    <a:pt x="2357" y="74"/>
                  </a:lnTo>
                  <a:lnTo>
                    <a:pt x="2364" y="74"/>
                  </a:lnTo>
                  <a:lnTo>
                    <a:pt x="2372" y="79"/>
                  </a:lnTo>
                  <a:lnTo>
                    <a:pt x="2379" y="81"/>
                  </a:lnTo>
                  <a:lnTo>
                    <a:pt x="2387" y="88"/>
                  </a:lnTo>
                  <a:lnTo>
                    <a:pt x="2397" y="95"/>
                  </a:lnTo>
                  <a:lnTo>
                    <a:pt x="2408" y="103"/>
                  </a:lnTo>
                  <a:lnTo>
                    <a:pt x="2418" y="112"/>
                  </a:lnTo>
                  <a:lnTo>
                    <a:pt x="2429" y="121"/>
                  </a:lnTo>
                  <a:lnTo>
                    <a:pt x="2439" y="127"/>
                  </a:lnTo>
                  <a:lnTo>
                    <a:pt x="2451" y="133"/>
                  </a:lnTo>
                  <a:lnTo>
                    <a:pt x="2458" y="134"/>
                  </a:lnTo>
                  <a:lnTo>
                    <a:pt x="2464" y="136"/>
                  </a:lnTo>
                  <a:lnTo>
                    <a:pt x="2470" y="136"/>
                  </a:lnTo>
                  <a:lnTo>
                    <a:pt x="2480" y="137"/>
                  </a:lnTo>
                  <a:lnTo>
                    <a:pt x="2479" y="128"/>
                  </a:lnTo>
                  <a:lnTo>
                    <a:pt x="2480" y="121"/>
                  </a:lnTo>
                  <a:lnTo>
                    <a:pt x="2486" y="130"/>
                  </a:lnTo>
                  <a:lnTo>
                    <a:pt x="2493" y="140"/>
                  </a:lnTo>
                  <a:lnTo>
                    <a:pt x="2494" y="145"/>
                  </a:lnTo>
                  <a:lnTo>
                    <a:pt x="2498" y="150"/>
                  </a:lnTo>
                  <a:lnTo>
                    <a:pt x="2502" y="155"/>
                  </a:lnTo>
                  <a:lnTo>
                    <a:pt x="2505" y="162"/>
                  </a:lnTo>
                  <a:lnTo>
                    <a:pt x="2510" y="172"/>
                  </a:lnTo>
                  <a:lnTo>
                    <a:pt x="2517" y="182"/>
                  </a:lnTo>
                  <a:lnTo>
                    <a:pt x="2523" y="192"/>
                  </a:lnTo>
                  <a:lnTo>
                    <a:pt x="2529" y="203"/>
                  </a:lnTo>
                  <a:lnTo>
                    <a:pt x="2534" y="207"/>
                  </a:lnTo>
                  <a:lnTo>
                    <a:pt x="2540" y="214"/>
                  </a:lnTo>
                  <a:lnTo>
                    <a:pt x="2545" y="218"/>
                  </a:lnTo>
                  <a:lnTo>
                    <a:pt x="2552" y="223"/>
                  </a:lnTo>
                  <a:lnTo>
                    <a:pt x="2558" y="227"/>
                  </a:lnTo>
                  <a:lnTo>
                    <a:pt x="2564" y="231"/>
                  </a:lnTo>
                  <a:lnTo>
                    <a:pt x="2573" y="233"/>
                  </a:lnTo>
                  <a:lnTo>
                    <a:pt x="2582" y="236"/>
                  </a:lnTo>
                  <a:lnTo>
                    <a:pt x="2581" y="244"/>
                  </a:lnTo>
                  <a:lnTo>
                    <a:pt x="2582" y="252"/>
                  </a:lnTo>
                  <a:lnTo>
                    <a:pt x="2583" y="258"/>
                  </a:lnTo>
                  <a:lnTo>
                    <a:pt x="2587" y="265"/>
                  </a:lnTo>
                  <a:lnTo>
                    <a:pt x="2592" y="273"/>
                  </a:lnTo>
                  <a:lnTo>
                    <a:pt x="2602" y="281"/>
                  </a:lnTo>
                  <a:lnTo>
                    <a:pt x="2606" y="283"/>
                  </a:lnTo>
                  <a:lnTo>
                    <a:pt x="2611" y="285"/>
                  </a:lnTo>
                  <a:lnTo>
                    <a:pt x="2618" y="287"/>
                  </a:lnTo>
                  <a:lnTo>
                    <a:pt x="2624" y="290"/>
                  </a:lnTo>
                  <a:lnTo>
                    <a:pt x="2632" y="290"/>
                  </a:lnTo>
                  <a:lnTo>
                    <a:pt x="2639" y="293"/>
                  </a:lnTo>
                  <a:lnTo>
                    <a:pt x="2646" y="294"/>
                  </a:lnTo>
                  <a:lnTo>
                    <a:pt x="2656" y="297"/>
                  </a:lnTo>
                  <a:lnTo>
                    <a:pt x="2657" y="296"/>
                  </a:lnTo>
                  <a:lnTo>
                    <a:pt x="2659" y="295"/>
                  </a:lnTo>
                  <a:lnTo>
                    <a:pt x="2661" y="296"/>
                  </a:lnTo>
                  <a:lnTo>
                    <a:pt x="2662" y="297"/>
                  </a:lnTo>
                  <a:lnTo>
                    <a:pt x="2665" y="306"/>
                  </a:lnTo>
                  <a:lnTo>
                    <a:pt x="2671" y="314"/>
                  </a:lnTo>
                  <a:lnTo>
                    <a:pt x="2677" y="323"/>
                  </a:lnTo>
                  <a:lnTo>
                    <a:pt x="2683" y="333"/>
                  </a:lnTo>
                  <a:lnTo>
                    <a:pt x="2687" y="342"/>
                  </a:lnTo>
                  <a:lnTo>
                    <a:pt x="2692" y="353"/>
                  </a:lnTo>
                  <a:lnTo>
                    <a:pt x="2692" y="358"/>
                  </a:lnTo>
                  <a:lnTo>
                    <a:pt x="2692" y="363"/>
                  </a:lnTo>
                  <a:lnTo>
                    <a:pt x="2692" y="368"/>
                  </a:lnTo>
                  <a:lnTo>
                    <a:pt x="2692" y="374"/>
                  </a:lnTo>
                  <a:lnTo>
                    <a:pt x="2699" y="381"/>
                  </a:lnTo>
                  <a:lnTo>
                    <a:pt x="2709" y="389"/>
                  </a:lnTo>
                  <a:lnTo>
                    <a:pt x="2714" y="392"/>
                  </a:lnTo>
                  <a:lnTo>
                    <a:pt x="2720" y="396"/>
                  </a:lnTo>
                  <a:lnTo>
                    <a:pt x="2727" y="401"/>
                  </a:lnTo>
                  <a:lnTo>
                    <a:pt x="2733" y="406"/>
                  </a:lnTo>
                  <a:lnTo>
                    <a:pt x="2738" y="409"/>
                  </a:lnTo>
                  <a:lnTo>
                    <a:pt x="2744" y="415"/>
                  </a:lnTo>
                  <a:lnTo>
                    <a:pt x="2749" y="419"/>
                  </a:lnTo>
                  <a:lnTo>
                    <a:pt x="2755" y="426"/>
                  </a:lnTo>
                  <a:lnTo>
                    <a:pt x="2759" y="430"/>
                  </a:lnTo>
                  <a:lnTo>
                    <a:pt x="2763" y="438"/>
                  </a:lnTo>
                  <a:lnTo>
                    <a:pt x="2767" y="443"/>
                  </a:lnTo>
                  <a:lnTo>
                    <a:pt x="2770" y="452"/>
                  </a:lnTo>
                  <a:lnTo>
                    <a:pt x="2773" y="457"/>
                  </a:lnTo>
                  <a:lnTo>
                    <a:pt x="2775" y="462"/>
                  </a:lnTo>
                  <a:lnTo>
                    <a:pt x="2777" y="468"/>
                  </a:lnTo>
                  <a:lnTo>
                    <a:pt x="2779" y="473"/>
                  </a:lnTo>
                  <a:lnTo>
                    <a:pt x="2774" y="478"/>
                  </a:lnTo>
                  <a:lnTo>
                    <a:pt x="2776" y="484"/>
                  </a:lnTo>
                  <a:lnTo>
                    <a:pt x="2781" y="491"/>
                  </a:lnTo>
                  <a:lnTo>
                    <a:pt x="2788" y="500"/>
                  </a:lnTo>
                  <a:lnTo>
                    <a:pt x="2795" y="508"/>
                  </a:lnTo>
                  <a:lnTo>
                    <a:pt x="2804" y="518"/>
                  </a:lnTo>
                  <a:lnTo>
                    <a:pt x="2809" y="527"/>
                  </a:lnTo>
                  <a:lnTo>
                    <a:pt x="2811" y="538"/>
                  </a:lnTo>
                  <a:lnTo>
                    <a:pt x="2808" y="538"/>
                  </a:lnTo>
                  <a:lnTo>
                    <a:pt x="2805" y="540"/>
                  </a:lnTo>
                  <a:lnTo>
                    <a:pt x="2808" y="544"/>
                  </a:lnTo>
                  <a:lnTo>
                    <a:pt x="2812" y="550"/>
                  </a:lnTo>
                  <a:lnTo>
                    <a:pt x="2816" y="555"/>
                  </a:lnTo>
                  <a:lnTo>
                    <a:pt x="2818" y="563"/>
                  </a:lnTo>
                  <a:lnTo>
                    <a:pt x="2820" y="569"/>
                  </a:lnTo>
                  <a:lnTo>
                    <a:pt x="2822" y="577"/>
                  </a:lnTo>
                  <a:lnTo>
                    <a:pt x="2824" y="585"/>
                  </a:lnTo>
                  <a:lnTo>
                    <a:pt x="2827" y="592"/>
                  </a:lnTo>
                  <a:lnTo>
                    <a:pt x="2828" y="599"/>
                  </a:lnTo>
                  <a:lnTo>
                    <a:pt x="2830" y="606"/>
                  </a:lnTo>
                  <a:lnTo>
                    <a:pt x="2833" y="611"/>
                  </a:lnTo>
                  <a:lnTo>
                    <a:pt x="2836" y="617"/>
                  </a:lnTo>
                  <a:lnTo>
                    <a:pt x="2840" y="620"/>
                  </a:lnTo>
                  <a:lnTo>
                    <a:pt x="2845" y="625"/>
                  </a:lnTo>
                  <a:lnTo>
                    <a:pt x="2852" y="627"/>
                  </a:lnTo>
                  <a:lnTo>
                    <a:pt x="2859" y="627"/>
                  </a:lnTo>
                  <a:lnTo>
                    <a:pt x="2864" y="634"/>
                  </a:lnTo>
                  <a:lnTo>
                    <a:pt x="2865" y="643"/>
                  </a:lnTo>
                  <a:lnTo>
                    <a:pt x="2865" y="652"/>
                  </a:lnTo>
                  <a:lnTo>
                    <a:pt x="2867" y="660"/>
                  </a:lnTo>
                  <a:lnTo>
                    <a:pt x="2865" y="670"/>
                  </a:lnTo>
                  <a:lnTo>
                    <a:pt x="2865" y="679"/>
                  </a:lnTo>
                  <a:lnTo>
                    <a:pt x="2865" y="687"/>
                  </a:lnTo>
                  <a:lnTo>
                    <a:pt x="2868" y="697"/>
                  </a:lnTo>
                  <a:lnTo>
                    <a:pt x="2870" y="696"/>
                  </a:lnTo>
                  <a:lnTo>
                    <a:pt x="2873" y="695"/>
                  </a:lnTo>
                  <a:lnTo>
                    <a:pt x="2874" y="695"/>
                  </a:lnTo>
                  <a:lnTo>
                    <a:pt x="2875" y="697"/>
                  </a:lnTo>
                  <a:lnTo>
                    <a:pt x="2874" y="702"/>
                  </a:lnTo>
                  <a:lnTo>
                    <a:pt x="2875" y="709"/>
                  </a:lnTo>
                  <a:lnTo>
                    <a:pt x="2877" y="712"/>
                  </a:lnTo>
                  <a:lnTo>
                    <a:pt x="2881" y="718"/>
                  </a:lnTo>
                  <a:lnTo>
                    <a:pt x="2886" y="721"/>
                  </a:lnTo>
                  <a:lnTo>
                    <a:pt x="2893" y="723"/>
                  </a:lnTo>
                  <a:lnTo>
                    <a:pt x="2900" y="725"/>
                  </a:lnTo>
                  <a:lnTo>
                    <a:pt x="2909" y="728"/>
                  </a:lnTo>
                  <a:lnTo>
                    <a:pt x="2915" y="731"/>
                  </a:lnTo>
                  <a:lnTo>
                    <a:pt x="2923" y="733"/>
                  </a:lnTo>
                  <a:lnTo>
                    <a:pt x="2933" y="735"/>
                  </a:lnTo>
                  <a:lnTo>
                    <a:pt x="2941" y="738"/>
                  </a:lnTo>
                  <a:lnTo>
                    <a:pt x="2947" y="741"/>
                  </a:lnTo>
                  <a:lnTo>
                    <a:pt x="2956" y="747"/>
                  </a:lnTo>
                  <a:lnTo>
                    <a:pt x="2960" y="752"/>
                  </a:lnTo>
                  <a:lnTo>
                    <a:pt x="2968" y="760"/>
                  </a:lnTo>
                  <a:lnTo>
                    <a:pt x="2977" y="765"/>
                  </a:lnTo>
                  <a:lnTo>
                    <a:pt x="2985" y="775"/>
                  </a:lnTo>
                  <a:lnTo>
                    <a:pt x="2989" y="784"/>
                  </a:lnTo>
                  <a:lnTo>
                    <a:pt x="2993" y="795"/>
                  </a:lnTo>
                  <a:lnTo>
                    <a:pt x="2993" y="805"/>
                  </a:lnTo>
                  <a:lnTo>
                    <a:pt x="2992" y="817"/>
                  </a:lnTo>
                  <a:lnTo>
                    <a:pt x="2988" y="828"/>
                  </a:lnTo>
                  <a:lnTo>
                    <a:pt x="2986" y="842"/>
                  </a:lnTo>
                  <a:lnTo>
                    <a:pt x="2981" y="854"/>
                  </a:lnTo>
                  <a:lnTo>
                    <a:pt x="2976" y="868"/>
                  </a:lnTo>
                  <a:lnTo>
                    <a:pt x="2971" y="881"/>
                  </a:lnTo>
                  <a:lnTo>
                    <a:pt x="2969" y="895"/>
                  </a:lnTo>
                  <a:lnTo>
                    <a:pt x="2965" y="908"/>
                  </a:lnTo>
                  <a:lnTo>
                    <a:pt x="2963" y="922"/>
                  </a:lnTo>
                  <a:lnTo>
                    <a:pt x="2963" y="934"/>
                  </a:lnTo>
                  <a:lnTo>
                    <a:pt x="2965" y="948"/>
                  </a:lnTo>
                  <a:lnTo>
                    <a:pt x="2959" y="967"/>
                  </a:lnTo>
                  <a:lnTo>
                    <a:pt x="2958" y="987"/>
                  </a:lnTo>
                  <a:lnTo>
                    <a:pt x="2954" y="1007"/>
                  </a:lnTo>
                  <a:lnTo>
                    <a:pt x="2953" y="1029"/>
                  </a:lnTo>
                  <a:lnTo>
                    <a:pt x="2951" y="1050"/>
                  </a:lnTo>
                  <a:lnTo>
                    <a:pt x="2951" y="1070"/>
                  </a:lnTo>
                  <a:lnTo>
                    <a:pt x="2951" y="1092"/>
                  </a:lnTo>
                  <a:lnTo>
                    <a:pt x="2951" y="1113"/>
                  </a:lnTo>
                  <a:lnTo>
                    <a:pt x="2951" y="1134"/>
                  </a:lnTo>
                  <a:lnTo>
                    <a:pt x="2951" y="1156"/>
                  </a:lnTo>
                  <a:lnTo>
                    <a:pt x="2951" y="1176"/>
                  </a:lnTo>
                  <a:lnTo>
                    <a:pt x="2952" y="1198"/>
                  </a:lnTo>
                  <a:lnTo>
                    <a:pt x="2951" y="1218"/>
                  </a:lnTo>
                  <a:lnTo>
                    <a:pt x="2951" y="1239"/>
                  </a:lnTo>
                  <a:lnTo>
                    <a:pt x="2950" y="1259"/>
                  </a:lnTo>
                  <a:lnTo>
                    <a:pt x="2950" y="1280"/>
                  </a:lnTo>
                  <a:lnTo>
                    <a:pt x="2946" y="1298"/>
                  </a:lnTo>
                  <a:lnTo>
                    <a:pt x="2945" y="1317"/>
                  </a:lnTo>
                  <a:lnTo>
                    <a:pt x="2944" y="1335"/>
                  </a:lnTo>
                  <a:lnTo>
                    <a:pt x="2945" y="1352"/>
                  </a:lnTo>
                  <a:lnTo>
                    <a:pt x="2946" y="1367"/>
                  </a:lnTo>
                  <a:lnTo>
                    <a:pt x="2948" y="1385"/>
                  </a:lnTo>
                  <a:lnTo>
                    <a:pt x="2952" y="1400"/>
                  </a:lnTo>
                  <a:lnTo>
                    <a:pt x="2956" y="1416"/>
                  </a:lnTo>
                  <a:lnTo>
                    <a:pt x="2958" y="1430"/>
                  </a:lnTo>
                  <a:lnTo>
                    <a:pt x="2962" y="1446"/>
                  </a:lnTo>
                  <a:lnTo>
                    <a:pt x="2965" y="1462"/>
                  </a:lnTo>
                  <a:lnTo>
                    <a:pt x="2969" y="1479"/>
                  </a:lnTo>
                  <a:lnTo>
                    <a:pt x="2970" y="1495"/>
                  </a:lnTo>
                  <a:lnTo>
                    <a:pt x="2971" y="1514"/>
                  </a:lnTo>
                  <a:lnTo>
                    <a:pt x="2971" y="1533"/>
                  </a:lnTo>
                  <a:lnTo>
                    <a:pt x="2971" y="1554"/>
                  </a:lnTo>
                  <a:lnTo>
                    <a:pt x="2982" y="1552"/>
                  </a:lnTo>
                  <a:lnTo>
                    <a:pt x="2994" y="1551"/>
                  </a:lnTo>
                  <a:lnTo>
                    <a:pt x="3007" y="1550"/>
                  </a:lnTo>
                  <a:lnTo>
                    <a:pt x="3021" y="1549"/>
                  </a:lnTo>
                  <a:lnTo>
                    <a:pt x="3034" y="1547"/>
                  </a:lnTo>
                  <a:lnTo>
                    <a:pt x="3047" y="1546"/>
                  </a:lnTo>
                  <a:lnTo>
                    <a:pt x="3062" y="1544"/>
                  </a:lnTo>
                  <a:lnTo>
                    <a:pt x="3075" y="1544"/>
                  </a:lnTo>
                  <a:lnTo>
                    <a:pt x="3088" y="1542"/>
                  </a:lnTo>
                  <a:lnTo>
                    <a:pt x="3101" y="1540"/>
                  </a:lnTo>
                  <a:lnTo>
                    <a:pt x="3115" y="1540"/>
                  </a:lnTo>
                  <a:lnTo>
                    <a:pt x="3128" y="1542"/>
                  </a:lnTo>
                  <a:lnTo>
                    <a:pt x="3140" y="1543"/>
                  </a:lnTo>
                  <a:lnTo>
                    <a:pt x="3152" y="1546"/>
                  </a:lnTo>
                  <a:lnTo>
                    <a:pt x="3163" y="1547"/>
                  </a:lnTo>
                  <a:lnTo>
                    <a:pt x="3175" y="1552"/>
                  </a:lnTo>
                  <a:lnTo>
                    <a:pt x="3175" y="1556"/>
                  </a:lnTo>
                  <a:lnTo>
                    <a:pt x="3175" y="1558"/>
                  </a:lnTo>
                  <a:lnTo>
                    <a:pt x="3165" y="1561"/>
                  </a:lnTo>
                  <a:lnTo>
                    <a:pt x="3159" y="1564"/>
                  </a:lnTo>
                  <a:lnTo>
                    <a:pt x="3156" y="1565"/>
                  </a:lnTo>
                  <a:lnTo>
                    <a:pt x="3157" y="1567"/>
                  </a:lnTo>
                  <a:lnTo>
                    <a:pt x="3158" y="1567"/>
                  </a:lnTo>
                  <a:lnTo>
                    <a:pt x="3163" y="1567"/>
                  </a:lnTo>
                  <a:lnTo>
                    <a:pt x="3168" y="1569"/>
                  </a:lnTo>
                  <a:lnTo>
                    <a:pt x="3176" y="1570"/>
                  </a:lnTo>
                  <a:lnTo>
                    <a:pt x="3182" y="1570"/>
                  </a:lnTo>
                  <a:lnTo>
                    <a:pt x="3191" y="1570"/>
                  </a:lnTo>
                  <a:lnTo>
                    <a:pt x="3197" y="1571"/>
                  </a:lnTo>
                  <a:lnTo>
                    <a:pt x="3204" y="1573"/>
                  </a:lnTo>
                  <a:lnTo>
                    <a:pt x="3210" y="1574"/>
                  </a:lnTo>
                  <a:lnTo>
                    <a:pt x="3213" y="1577"/>
                  </a:lnTo>
                  <a:lnTo>
                    <a:pt x="3217" y="1580"/>
                  </a:lnTo>
                  <a:lnTo>
                    <a:pt x="3218" y="1587"/>
                  </a:lnTo>
                  <a:lnTo>
                    <a:pt x="3218" y="1596"/>
                  </a:lnTo>
                  <a:lnTo>
                    <a:pt x="3221" y="1605"/>
                  </a:lnTo>
                  <a:lnTo>
                    <a:pt x="3223" y="1615"/>
                  </a:lnTo>
                  <a:lnTo>
                    <a:pt x="3224" y="1625"/>
                  </a:lnTo>
                  <a:lnTo>
                    <a:pt x="3223" y="1633"/>
                  </a:lnTo>
                  <a:lnTo>
                    <a:pt x="3219" y="1642"/>
                  </a:lnTo>
                  <a:lnTo>
                    <a:pt x="3216" y="1646"/>
                  </a:lnTo>
                  <a:lnTo>
                    <a:pt x="3213" y="1651"/>
                  </a:lnTo>
                  <a:lnTo>
                    <a:pt x="3209" y="1653"/>
                  </a:lnTo>
                  <a:lnTo>
                    <a:pt x="3203" y="1657"/>
                  </a:lnTo>
                  <a:lnTo>
                    <a:pt x="3210" y="1666"/>
                  </a:lnTo>
                  <a:lnTo>
                    <a:pt x="3217" y="1676"/>
                  </a:lnTo>
                  <a:lnTo>
                    <a:pt x="3219" y="1681"/>
                  </a:lnTo>
                  <a:lnTo>
                    <a:pt x="3223" y="1686"/>
                  </a:lnTo>
                  <a:lnTo>
                    <a:pt x="3225" y="1693"/>
                  </a:lnTo>
                  <a:lnTo>
                    <a:pt x="3228" y="1698"/>
                  </a:lnTo>
                  <a:lnTo>
                    <a:pt x="3229" y="1704"/>
                  </a:lnTo>
                  <a:lnTo>
                    <a:pt x="3230" y="1710"/>
                  </a:lnTo>
                  <a:lnTo>
                    <a:pt x="3230" y="1716"/>
                  </a:lnTo>
                  <a:lnTo>
                    <a:pt x="3230" y="1724"/>
                  </a:lnTo>
                  <a:lnTo>
                    <a:pt x="3228" y="1730"/>
                  </a:lnTo>
                  <a:lnTo>
                    <a:pt x="3225" y="1737"/>
                  </a:lnTo>
                  <a:lnTo>
                    <a:pt x="3222" y="1745"/>
                  </a:lnTo>
                  <a:lnTo>
                    <a:pt x="3218" y="1752"/>
                  </a:lnTo>
                  <a:lnTo>
                    <a:pt x="3213" y="1760"/>
                  </a:lnTo>
                  <a:lnTo>
                    <a:pt x="3213" y="1768"/>
                  </a:lnTo>
                  <a:lnTo>
                    <a:pt x="3213" y="1774"/>
                  </a:lnTo>
                  <a:lnTo>
                    <a:pt x="3215" y="1780"/>
                  </a:lnTo>
                  <a:lnTo>
                    <a:pt x="3217" y="1786"/>
                  </a:lnTo>
                  <a:lnTo>
                    <a:pt x="3222" y="1790"/>
                  </a:lnTo>
                  <a:lnTo>
                    <a:pt x="3227" y="1797"/>
                  </a:lnTo>
                  <a:lnTo>
                    <a:pt x="3234" y="1803"/>
                  </a:lnTo>
                  <a:lnTo>
                    <a:pt x="3236" y="1802"/>
                  </a:lnTo>
                  <a:lnTo>
                    <a:pt x="3238" y="1804"/>
                  </a:lnTo>
                  <a:lnTo>
                    <a:pt x="3239" y="1809"/>
                  </a:lnTo>
                  <a:lnTo>
                    <a:pt x="3240" y="1815"/>
                  </a:lnTo>
                  <a:lnTo>
                    <a:pt x="3240" y="1822"/>
                  </a:lnTo>
                  <a:lnTo>
                    <a:pt x="3240" y="1830"/>
                  </a:lnTo>
                  <a:lnTo>
                    <a:pt x="3239" y="1840"/>
                  </a:lnTo>
                  <a:lnTo>
                    <a:pt x="3238" y="1852"/>
                  </a:lnTo>
                  <a:lnTo>
                    <a:pt x="3236" y="1862"/>
                  </a:lnTo>
                  <a:lnTo>
                    <a:pt x="3234" y="1873"/>
                  </a:lnTo>
                  <a:lnTo>
                    <a:pt x="3231" y="1883"/>
                  </a:lnTo>
                  <a:lnTo>
                    <a:pt x="3229" y="1894"/>
                  </a:lnTo>
                  <a:lnTo>
                    <a:pt x="3225" y="1904"/>
                  </a:lnTo>
                  <a:lnTo>
                    <a:pt x="3224" y="1913"/>
                  </a:lnTo>
                  <a:lnTo>
                    <a:pt x="3221" y="1922"/>
                  </a:lnTo>
                  <a:lnTo>
                    <a:pt x="3218" y="1930"/>
                  </a:lnTo>
                  <a:lnTo>
                    <a:pt x="3212" y="1937"/>
                  </a:lnTo>
                  <a:lnTo>
                    <a:pt x="3206" y="1947"/>
                  </a:lnTo>
                  <a:lnTo>
                    <a:pt x="3201" y="1957"/>
                  </a:lnTo>
                  <a:lnTo>
                    <a:pt x="3198" y="1968"/>
                  </a:lnTo>
                  <a:lnTo>
                    <a:pt x="3193" y="1977"/>
                  </a:lnTo>
                  <a:lnTo>
                    <a:pt x="3189" y="1988"/>
                  </a:lnTo>
                  <a:lnTo>
                    <a:pt x="3186" y="1998"/>
                  </a:lnTo>
                  <a:lnTo>
                    <a:pt x="3182" y="2009"/>
                  </a:lnTo>
                  <a:lnTo>
                    <a:pt x="3178" y="2017"/>
                  </a:lnTo>
                  <a:lnTo>
                    <a:pt x="3174" y="2027"/>
                  </a:lnTo>
                  <a:lnTo>
                    <a:pt x="3169" y="2036"/>
                  </a:lnTo>
                  <a:lnTo>
                    <a:pt x="3165" y="2044"/>
                  </a:lnTo>
                  <a:lnTo>
                    <a:pt x="3159" y="2053"/>
                  </a:lnTo>
                  <a:lnTo>
                    <a:pt x="3154" y="2059"/>
                  </a:lnTo>
                  <a:lnTo>
                    <a:pt x="3147" y="2065"/>
                  </a:lnTo>
                  <a:lnTo>
                    <a:pt x="3141" y="2072"/>
                  </a:lnTo>
                  <a:lnTo>
                    <a:pt x="3139" y="2080"/>
                  </a:lnTo>
                  <a:lnTo>
                    <a:pt x="3136" y="2088"/>
                  </a:lnTo>
                  <a:lnTo>
                    <a:pt x="3132" y="2094"/>
                  </a:lnTo>
                  <a:lnTo>
                    <a:pt x="3127" y="2102"/>
                  </a:lnTo>
                  <a:lnTo>
                    <a:pt x="3121" y="2107"/>
                  </a:lnTo>
                  <a:lnTo>
                    <a:pt x="3113" y="2114"/>
                  </a:lnTo>
                  <a:lnTo>
                    <a:pt x="3105" y="2118"/>
                  </a:lnTo>
                  <a:lnTo>
                    <a:pt x="3097" y="2123"/>
                  </a:lnTo>
                  <a:lnTo>
                    <a:pt x="3087" y="2126"/>
                  </a:lnTo>
                  <a:lnTo>
                    <a:pt x="3077" y="2131"/>
                  </a:lnTo>
                  <a:lnTo>
                    <a:pt x="3068" y="2134"/>
                  </a:lnTo>
                  <a:lnTo>
                    <a:pt x="3058" y="2137"/>
                  </a:lnTo>
                  <a:lnTo>
                    <a:pt x="3048" y="2141"/>
                  </a:lnTo>
                  <a:lnTo>
                    <a:pt x="3039" y="2145"/>
                  </a:lnTo>
                  <a:lnTo>
                    <a:pt x="3029" y="2147"/>
                  </a:lnTo>
                  <a:lnTo>
                    <a:pt x="3022" y="2151"/>
                  </a:lnTo>
                  <a:lnTo>
                    <a:pt x="2986" y="2162"/>
                  </a:lnTo>
                  <a:lnTo>
                    <a:pt x="2951" y="2174"/>
                  </a:lnTo>
                  <a:lnTo>
                    <a:pt x="2915" y="2184"/>
                  </a:lnTo>
                  <a:lnTo>
                    <a:pt x="2880" y="2195"/>
                  </a:lnTo>
                  <a:lnTo>
                    <a:pt x="2844" y="2203"/>
                  </a:lnTo>
                  <a:lnTo>
                    <a:pt x="2808" y="2213"/>
                  </a:lnTo>
                  <a:lnTo>
                    <a:pt x="2773" y="2223"/>
                  </a:lnTo>
                  <a:lnTo>
                    <a:pt x="2738" y="2232"/>
                  </a:lnTo>
                  <a:lnTo>
                    <a:pt x="2702" y="2242"/>
                  </a:lnTo>
                  <a:lnTo>
                    <a:pt x="2665" y="2251"/>
                  </a:lnTo>
                  <a:lnTo>
                    <a:pt x="2629" y="2261"/>
                  </a:lnTo>
                  <a:lnTo>
                    <a:pt x="2594" y="2271"/>
                  </a:lnTo>
                  <a:lnTo>
                    <a:pt x="2558" y="2282"/>
                  </a:lnTo>
                  <a:lnTo>
                    <a:pt x="2523" y="2294"/>
                  </a:lnTo>
                  <a:lnTo>
                    <a:pt x="2488" y="2306"/>
                  </a:lnTo>
                  <a:lnTo>
                    <a:pt x="2455" y="2321"/>
                  </a:lnTo>
                  <a:lnTo>
                    <a:pt x="2439" y="2324"/>
                  </a:lnTo>
                  <a:lnTo>
                    <a:pt x="2426" y="2328"/>
                  </a:lnTo>
                  <a:lnTo>
                    <a:pt x="2411" y="2332"/>
                  </a:lnTo>
                  <a:lnTo>
                    <a:pt x="2398" y="2337"/>
                  </a:lnTo>
                  <a:lnTo>
                    <a:pt x="2382" y="2341"/>
                  </a:lnTo>
                  <a:lnTo>
                    <a:pt x="2368" y="2346"/>
                  </a:lnTo>
                  <a:lnTo>
                    <a:pt x="2355" y="2350"/>
                  </a:lnTo>
                  <a:lnTo>
                    <a:pt x="2341" y="2356"/>
                  </a:lnTo>
                  <a:lnTo>
                    <a:pt x="2326" y="2359"/>
                  </a:lnTo>
                  <a:lnTo>
                    <a:pt x="2311" y="2363"/>
                  </a:lnTo>
                  <a:lnTo>
                    <a:pt x="2297" y="2368"/>
                  </a:lnTo>
                  <a:lnTo>
                    <a:pt x="2285" y="2371"/>
                  </a:lnTo>
                  <a:lnTo>
                    <a:pt x="2270" y="2374"/>
                  </a:lnTo>
                  <a:lnTo>
                    <a:pt x="2257" y="2377"/>
                  </a:lnTo>
                  <a:lnTo>
                    <a:pt x="2244" y="2380"/>
                  </a:lnTo>
                  <a:lnTo>
                    <a:pt x="2231" y="2381"/>
                  </a:lnTo>
                  <a:lnTo>
                    <a:pt x="2217" y="2371"/>
                  </a:lnTo>
                  <a:lnTo>
                    <a:pt x="2204" y="2363"/>
                  </a:lnTo>
                  <a:lnTo>
                    <a:pt x="2190" y="2357"/>
                  </a:lnTo>
                  <a:lnTo>
                    <a:pt x="2175" y="2351"/>
                  </a:lnTo>
                  <a:lnTo>
                    <a:pt x="2158" y="2347"/>
                  </a:lnTo>
                  <a:lnTo>
                    <a:pt x="2143" y="2344"/>
                  </a:lnTo>
                  <a:lnTo>
                    <a:pt x="2126" y="2343"/>
                  </a:lnTo>
                  <a:lnTo>
                    <a:pt x="2110" y="2343"/>
                  </a:lnTo>
                  <a:lnTo>
                    <a:pt x="2093" y="2343"/>
                  </a:lnTo>
                  <a:lnTo>
                    <a:pt x="2076" y="2345"/>
                  </a:lnTo>
                  <a:lnTo>
                    <a:pt x="2060" y="2347"/>
                  </a:lnTo>
                  <a:lnTo>
                    <a:pt x="2044" y="2351"/>
                  </a:lnTo>
                  <a:lnTo>
                    <a:pt x="2028" y="2356"/>
                  </a:lnTo>
                  <a:lnTo>
                    <a:pt x="2013" y="2361"/>
                  </a:lnTo>
                  <a:lnTo>
                    <a:pt x="1997" y="2368"/>
                  </a:lnTo>
                  <a:lnTo>
                    <a:pt x="1984" y="2375"/>
                  </a:lnTo>
                  <a:lnTo>
                    <a:pt x="1980" y="2365"/>
                  </a:lnTo>
                  <a:lnTo>
                    <a:pt x="1974" y="2359"/>
                  </a:lnTo>
                  <a:lnTo>
                    <a:pt x="1967" y="2354"/>
                  </a:lnTo>
                  <a:lnTo>
                    <a:pt x="1960" y="2350"/>
                  </a:lnTo>
                  <a:lnTo>
                    <a:pt x="1950" y="2348"/>
                  </a:lnTo>
                  <a:lnTo>
                    <a:pt x="1942" y="2347"/>
                  </a:lnTo>
                  <a:lnTo>
                    <a:pt x="1931" y="2346"/>
                  </a:lnTo>
                  <a:lnTo>
                    <a:pt x="1921" y="2346"/>
                  </a:lnTo>
                  <a:lnTo>
                    <a:pt x="1909" y="2346"/>
                  </a:lnTo>
                  <a:lnTo>
                    <a:pt x="1897" y="2347"/>
                  </a:lnTo>
                  <a:lnTo>
                    <a:pt x="1885" y="2347"/>
                  </a:lnTo>
                  <a:lnTo>
                    <a:pt x="1874" y="2348"/>
                  </a:lnTo>
                  <a:lnTo>
                    <a:pt x="1863" y="2349"/>
                  </a:lnTo>
                  <a:lnTo>
                    <a:pt x="1852" y="2350"/>
                  </a:lnTo>
                  <a:lnTo>
                    <a:pt x="1843" y="2349"/>
                  </a:lnTo>
                  <a:lnTo>
                    <a:pt x="1834" y="2349"/>
                  </a:lnTo>
                  <a:lnTo>
                    <a:pt x="1824" y="2352"/>
                  </a:lnTo>
                  <a:lnTo>
                    <a:pt x="1814" y="2357"/>
                  </a:lnTo>
                  <a:lnTo>
                    <a:pt x="1804" y="2358"/>
                  </a:lnTo>
                  <a:lnTo>
                    <a:pt x="1795" y="2358"/>
                  </a:lnTo>
                  <a:lnTo>
                    <a:pt x="1785" y="2358"/>
                  </a:lnTo>
                  <a:lnTo>
                    <a:pt x="1775" y="2357"/>
                  </a:lnTo>
                  <a:lnTo>
                    <a:pt x="1766" y="2355"/>
                  </a:lnTo>
                  <a:lnTo>
                    <a:pt x="1757" y="2354"/>
                  </a:lnTo>
                  <a:lnTo>
                    <a:pt x="1748" y="2350"/>
                  </a:lnTo>
                  <a:lnTo>
                    <a:pt x="1738" y="2348"/>
                  </a:lnTo>
                  <a:lnTo>
                    <a:pt x="1728" y="2348"/>
                  </a:lnTo>
                  <a:lnTo>
                    <a:pt x="1718" y="2348"/>
                  </a:lnTo>
                  <a:lnTo>
                    <a:pt x="1707" y="2347"/>
                  </a:lnTo>
                  <a:lnTo>
                    <a:pt x="1697" y="2348"/>
                  </a:lnTo>
                  <a:lnTo>
                    <a:pt x="1686" y="2350"/>
                  </a:lnTo>
                  <a:lnTo>
                    <a:pt x="1677" y="2356"/>
                  </a:lnTo>
                  <a:lnTo>
                    <a:pt x="1683" y="2357"/>
                  </a:lnTo>
                  <a:lnTo>
                    <a:pt x="1692" y="2358"/>
                  </a:lnTo>
                  <a:lnTo>
                    <a:pt x="1701" y="2361"/>
                  </a:lnTo>
                  <a:lnTo>
                    <a:pt x="1707" y="2368"/>
                  </a:lnTo>
                  <a:lnTo>
                    <a:pt x="1709" y="2371"/>
                  </a:lnTo>
                  <a:lnTo>
                    <a:pt x="1709" y="2380"/>
                  </a:lnTo>
                  <a:lnTo>
                    <a:pt x="1702" y="2381"/>
                  </a:lnTo>
                  <a:lnTo>
                    <a:pt x="1693" y="2384"/>
                  </a:lnTo>
                  <a:lnTo>
                    <a:pt x="1684" y="2386"/>
                  </a:lnTo>
                  <a:lnTo>
                    <a:pt x="1675" y="2389"/>
                  </a:lnTo>
                  <a:lnTo>
                    <a:pt x="1666" y="2389"/>
                  </a:lnTo>
                  <a:lnTo>
                    <a:pt x="1657" y="2391"/>
                  </a:lnTo>
                  <a:lnTo>
                    <a:pt x="1646" y="2391"/>
                  </a:lnTo>
                  <a:lnTo>
                    <a:pt x="1639" y="2392"/>
                  </a:lnTo>
                  <a:lnTo>
                    <a:pt x="1633" y="2390"/>
                  </a:lnTo>
                  <a:lnTo>
                    <a:pt x="1626" y="2389"/>
                  </a:lnTo>
                  <a:lnTo>
                    <a:pt x="1620" y="2387"/>
                  </a:lnTo>
                  <a:lnTo>
                    <a:pt x="1615" y="2384"/>
                  </a:lnTo>
                  <a:lnTo>
                    <a:pt x="1610" y="2380"/>
                  </a:lnTo>
                  <a:lnTo>
                    <a:pt x="1608" y="2374"/>
                  </a:lnTo>
                  <a:lnTo>
                    <a:pt x="1606" y="2369"/>
                  </a:lnTo>
                  <a:lnTo>
                    <a:pt x="1606" y="2361"/>
                  </a:lnTo>
                  <a:lnTo>
                    <a:pt x="1601" y="2355"/>
                  </a:lnTo>
                  <a:lnTo>
                    <a:pt x="1596" y="2349"/>
                  </a:lnTo>
                  <a:lnTo>
                    <a:pt x="1589" y="2347"/>
                  </a:lnTo>
                  <a:lnTo>
                    <a:pt x="1584" y="2346"/>
                  </a:lnTo>
                  <a:lnTo>
                    <a:pt x="1577" y="2345"/>
                  </a:lnTo>
                  <a:lnTo>
                    <a:pt x="1568" y="2347"/>
                  </a:lnTo>
                  <a:lnTo>
                    <a:pt x="1561" y="2348"/>
                  </a:lnTo>
                  <a:lnTo>
                    <a:pt x="1554" y="2351"/>
                  </a:lnTo>
                  <a:lnTo>
                    <a:pt x="1543" y="2355"/>
                  </a:lnTo>
                  <a:lnTo>
                    <a:pt x="1534" y="2358"/>
                  </a:lnTo>
                  <a:lnTo>
                    <a:pt x="1526" y="2361"/>
                  </a:lnTo>
                  <a:lnTo>
                    <a:pt x="1518" y="2365"/>
                  </a:lnTo>
                  <a:lnTo>
                    <a:pt x="1508" y="2369"/>
                  </a:lnTo>
                  <a:lnTo>
                    <a:pt x="1501" y="2371"/>
                  </a:lnTo>
                  <a:lnTo>
                    <a:pt x="1492" y="2373"/>
                  </a:lnTo>
                  <a:lnTo>
                    <a:pt x="1485" y="2375"/>
                  </a:lnTo>
                  <a:lnTo>
                    <a:pt x="1477" y="2375"/>
                  </a:lnTo>
                  <a:lnTo>
                    <a:pt x="1471" y="2376"/>
                  </a:lnTo>
                  <a:lnTo>
                    <a:pt x="1466" y="2376"/>
                  </a:lnTo>
                  <a:lnTo>
                    <a:pt x="1462" y="2377"/>
                  </a:lnTo>
                  <a:lnTo>
                    <a:pt x="1460" y="2377"/>
                  </a:lnTo>
                  <a:lnTo>
                    <a:pt x="1461" y="2378"/>
                  </a:lnTo>
                  <a:lnTo>
                    <a:pt x="1466" y="2378"/>
                  </a:lnTo>
                  <a:lnTo>
                    <a:pt x="1473" y="2380"/>
                  </a:lnTo>
                  <a:lnTo>
                    <a:pt x="1479" y="2380"/>
                  </a:lnTo>
                  <a:lnTo>
                    <a:pt x="1485" y="2380"/>
                  </a:lnTo>
                  <a:lnTo>
                    <a:pt x="1493" y="2381"/>
                  </a:lnTo>
                  <a:lnTo>
                    <a:pt x="1501" y="2383"/>
                  </a:lnTo>
                  <a:lnTo>
                    <a:pt x="1507" y="2384"/>
                  </a:lnTo>
                  <a:lnTo>
                    <a:pt x="1513" y="2386"/>
                  </a:lnTo>
                  <a:lnTo>
                    <a:pt x="1519" y="2389"/>
                  </a:lnTo>
                  <a:lnTo>
                    <a:pt x="1522" y="2392"/>
                  </a:lnTo>
                  <a:lnTo>
                    <a:pt x="1516" y="2392"/>
                  </a:lnTo>
                  <a:lnTo>
                    <a:pt x="1510" y="2392"/>
                  </a:lnTo>
                  <a:lnTo>
                    <a:pt x="1504" y="2394"/>
                  </a:lnTo>
                  <a:lnTo>
                    <a:pt x="1498" y="2396"/>
                  </a:lnTo>
                  <a:lnTo>
                    <a:pt x="1486" y="2398"/>
                  </a:lnTo>
                  <a:lnTo>
                    <a:pt x="1475" y="2401"/>
                  </a:lnTo>
                  <a:lnTo>
                    <a:pt x="1469" y="2401"/>
                  </a:lnTo>
                  <a:lnTo>
                    <a:pt x="1462" y="2402"/>
                  </a:lnTo>
                  <a:lnTo>
                    <a:pt x="1457" y="2403"/>
                  </a:lnTo>
                  <a:lnTo>
                    <a:pt x="1451" y="2404"/>
                  </a:lnTo>
                  <a:lnTo>
                    <a:pt x="1442" y="2403"/>
                  </a:lnTo>
                  <a:lnTo>
                    <a:pt x="1432" y="2402"/>
                  </a:lnTo>
                  <a:lnTo>
                    <a:pt x="1426" y="2399"/>
                  </a:lnTo>
                  <a:lnTo>
                    <a:pt x="1419" y="2395"/>
                  </a:lnTo>
                  <a:lnTo>
                    <a:pt x="1413" y="2389"/>
                  </a:lnTo>
                  <a:lnTo>
                    <a:pt x="1408" y="2383"/>
                  </a:lnTo>
                  <a:lnTo>
                    <a:pt x="1400" y="2383"/>
                  </a:lnTo>
                  <a:lnTo>
                    <a:pt x="1391" y="2384"/>
                  </a:lnTo>
                  <a:lnTo>
                    <a:pt x="1384" y="2385"/>
                  </a:lnTo>
                  <a:lnTo>
                    <a:pt x="1377" y="2388"/>
                  </a:lnTo>
                  <a:lnTo>
                    <a:pt x="1367" y="2389"/>
                  </a:lnTo>
                  <a:lnTo>
                    <a:pt x="1357" y="2391"/>
                  </a:lnTo>
                  <a:lnTo>
                    <a:pt x="1349" y="2394"/>
                  </a:lnTo>
                  <a:lnTo>
                    <a:pt x="1342" y="2396"/>
                  </a:lnTo>
                  <a:lnTo>
                    <a:pt x="1333" y="2396"/>
                  </a:lnTo>
                  <a:lnTo>
                    <a:pt x="1325" y="2397"/>
                  </a:lnTo>
                  <a:lnTo>
                    <a:pt x="1318" y="2396"/>
                  </a:lnTo>
                  <a:lnTo>
                    <a:pt x="1310" y="2396"/>
                  </a:lnTo>
                  <a:lnTo>
                    <a:pt x="1304" y="2392"/>
                  </a:lnTo>
                  <a:lnTo>
                    <a:pt x="1298" y="2389"/>
                  </a:lnTo>
                  <a:lnTo>
                    <a:pt x="1295" y="2385"/>
                  </a:lnTo>
                  <a:lnTo>
                    <a:pt x="1291" y="2380"/>
                  </a:lnTo>
                  <a:lnTo>
                    <a:pt x="1279" y="2376"/>
                  </a:lnTo>
                  <a:lnTo>
                    <a:pt x="1268" y="2375"/>
                  </a:lnTo>
                  <a:lnTo>
                    <a:pt x="1257" y="2374"/>
                  </a:lnTo>
                  <a:lnTo>
                    <a:pt x="1247" y="2374"/>
                  </a:lnTo>
                  <a:lnTo>
                    <a:pt x="1235" y="2374"/>
                  </a:lnTo>
                  <a:lnTo>
                    <a:pt x="1225" y="2375"/>
                  </a:lnTo>
                  <a:lnTo>
                    <a:pt x="1213" y="2376"/>
                  </a:lnTo>
                  <a:lnTo>
                    <a:pt x="1203" y="2378"/>
                  </a:lnTo>
                  <a:lnTo>
                    <a:pt x="1191" y="2378"/>
                  </a:lnTo>
                  <a:lnTo>
                    <a:pt x="1180" y="2380"/>
                  </a:lnTo>
                  <a:lnTo>
                    <a:pt x="1169" y="2381"/>
                  </a:lnTo>
                  <a:lnTo>
                    <a:pt x="1160" y="2383"/>
                  </a:lnTo>
                  <a:lnTo>
                    <a:pt x="1148" y="2384"/>
                  </a:lnTo>
                  <a:lnTo>
                    <a:pt x="1137" y="2386"/>
                  </a:lnTo>
                  <a:lnTo>
                    <a:pt x="1125" y="2387"/>
                  </a:lnTo>
                  <a:lnTo>
                    <a:pt x="1115" y="2389"/>
                  </a:lnTo>
                  <a:lnTo>
                    <a:pt x="1108" y="2389"/>
                  </a:lnTo>
                  <a:lnTo>
                    <a:pt x="1102" y="2391"/>
                  </a:lnTo>
                  <a:lnTo>
                    <a:pt x="1094" y="2392"/>
                  </a:lnTo>
                  <a:lnTo>
                    <a:pt x="1088" y="2395"/>
                  </a:lnTo>
                  <a:lnTo>
                    <a:pt x="1079" y="2396"/>
                  </a:lnTo>
                  <a:lnTo>
                    <a:pt x="1073" y="2397"/>
                  </a:lnTo>
                  <a:lnTo>
                    <a:pt x="1067" y="2398"/>
                  </a:lnTo>
                  <a:lnTo>
                    <a:pt x="1060" y="2399"/>
                  </a:lnTo>
                  <a:lnTo>
                    <a:pt x="1054" y="2398"/>
                  </a:lnTo>
                  <a:lnTo>
                    <a:pt x="1047" y="2398"/>
                  </a:lnTo>
                  <a:lnTo>
                    <a:pt x="1041" y="2397"/>
                  </a:lnTo>
                  <a:lnTo>
                    <a:pt x="1035" y="2396"/>
                  </a:lnTo>
                  <a:lnTo>
                    <a:pt x="1023" y="2390"/>
                  </a:lnTo>
                  <a:lnTo>
                    <a:pt x="1014" y="2383"/>
                  </a:lnTo>
                  <a:lnTo>
                    <a:pt x="1004" y="2380"/>
                  </a:lnTo>
                  <a:lnTo>
                    <a:pt x="995" y="2378"/>
                  </a:lnTo>
                  <a:lnTo>
                    <a:pt x="985" y="2377"/>
                  </a:lnTo>
                  <a:lnTo>
                    <a:pt x="976" y="2378"/>
                  </a:lnTo>
                  <a:lnTo>
                    <a:pt x="966" y="2378"/>
                  </a:lnTo>
                  <a:lnTo>
                    <a:pt x="956" y="2380"/>
                  </a:lnTo>
                  <a:lnTo>
                    <a:pt x="947" y="2380"/>
                  </a:lnTo>
                  <a:lnTo>
                    <a:pt x="937" y="2382"/>
                  </a:lnTo>
                  <a:lnTo>
                    <a:pt x="927" y="2382"/>
                  </a:lnTo>
                  <a:lnTo>
                    <a:pt x="917" y="2383"/>
                  </a:lnTo>
                  <a:lnTo>
                    <a:pt x="907" y="2383"/>
                  </a:lnTo>
                  <a:lnTo>
                    <a:pt x="899" y="2383"/>
                  </a:lnTo>
                  <a:lnTo>
                    <a:pt x="890" y="2380"/>
                  </a:lnTo>
                  <a:lnTo>
                    <a:pt x="882" y="2378"/>
                  </a:lnTo>
                  <a:lnTo>
                    <a:pt x="873" y="2374"/>
                  </a:lnTo>
                  <a:lnTo>
                    <a:pt x="867" y="2369"/>
                  </a:lnTo>
                  <a:lnTo>
                    <a:pt x="859" y="2370"/>
                  </a:lnTo>
                  <a:lnTo>
                    <a:pt x="853" y="2372"/>
                  </a:lnTo>
                  <a:lnTo>
                    <a:pt x="847" y="2373"/>
                  </a:lnTo>
                  <a:lnTo>
                    <a:pt x="841" y="2375"/>
                  </a:lnTo>
                  <a:lnTo>
                    <a:pt x="830" y="2376"/>
                  </a:lnTo>
                  <a:lnTo>
                    <a:pt x="820" y="2376"/>
                  </a:lnTo>
                  <a:lnTo>
                    <a:pt x="811" y="2373"/>
                  </a:lnTo>
                  <a:lnTo>
                    <a:pt x="800" y="2370"/>
                  </a:lnTo>
                  <a:lnTo>
                    <a:pt x="790" y="2365"/>
                  </a:lnTo>
                  <a:lnTo>
                    <a:pt x="782" y="2359"/>
                  </a:lnTo>
                  <a:lnTo>
                    <a:pt x="773" y="2362"/>
                  </a:lnTo>
                  <a:lnTo>
                    <a:pt x="766" y="2367"/>
                  </a:lnTo>
                  <a:lnTo>
                    <a:pt x="760" y="2367"/>
                  </a:lnTo>
                  <a:lnTo>
                    <a:pt x="754" y="2368"/>
                  </a:lnTo>
                  <a:lnTo>
                    <a:pt x="742" y="2365"/>
                  </a:lnTo>
                  <a:lnTo>
                    <a:pt x="732" y="2361"/>
                  </a:lnTo>
                  <a:lnTo>
                    <a:pt x="726" y="2358"/>
                  </a:lnTo>
                  <a:lnTo>
                    <a:pt x="720" y="2357"/>
                  </a:lnTo>
                  <a:lnTo>
                    <a:pt x="715" y="2354"/>
                  </a:lnTo>
                  <a:lnTo>
                    <a:pt x="709" y="2352"/>
                  </a:lnTo>
                  <a:lnTo>
                    <a:pt x="703" y="2351"/>
                  </a:lnTo>
                  <a:lnTo>
                    <a:pt x="697" y="2351"/>
                  </a:lnTo>
                  <a:lnTo>
                    <a:pt x="691" y="2352"/>
                  </a:lnTo>
                  <a:lnTo>
                    <a:pt x="684" y="2356"/>
                  </a:lnTo>
                  <a:lnTo>
                    <a:pt x="674" y="2351"/>
                  </a:lnTo>
                  <a:lnTo>
                    <a:pt x="666" y="2351"/>
                  </a:lnTo>
                  <a:lnTo>
                    <a:pt x="656" y="2351"/>
                  </a:lnTo>
                  <a:lnTo>
                    <a:pt x="648" y="2354"/>
                  </a:lnTo>
                  <a:lnTo>
                    <a:pt x="637" y="2356"/>
                  </a:lnTo>
                  <a:lnTo>
                    <a:pt x="629" y="2358"/>
                  </a:lnTo>
                  <a:lnTo>
                    <a:pt x="619" y="2361"/>
                  </a:lnTo>
                  <a:lnTo>
                    <a:pt x="611" y="2365"/>
                  </a:lnTo>
                  <a:lnTo>
                    <a:pt x="601" y="2368"/>
                  </a:lnTo>
                  <a:lnTo>
                    <a:pt x="590" y="2369"/>
                  </a:lnTo>
                  <a:lnTo>
                    <a:pt x="582" y="2370"/>
                  </a:lnTo>
                  <a:lnTo>
                    <a:pt x="576" y="2371"/>
                  </a:lnTo>
                  <a:lnTo>
                    <a:pt x="568" y="2369"/>
                  </a:lnTo>
                  <a:lnTo>
                    <a:pt x="562" y="2368"/>
                  </a:lnTo>
                  <a:lnTo>
                    <a:pt x="556" y="2361"/>
                  </a:lnTo>
                  <a:lnTo>
                    <a:pt x="553" y="2356"/>
                  </a:lnTo>
                  <a:lnTo>
                    <a:pt x="544" y="2356"/>
                  </a:lnTo>
                  <a:lnTo>
                    <a:pt x="537" y="2358"/>
                  </a:lnTo>
                  <a:lnTo>
                    <a:pt x="531" y="2360"/>
                  </a:lnTo>
                  <a:lnTo>
                    <a:pt x="524" y="2362"/>
                  </a:lnTo>
                  <a:lnTo>
                    <a:pt x="518" y="2361"/>
                  </a:lnTo>
                  <a:lnTo>
                    <a:pt x="511" y="2361"/>
                  </a:lnTo>
                  <a:lnTo>
                    <a:pt x="505" y="2358"/>
                  </a:lnTo>
                  <a:lnTo>
                    <a:pt x="499" y="2351"/>
                  </a:lnTo>
                  <a:lnTo>
                    <a:pt x="487" y="2352"/>
                  </a:lnTo>
                  <a:lnTo>
                    <a:pt x="477" y="2355"/>
                  </a:lnTo>
                  <a:lnTo>
                    <a:pt x="467" y="2356"/>
                  </a:lnTo>
                  <a:lnTo>
                    <a:pt x="458" y="2356"/>
                  </a:lnTo>
                  <a:lnTo>
                    <a:pt x="461" y="2346"/>
                  </a:lnTo>
                  <a:lnTo>
                    <a:pt x="467" y="2338"/>
                  </a:lnTo>
                  <a:lnTo>
                    <a:pt x="476" y="2334"/>
                  </a:lnTo>
                  <a:lnTo>
                    <a:pt x="487" y="2336"/>
                  </a:lnTo>
                  <a:lnTo>
                    <a:pt x="487" y="2329"/>
                  </a:lnTo>
                  <a:lnTo>
                    <a:pt x="488" y="2323"/>
                  </a:lnTo>
                  <a:lnTo>
                    <a:pt x="489" y="2317"/>
                  </a:lnTo>
                  <a:lnTo>
                    <a:pt x="490" y="2314"/>
                  </a:lnTo>
                  <a:lnTo>
                    <a:pt x="482" y="2314"/>
                  </a:lnTo>
                  <a:lnTo>
                    <a:pt x="475" y="2315"/>
                  </a:lnTo>
                  <a:lnTo>
                    <a:pt x="465" y="2315"/>
                  </a:lnTo>
                  <a:lnTo>
                    <a:pt x="458" y="2315"/>
                  </a:lnTo>
                  <a:lnTo>
                    <a:pt x="449" y="2314"/>
                  </a:lnTo>
                  <a:lnTo>
                    <a:pt x="440" y="2314"/>
                  </a:lnTo>
                  <a:lnTo>
                    <a:pt x="431" y="2314"/>
                  </a:lnTo>
                  <a:lnTo>
                    <a:pt x="423" y="2314"/>
                  </a:lnTo>
                  <a:lnTo>
                    <a:pt x="413" y="2312"/>
                  </a:lnTo>
                  <a:lnTo>
                    <a:pt x="403" y="2311"/>
                  </a:lnTo>
                  <a:lnTo>
                    <a:pt x="394" y="2311"/>
                  </a:lnTo>
                  <a:lnTo>
                    <a:pt x="384" y="2311"/>
                  </a:lnTo>
                  <a:lnTo>
                    <a:pt x="375" y="2310"/>
                  </a:lnTo>
                  <a:lnTo>
                    <a:pt x="366" y="2310"/>
                  </a:lnTo>
                  <a:lnTo>
                    <a:pt x="358" y="2310"/>
                  </a:lnTo>
                  <a:lnTo>
                    <a:pt x="349" y="2311"/>
                  </a:lnTo>
                  <a:lnTo>
                    <a:pt x="341" y="2309"/>
                  </a:lnTo>
                  <a:lnTo>
                    <a:pt x="334" y="2309"/>
                  </a:lnTo>
                  <a:lnTo>
                    <a:pt x="324" y="2309"/>
                  </a:lnTo>
                  <a:lnTo>
                    <a:pt x="316" y="2309"/>
                  </a:lnTo>
                  <a:lnTo>
                    <a:pt x="306" y="2308"/>
                  </a:lnTo>
                  <a:lnTo>
                    <a:pt x="297" y="2308"/>
                  </a:lnTo>
                  <a:lnTo>
                    <a:pt x="289" y="2307"/>
                  </a:lnTo>
                  <a:lnTo>
                    <a:pt x="282" y="2306"/>
                  </a:lnTo>
                  <a:lnTo>
                    <a:pt x="282" y="2304"/>
                  </a:lnTo>
                  <a:lnTo>
                    <a:pt x="289" y="2296"/>
                  </a:lnTo>
                  <a:lnTo>
                    <a:pt x="291" y="2291"/>
                  </a:lnTo>
                  <a:lnTo>
                    <a:pt x="289" y="2284"/>
                  </a:lnTo>
                  <a:lnTo>
                    <a:pt x="288" y="2279"/>
                  </a:lnTo>
                  <a:lnTo>
                    <a:pt x="282" y="2274"/>
                  </a:lnTo>
                  <a:lnTo>
                    <a:pt x="278" y="2267"/>
                  </a:lnTo>
                  <a:lnTo>
                    <a:pt x="275" y="2262"/>
                  </a:lnTo>
                  <a:lnTo>
                    <a:pt x="276" y="2256"/>
                  </a:lnTo>
                  <a:lnTo>
                    <a:pt x="266" y="2250"/>
                  </a:lnTo>
                  <a:lnTo>
                    <a:pt x="257" y="2247"/>
                  </a:lnTo>
                  <a:lnTo>
                    <a:pt x="247" y="2243"/>
                  </a:lnTo>
                  <a:lnTo>
                    <a:pt x="237" y="2242"/>
                  </a:lnTo>
                  <a:lnTo>
                    <a:pt x="228" y="2240"/>
                  </a:lnTo>
                  <a:lnTo>
                    <a:pt x="218" y="2237"/>
                  </a:lnTo>
                  <a:lnTo>
                    <a:pt x="208" y="2231"/>
                  </a:lnTo>
                  <a:lnTo>
                    <a:pt x="202" y="2225"/>
                  </a:lnTo>
                  <a:lnTo>
                    <a:pt x="190" y="2223"/>
                  </a:lnTo>
                  <a:lnTo>
                    <a:pt x="181" y="2222"/>
                  </a:lnTo>
                  <a:lnTo>
                    <a:pt x="169" y="2219"/>
                  </a:lnTo>
                  <a:lnTo>
                    <a:pt x="159" y="2217"/>
                  </a:lnTo>
                  <a:lnTo>
                    <a:pt x="147" y="2213"/>
                  </a:lnTo>
                  <a:lnTo>
                    <a:pt x="137" y="2210"/>
                  </a:lnTo>
                  <a:lnTo>
                    <a:pt x="126" y="2205"/>
                  </a:lnTo>
                  <a:lnTo>
                    <a:pt x="119" y="2201"/>
                  </a:lnTo>
                  <a:lnTo>
                    <a:pt x="111" y="2196"/>
                  </a:lnTo>
                  <a:lnTo>
                    <a:pt x="104" y="2189"/>
                  </a:lnTo>
                  <a:lnTo>
                    <a:pt x="99" y="2183"/>
                  </a:lnTo>
                  <a:lnTo>
                    <a:pt x="96" y="2176"/>
                  </a:lnTo>
                  <a:lnTo>
                    <a:pt x="95" y="2168"/>
                  </a:lnTo>
                  <a:lnTo>
                    <a:pt x="96" y="2159"/>
                  </a:lnTo>
                  <a:lnTo>
                    <a:pt x="100" y="2149"/>
                  </a:lnTo>
                  <a:lnTo>
                    <a:pt x="106" y="2139"/>
                  </a:lnTo>
                  <a:lnTo>
                    <a:pt x="94" y="2141"/>
                  </a:lnTo>
                  <a:lnTo>
                    <a:pt x="83" y="2144"/>
                  </a:lnTo>
                  <a:lnTo>
                    <a:pt x="71" y="2147"/>
                  </a:lnTo>
                  <a:lnTo>
                    <a:pt x="61" y="2151"/>
                  </a:lnTo>
                  <a:lnTo>
                    <a:pt x="51" y="2154"/>
                  </a:lnTo>
                  <a:lnTo>
                    <a:pt x="40" y="2157"/>
                  </a:lnTo>
                  <a:lnTo>
                    <a:pt x="29" y="2157"/>
                  </a:lnTo>
                  <a:lnTo>
                    <a:pt x="18" y="2156"/>
                  </a:lnTo>
                  <a:lnTo>
                    <a:pt x="24" y="2148"/>
                  </a:lnTo>
                  <a:lnTo>
                    <a:pt x="34" y="2144"/>
                  </a:lnTo>
                  <a:lnTo>
                    <a:pt x="39" y="2141"/>
                  </a:lnTo>
                  <a:lnTo>
                    <a:pt x="45" y="2138"/>
                  </a:lnTo>
                  <a:lnTo>
                    <a:pt x="51" y="2137"/>
                  </a:lnTo>
                  <a:lnTo>
                    <a:pt x="57" y="2135"/>
                  </a:lnTo>
                  <a:lnTo>
                    <a:pt x="64" y="2132"/>
                  </a:lnTo>
                  <a:lnTo>
                    <a:pt x="70" y="2130"/>
                  </a:lnTo>
                  <a:lnTo>
                    <a:pt x="77" y="2126"/>
                  </a:lnTo>
                  <a:lnTo>
                    <a:pt x="83" y="2125"/>
                  </a:lnTo>
                  <a:lnTo>
                    <a:pt x="89" y="2122"/>
                  </a:lnTo>
                  <a:lnTo>
                    <a:pt x="94" y="2119"/>
                  </a:lnTo>
                  <a:lnTo>
                    <a:pt x="100" y="2116"/>
                  </a:lnTo>
                  <a:lnTo>
                    <a:pt x="106" y="2115"/>
                  </a:lnTo>
                  <a:lnTo>
                    <a:pt x="100" y="2112"/>
                  </a:lnTo>
                  <a:lnTo>
                    <a:pt x="93" y="2112"/>
                  </a:lnTo>
                  <a:lnTo>
                    <a:pt x="87" y="2112"/>
                  </a:lnTo>
                  <a:lnTo>
                    <a:pt x="81" y="2115"/>
                  </a:lnTo>
                  <a:lnTo>
                    <a:pt x="75" y="2115"/>
                  </a:lnTo>
                  <a:lnTo>
                    <a:pt x="69" y="2116"/>
                  </a:lnTo>
                  <a:lnTo>
                    <a:pt x="63" y="2117"/>
                  </a:lnTo>
                  <a:lnTo>
                    <a:pt x="57" y="2120"/>
                  </a:lnTo>
                  <a:lnTo>
                    <a:pt x="51" y="2121"/>
                  </a:lnTo>
                  <a:lnTo>
                    <a:pt x="45" y="2123"/>
                  </a:lnTo>
                  <a:lnTo>
                    <a:pt x="39" y="2125"/>
                  </a:lnTo>
                  <a:lnTo>
                    <a:pt x="34" y="2126"/>
                  </a:lnTo>
                  <a:lnTo>
                    <a:pt x="26" y="2128"/>
                  </a:lnTo>
                  <a:lnTo>
                    <a:pt x="20" y="2129"/>
                  </a:lnTo>
                  <a:lnTo>
                    <a:pt x="14" y="2130"/>
                  </a:lnTo>
                  <a:lnTo>
                    <a:pt x="10" y="2132"/>
                  </a:lnTo>
                  <a:lnTo>
                    <a:pt x="10" y="2124"/>
                  </a:lnTo>
                  <a:lnTo>
                    <a:pt x="13" y="2119"/>
                  </a:lnTo>
                  <a:lnTo>
                    <a:pt x="19" y="2114"/>
                  </a:lnTo>
                  <a:lnTo>
                    <a:pt x="25" y="2110"/>
                  </a:lnTo>
                  <a:lnTo>
                    <a:pt x="33" y="2106"/>
                  </a:lnTo>
                  <a:lnTo>
                    <a:pt x="40" y="2104"/>
                  </a:lnTo>
                  <a:lnTo>
                    <a:pt x="47" y="2102"/>
                  </a:lnTo>
                  <a:lnTo>
                    <a:pt x="57" y="2099"/>
                  </a:lnTo>
                  <a:lnTo>
                    <a:pt x="63" y="2096"/>
                  </a:lnTo>
                  <a:lnTo>
                    <a:pt x="69" y="2094"/>
                  </a:lnTo>
                  <a:lnTo>
                    <a:pt x="75" y="2091"/>
                  </a:lnTo>
                  <a:lnTo>
                    <a:pt x="79" y="2088"/>
                  </a:lnTo>
                  <a:lnTo>
                    <a:pt x="82" y="2083"/>
                  </a:lnTo>
                  <a:lnTo>
                    <a:pt x="83" y="2079"/>
                  </a:lnTo>
                  <a:lnTo>
                    <a:pt x="81" y="2074"/>
                  </a:lnTo>
                  <a:lnTo>
                    <a:pt x="78" y="2068"/>
                  </a:lnTo>
                  <a:lnTo>
                    <a:pt x="71" y="2068"/>
                  </a:lnTo>
                  <a:lnTo>
                    <a:pt x="65" y="2070"/>
                  </a:lnTo>
                  <a:lnTo>
                    <a:pt x="59" y="2071"/>
                  </a:lnTo>
                  <a:lnTo>
                    <a:pt x="54" y="2074"/>
                  </a:lnTo>
                  <a:lnTo>
                    <a:pt x="42" y="2076"/>
                  </a:lnTo>
                  <a:lnTo>
                    <a:pt x="31" y="2080"/>
                  </a:lnTo>
                  <a:lnTo>
                    <a:pt x="19" y="2083"/>
                  </a:lnTo>
                  <a:lnTo>
                    <a:pt x="8" y="2086"/>
                  </a:lnTo>
                  <a:lnTo>
                    <a:pt x="0" y="2090"/>
                  </a:lnTo>
                  <a:lnTo>
                    <a:pt x="0" y="2094"/>
                  </a:lnTo>
                  <a:lnTo>
                    <a:pt x="0" y="2086"/>
                  </a:lnTo>
                  <a:lnTo>
                    <a:pt x="0" y="2081"/>
                  </a:lnTo>
                  <a:lnTo>
                    <a:pt x="0" y="2075"/>
                  </a:lnTo>
                  <a:lnTo>
                    <a:pt x="0" y="2071"/>
                  </a:lnTo>
                  <a:lnTo>
                    <a:pt x="0" y="2064"/>
                  </a:lnTo>
                  <a:lnTo>
                    <a:pt x="10" y="2062"/>
                  </a:lnTo>
                  <a:lnTo>
                    <a:pt x="16" y="2059"/>
                  </a:lnTo>
                  <a:lnTo>
                    <a:pt x="22" y="2058"/>
                  </a:lnTo>
                  <a:lnTo>
                    <a:pt x="29" y="2057"/>
                  </a:lnTo>
                  <a:lnTo>
                    <a:pt x="35" y="2057"/>
                  </a:lnTo>
                  <a:lnTo>
                    <a:pt x="41" y="2056"/>
                  </a:lnTo>
                  <a:lnTo>
                    <a:pt x="47" y="2055"/>
                  </a:lnTo>
                  <a:lnTo>
                    <a:pt x="53" y="2054"/>
                  </a:lnTo>
                  <a:lnTo>
                    <a:pt x="59" y="2054"/>
                  </a:lnTo>
                  <a:lnTo>
                    <a:pt x="57" y="2049"/>
                  </a:lnTo>
                  <a:lnTo>
                    <a:pt x="53" y="2045"/>
                  </a:lnTo>
                  <a:lnTo>
                    <a:pt x="46" y="2044"/>
                  </a:lnTo>
                  <a:lnTo>
                    <a:pt x="41" y="2044"/>
                  </a:lnTo>
                  <a:lnTo>
                    <a:pt x="33" y="2044"/>
                  </a:lnTo>
                  <a:lnTo>
                    <a:pt x="25" y="2046"/>
                  </a:lnTo>
                  <a:lnTo>
                    <a:pt x="19" y="2046"/>
                  </a:lnTo>
                  <a:lnTo>
                    <a:pt x="13" y="2046"/>
                  </a:lnTo>
                  <a:lnTo>
                    <a:pt x="14" y="2040"/>
                  </a:lnTo>
                  <a:lnTo>
                    <a:pt x="17" y="2033"/>
                  </a:lnTo>
                  <a:lnTo>
                    <a:pt x="18" y="2028"/>
                  </a:lnTo>
                  <a:lnTo>
                    <a:pt x="22" y="2022"/>
                  </a:lnTo>
                  <a:lnTo>
                    <a:pt x="22" y="2016"/>
                  </a:lnTo>
                  <a:lnTo>
                    <a:pt x="24" y="2010"/>
                  </a:lnTo>
                  <a:lnTo>
                    <a:pt x="26" y="2005"/>
                  </a:lnTo>
                  <a:lnTo>
                    <a:pt x="30" y="2000"/>
                  </a:lnTo>
                  <a:lnTo>
                    <a:pt x="34" y="1989"/>
                  </a:lnTo>
                  <a:lnTo>
                    <a:pt x="36" y="1981"/>
                  </a:lnTo>
                  <a:lnTo>
                    <a:pt x="39" y="1972"/>
                  </a:lnTo>
                  <a:lnTo>
                    <a:pt x="40" y="1966"/>
                  </a:lnTo>
                  <a:lnTo>
                    <a:pt x="49" y="1958"/>
                  </a:lnTo>
                  <a:lnTo>
                    <a:pt x="60" y="1949"/>
                  </a:lnTo>
                  <a:lnTo>
                    <a:pt x="71" y="1943"/>
                  </a:lnTo>
                  <a:lnTo>
                    <a:pt x="83" y="1936"/>
                  </a:lnTo>
                  <a:lnTo>
                    <a:pt x="94" y="1931"/>
                  </a:lnTo>
                  <a:lnTo>
                    <a:pt x="106" y="1925"/>
                  </a:lnTo>
                  <a:lnTo>
                    <a:pt x="117" y="1921"/>
                  </a:lnTo>
                  <a:lnTo>
                    <a:pt x="129" y="1917"/>
                  </a:lnTo>
                  <a:lnTo>
                    <a:pt x="140" y="1912"/>
                  </a:lnTo>
                  <a:lnTo>
                    <a:pt x="152" y="1908"/>
                  </a:lnTo>
                  <a:lnTo>
                    <a:pt x="164" y="1905"/>
                  </a:lnTo>
                  <a:lnTo>
                    <a:pt x="176" y="1903"/>
                  </a:lnTo>
                  <a:lnTo>
                    <a:pt x="188" y="1899"/>
                  </a:lnTo>
                  <a:lnTo>
                    <a:pt x="200" y="1896"/>
                  </a:lnTo>
                  <a:lnTo>
                    <a:pt x="212" y="1894"/>
                  </a:lnTo>
                  <a:lnTo>
                    <a:pt x="225" y="1891"/>
                  </a:lnTo>
                  <a:lnTo>
                    <a:pt x="225" y="1890"/>
                  </a:lnTo>
                  <a:lnTo>
                    <a:pt x="225" y="1889"/>
                  </a:lnTo>
                  <a:lnTo>
                    <a:pt x="218" y="1883"/>
                  </a:lnTo>
                  <a:lnTo>
                    <a:pt x="214" y="1880"/>
                  </a:lnTo>
                  <a:lnTo>
                    <a:pt x="212" y="1876"/>
                  </a:lnTo>
                  <a:lnTo>
                    <a:pt x="213" y="1873"/>
                  </a:lnTo>
                  <a:lnTo>
                    <a:pt x="218" y="1865"/>
                  </a:lnTo>
                  <a:lnTo>
                    <a:pt x="229" y="1859"/>
                  </a:lnTo>
                  <a:lnTo>
                    <a:pt x="232" y="1856"/>
                  </a:lnTo>
                  <a:lnTo>
                    <a:pt x="240" y="1853"/>
                  </a:lnTo>
                  <a:lnTo>
                    <a:pt x="244" y="1851"/>
                  </a:lnTo>
                  <a:lnTo>
                    <a:pt x="252" y="1848"/>
                  </a:lnTo>
                  <a:lnTo>
                    <a:pt x="257" y="1844"/>
                  </a:lnTo>
                  <a:lnTo>
                    <a:pt x="263" y="1842"/>
                  </a:lnTo>
                  <a:lnTo>
                    <a:pt x="266" y="1841"/>
                  </a:lnTo>
                  <a:lnTo>
                    <a:pt x="269" y="1840"/>
                  </a:lnTo>
                  <a:lnTo>
                    <a:pt x="269" y="1823"/>
                  </a:lnTo>
                  <a:lnTo>
                    <a:pt x="270" y="1808"/>
                  </a:lnTo>
                  <a:lnTo>
                    <a:pt x="270" y="1790"/>
                  </a:lnTo>
                  <a:lnTo>
                    <a:pt x="270" y="1774"/>
                  </a:lnTo>
                  <a:lnTo>
                    <a:pt x="267" y="1757"/>
                  </a:lnTo>
                  <a:lnTo>
                    <a:pt x="266" y="1738"/>
                  </a:lnTo>
                  <a:lnTo>
                    <a:pt x="266" y="1721"/>
                  </a:lnTo>
                  <a:lnTo>
                    <a:pt x="265" y="1704"/>
                  </a:lnTo>
                  <a:lnTo>
                    <a:pt x="263" y="1686"/>
                  </a:lnTo>
                  <a:lnTo>
                    <a:pt x="260" y="1669"/>
                  </a:lnTo>
                  <a:lnTo>
                    <a:pt x="258" y="1651"/>
                  </a:lnTo>
                  <a:lnTo>
                    <a:pt x="257" y="1633"/>
                  </a:lnTo>
                  <a:lnTo>
                    <a:pt x="254" y="1616"/>
                  </a:lnTo>
                  <a:lnTo>
                    <a:pt x="254" y="1600"/>
                  </a:lnTo>
                  <a:lnTo>
                    <a:pt x="254" y="1585"/>
                  </a:lnTo>
                  <a:lnTo>
                    <a:pt x="254" y="1570"/>
                  </a:lnTo>
                  <a:lnTo>
                    <a:pt x="260" y="1564"/>
                  </a:lnTo>
                  <a:lnTo>
                    <a:pt x="265" y="1558"/>
                  </a:lnTo>
                  <a:lnTo>
                    <a:pt x="266" y="1552"/>
                  </a:lnTo>
                  <a:lnTo>
                    <a:pt x="265" y="1547"/>
                  </a:lnTo>
                  <a:lnTo>
                    <a:pt x="260" y="1540"/>
                  </a:lnTo>
                  <a:lnTo>
                    <a:pt x="254" y="1535"/>
                  </a:lnTo>
                  <a:lnTo>
                    <a:pt x="248" y="1527"/>
                  </a:lnTo>
                  <a:lnTo>
                    <a:pt x="243" y="1521"/>
                  </a:lnTo>
                  <a:lnTo>
                    <a:pt x="236" y="1511"/>
                  </a:lnTo>
                  <a:lnTo>
                    <a:pt x="231" y="1502"/>
                  </a:lnTo>
                  <a:lnTo>
                    <a:pt x="230" y="1495"/>
                  </a:lnTo>
                  <a:lnTo>
                    <a:pt x="231" y="1491"/>
                  </a:lnTo>
                  <a:lnTo>
                    <a:pt x="231" y="1484"/>
                  </a:lnTo>
                  <a:lnTo>
                    <a:pt x="236" y="1480"/>
                  </a:lnTo>
                  <a:lnTo>
                    <a:pt x="234" y="1455"/>
                  </a:lnTo>
                  <a:lnTo>
                    <a:pt x="235" y="1431"/>
                  </a:lnTo>
                  <a:lnTo>
                    <a:pt x="238" y="1410"/>
                  </a:lnTo>
                  <a:lnTo>
                    <a:pt x="244" y="1389"/>
                  </a:lnTo>
                  <a:lnTo>
                    <a:pt x="252" y="1369"/>
                  </a:lnTo>
                  <a:lnTo>
                    <a:pt x="261" y="1349"/>
                  </a:lnTo>
                  <a:lnTo>
                    <a:pt x="271" y="1330"/>
                  </a:lnTo>
                  <a:lnTo>
                    <a:pt x="284" y="1312"/>
                  </a:lnTo>
                  <a:lnTo>
                    <a:pt x="295" y="1293"/>
                  </a:lnTo>
                  <a:lnTo>
                    <a:pt x="308" y="1274"/>
                  </a:lnTo>
                  <a:lnTo>
                    <a:pt x="322" y="1257"/>
                  </a:lnTo>
                  <a:lnTo>
                    <a:pt x="335" y="1240"/>
                  </a:lnTo>
                  <a:lnTo>
                    <a:pt x="348" y="1220"/>
                  </a:lnTo>
                  <a:lnTo>
                    <a:pt x="363" y="1202"/>
                  </a:lnTo>
                  <a:lnTo>
                    <a:pt x="375" y="1184"/>
                  </a:lnTo>
                  <a:lnTo>
                    <a:pt x="388" y="1165"/>
                  </a:lnTo>
                  <a:lnTo>
                    <a:pt x="407" y="1147"/>
                  </a:lnTo>
                  <a:lnTo>
                    <a:pt x="429" y="1132"/>
                  </a:lnTo>
                  <a:lnTo>
                    <a:pt x="449" y="1117"/>
                  </a:lnTo>
                  <a:lnTo>
                    <a:pt x="472" y="1101"/>
                  </a:lnTo>
                  <a:lnTo>
                    <a:pt x="493" y="1087"/>
                  </a:lnTo>
                  <a:lnTo>
                    <a:pt x="514" y="1075"/>
                  </a:lnTo>
                  <a:lnTo>
                    <a:pt x="537" y="1063"/>
                  </a:lnTo>
                  <a:lnTo>
                    <a:pt x="560" y="1052"/>
                  </a:lnTo>
                  <a:lnTo>
                    <a:pt x="582" y="1040"/>
                  </a:lnTo>
                  <a:lnTo>
                    <a:pt x="603" y="1029"/>
                  </a:lnTo>
                  <a:lnTo>
                    <a:pt x="626" y="1019"/>
                  </a:lnTo>
                  <a:lnTo>
                    <a:pt x="650" y="1011"/>
                  </a:lnTo>
                  <a:lnTo>
                    <a:pt x="673" y="1002"/>
                  </a:lnTo>
                  <a:lnTo>
                    <a:pt x="696" y="993"/>
                  </a:lnTo>
                  <a:lnTo>
                    <a:pt x="720" y="986"/>
                  </a:lnTo>
                  <a:lnTo>
                    <a:pt x="746" y="979"/>
                  </a:lnTo>
                  <a:lnTo>
                    <a:pt x="752" y="955"/>
                  </a:lnTo>
                  <a:lnTo>
                    <a:pt x="758" y="933"/>
                  </a:lnTo>
                  <a:lnTo>
                    <a:pt x="765" y="910"/>
                  </a:lnTo>
                  <a:lnTo>
                    <a:pt x="771" y="887"/>
                  </a:lnTo>
                  <a:lnTo>
                    <a:pt x="777" y="864"/>
                  </a:lnTo>
                  <a:lnTo>
                    <a:pt x="788" y="841"/>
                  </a:lnTo>
                  <a:lnTo>
                    <a:pt x="796" y="819"/>
                  </a:lnTo>
                  <a:lnTo>
                    <a:pt x="807" y="799"/>
                  </a:lnTo>
                  <a:lnTo>
                    <a:pt x="817" y="777"/>
                  </a:lnTo>
                  <a:lnTo>
                    <a:pt x="831" y="758"/>
                  </a:lnTo>
                  <a:lnTo>
                    <a:pt x="844" y="740"/>
                  </a:lnTo>
                  <a:lnTo>
                    <a:pt x="861" y="723"/>
                  </a:lnTo>
                  <a:lnTo>
                    <a:pt x="879" y="708"/>
                  </a:lnTo>
                  <a:lnTo>
                    <a:pt x="899" y="694"/>
                  </a:lnTo>
                  <a:lnTo>
                    <a:pt x="920" y="681"/>
                  </a:lnTo>
                  <a:lnTo>
                    <a:pt x="947" y="672"/>
                  </a:lnTo>
                  <a:lnTo>
                    <a:pt x="955" y="667"/>
                  </a:lnTo>
                  <a:lnTo>
                    <a:pt x="955" y="652"/>
                  </a:lnTo>
                  <a:lnTo>
                    <a:pt x="958" y="638"/>
                  </a:lnTo>
                  <a:lnTo>
                    <a:pt x="960" y="626"/>
                  </a:lnTo>
                  <a:lnTo>
                    <a:pt x="965" y="615"/>
                  </a:lnTo>
                  <a:lnTo>
                    <a:pt x="970" y="603"/>
                  </a:lnTo>
                  <a:lnTo>
                    <a:pt x="976" y="593"/>
                  </a:lnTo>
                  <a:lnTo>
                    <a:pt x="983" y="584"/>
                  </a:lnTo>
                  <a:lnTo>
                    <a:pt x="991" y="575"/>
                  </a:lnTo>
                  <a:lnTo>
                    <a:pt x="998" y="565"/>
                  </a:lnTo>
                  <a:lnTo>
                    <a:pt x="1008" y="558"/>
                  </a:lnTo>
                  <a:lnTo>
                    <a:pt x="1018" y="550"/>
                  </a:lnTo>
                  <a:lnTo>
                    <a:pt x="1029" y="544"/>
                  </a:lnTo>
                  <a:lnTo>
                    <a:pt x="1039" y="537"/>
                  </a:lnTo>
                  <a:lnTo>
                    <a:pt x="1051" y="532"/>
                  </a:lnTo>
                  <a:lnTo>
                    <a:pt x="1064" y="525"/>
                  </a:lnTo>
                  <a:lnTo>
                    <a:pt x="1077" y="521"/>
                  </a:lnTo>
                  <a:lnTo>
                    <a:pt x="1078" y="512"/>
                  </a:lnTo>
                  <a:lnTo>
                    <a:pt x="1080" y="505"/>
                  </a:lnTo>
                  <a:lnTo>
                    <a:pt x="1084" y="497"/>
                  </a:lnTo>
                  <a:lnTo>
                    <a:pt x="1088" y="489"/>
                  </a:lnTo>
                  <a:lnTo>
                    <a:pt x="1090" y="480"/>
                  </a:lnTo>
                  <a:lnTo>
                    <a:pt x="1096" y="473"/>
                  </a:lnTo>
                  <a:lnTo>
                    <a:pt x="1101" y="466"/>
                  </a:lnTo>
                  <a:lnTo>
                    <a:pt x="1106" y="458"/>
                  </a:lnTo>
                  <a:lnTo>
                    <a:pt x="1110" y="449"/>
                  </a:lnTo>
                  <a:lnTo>
                    <a:pt x="1115" y="443"/>
                  </a:lnTo>
                  <a:lnTo>
                    <a:pt x="1121" y="435"/>
                  </a:lnTo>
                  <a:lnTo>
                    <a:pt x="1126" y="429"/>
                  </a:lnTo>
                  <a:lnTo>
                    <a:pt x="1132" y="422"/>
                  </a:lnTo>
                  <a:lnTo>
                    <a:pt x="1137" y="416"/>
                  </a:lnTo>
                  <a:lnTo>
                    <a:pt x="1143" y="411"/>
                  </a:lnTo>
                  <a:lnTo>
                    <a:pt x="1148" y="406"/>
                  </a:lnTo>
                  <a:lnTo>
                    <a:pt x="1143" y="398"/>
                  </a:lnTo>
                  <a:lnTo>
                    <a:pt x="1139" y="391"/>
                  </a:lnTo>
                  <a:lnTo>
                    <a:pt x="1137" y="385"/>
                  </a:lnTo>
                  <a:lnTo>
                    <a:pt x="1138" y="378"/>
                  </a:lnTo>
                  <a:lnTo>
                    <a:pt x="1138" y="373"/>
                  </a:lnTo>
                  <a:lnTo>
                    <a:pt x="1141" y="366"/>
                  </a:lnTo>
                  <a:lnTo>
                    <a:pt x="1144" y="362"/>
                  </a:lnTo>
                  <a:lnTo>
                    <a:pt x="1148" y="356"/>
                  </a:lnTo>
                  <a:lnTo>
                    <a:pt x="1157" y="347"/>
                  </a:lnTo>
                  <a:lnTo>
                    <a:pt x="1169" y="338"/>
                  </a:lnTo>
                  <a:lnTo>
                    <a:pt x="1176" y="333"/>
                  </a:lnTo>
                  <a:lnTo>
                    <a:pt x="1182" y="329"/>
                  </a:lnTo>
                  <a:lnTo>
                    <a:pt x="1189" y="324"/>
                  </a:lnTo>
                  <a:lnTo>
                    <a:pt x="1195" y="321"/>
                  </a:lnTo>
                  <a:lnTo>
                    <a:pt x="1207" y="310"/>
                  </a:lnTo>
                  <a:lnTo>
                    <a:pt x="1216" y="299"/>
                  </a:lnTo>
                  <a:lnTo>
                    <a:pt x="1218" y="293"/>
                  </a:lnTo>
                  <a:lnTo>
                    <a:pt x="1221" y="287"/>
                  </a:lnTo>
                  <a:lnTo>
                    <a:pt x="1222" y="281"/>
                  </a:lnTo>
                  <a:lnTo>
                    <a:pt x="1224" y="275"/>
                  </a:lnTo>
                  <a:lnTo>
                    <a:pt x="1233" y="269"/>
                  </a:lnTo>
                  <a:lnTo>
                    <a:pt x="1242" y="262"/>
                  </a:lnTo>
                  <a:lnTo>
                    <a:pt x="1249" y="254"/>
                  </a:lnTo>
                  <a:lnTo>
                    <a:pt x="1255" y="246"/>
                  </a:lnTo>
                  <a:lnTo>
                    <a:pt x="1260" y="236"/>
                  </a:lnTo>
                  <a:lnTo>
                    <a:pt x="1263" y="227"/>
                  </a:lnTo>
                  <a:lnTo>
                    <a:pt x="1268" y="218"/>
                  </a:lnTo>
                  <a:lnTo>
                    <a:pt x="1274" y="210"/>
                  </a:lnTo>
                  <a:lnTo>
                    <a:pt x="1277" y="205"/>
                  </a:lnTo>
                  <a:lnTo>
                    <a:pt x="1280" y="199"/>
                  </a:lnTo>
                  <a:lnTo>
                    <a:pt x="1285" y="194"/>
                  </a:lnTo>
                  <a:lnTo>
                    <a:pt x="1291" y="190"/>
                  </a:lnTo>
                  <a:lnTo>
                    <a:pt x="1297" y="186"/>
                  </a:lnTo>
                  <a:lnTo>
                    <a:pt x="1304" y="183"/>
                  </a:lnTo>
                  <a:lnTo>
                    <a:pt x="1312" y="180"/>
                  </a:lnTo>
                  <a:lnTo>
                    <a:pt x="1321" y="180"/>
                  </a:lnTo>
                  <a:lnTo>
                    <a:pt x="1330" y="177"/>
                  </a:lnTo>
                  <a:lnTo>
                    <a:pt x="1338" y="175"/>
                  </a:lnTo>
                  <a:lnTo>
                    <a:pt x="1345" y="173"/>
                  </a:lnTo>
                  <a:lnTo>
                    <a:pt x="1354" y="169"/>
                  </a:lnTo>
                  <a:lnTo>
                    <a:pt x="1360" y="164"/>
                  </a:lnTo>
                  <a:lnTo>
                    <a:pt x="1367" y="161"/>
                  </a:lnTo>
                  <a:lnTo>
                    <a:pt x="1373" y="155"/>
                  </a:lnTo>
                  <a:lnTo>
                    <a:pt x="1380" y="152"/>
                  </a:lnTo>
                  <a:lnTo>
                    <a:pt x="1385" y="146"/>
                  </a:lnTo>
                  <a:lnTo>
                    <a:pt x="1391" y="141"/>
                  </a:lnTo>
                  <a:lnTo>
                    <a:pt x="1397" y="136"/>
                  </a:lnTo>
                  <a:lnTo>
                    <a:pt x="1403" y="132"/>
                  </a:lnTo>
                  <a:lnTo>
                    <a:pt x="1410" y="128"/>
                  </a:lnTo>
                  <a:lnTo>
                    <a:pt x="1416" y="124"/>
                  </a:lnTo>
                  <a:lnTo>
                    <a:pt x="1424" y="121"/>
                  </a:lnTo>
                  <a:lnTo>
                    <a:pt x="1432" y="120"/>
                  </a:lnTo>
                  <a:lnTo>
                    <a:pt x="1438" y="112"/>
                  </a:lnTo>
                  <a:lnTo>
                    <a:pt x="1447" y="106"/>
                  </a:lnTo>
                  <a:lnTo>
                    <a:pt x="1453" y="99"/>
                  </a:lnTo>
                  <a:lnTo>
                    <a:pt x="1461" y="92"/>
                  </a:lnTo>
                  <a:lnTo>
                    <a:pt x="1466" y="84"/>
                  </a:lnTo>
                  <a:lnTo>
                    <a:pt x="1473" y="79"/>
                  </a:lnTo>
                  <a:lnTo>
                    <a:pt x="1479" y="71"/>
                  </a:lnTo>
                  <a:lnTo>
                    <a:pt x="1485" y="67"/>
                  </a:lnTo>
                  <a:lnTo>
                    <a:pt x="1492" y="60"/>
                  </a:lnTo>
                  <a:lnTo>
                    <a:pt x="1498" y="57"/>
                  </a:lnTo>
                  <a:lnTo>
                    <a:pt x="1506" y="55"/>
                  </a:lnTo>
                  <a:lnTo>
                    <a:pt x="1514" y="54"/>
                  </a:lnTo>
                  <a:lnTo>
                    <a:pt x="1521" y="53"/>
                  </a:lnTo>
                  <a:lnTo>
                    <a:pt x="1531" y="55"/>
                  </a:lnTo>
                  <a:lnTo>
                    <a:pt x="1542" y="57"/>
                  </a:lnTo>
                  <a:lnTo>
                    <a:pt x="1554" y="65"/>
                  </a:lnTo>
                  <a:lnTo>
                    <a:pt x="1565" y="68"/>
                  </a:lnTo>
                  <a:lnTo>
                    <a:pt x="1577" y="70"/>
                  </a:lnTo>
                  <a:lnTo>
                    <a:pt x="1581" y="69"/>
                  </a:lnTo>
                  <a:lnTo>
                    <a:pt x="1587" y="68"/>
                  </a:lnTo>
                  <a:lnTo>
                    <a:pt x="1593" y="68"/>
                  </a:lnTo>
                  <a:lnTo>
                    <a:pt x="1601" y="67"/>
                  </a:lnTo>
                  <a:lnTo>
                    <a:pt x="1606" y="63"/>
                  </a:lnTo>
                  <a:lnTo>
                    <a:pt x="1612" y="61"/>
                  </a:lnTo>
                  <a:lnTo>
                    <a:pt x="1619" y="59"/>
                  </a:lnTo>
                  <a:lnTo>
                    <a:pt x="1625" y="57"/>
                  </a:lnTo>
                  <a:lnTo>
                    <a:pt x="1632" y="55"/>
                  </a:lnTo>
                  <a:lnTo>
                    <a:pt x="1638" y="54"/>
                  </a:lnTo>
                  <a:lnTo>
                    <a:pt x="1645" y="52"/>
                  </a:lnTo>
                  <a:lnTo>
                    <a:pt x="1652" y="52"/>
                  </a:lnTo>
                  <a:lnTo>
                    <a:pt x="1658" y="46"/>
                  </a:lnTo>
                  <a:lnTo>
                    <a:pt x="1663" y="43"/>
                  </a:lnTo>
                  <a:lnTo>
                    <a:pt x="1668" y="41"/>
                  </a:lnTo>
                  <a:lnTo>
                    <a:pt x="1673" y="41"/>
                  </a:lnTo>
                  <a:lnTo>
                    <a:pt x="1680" y="43"/>
                  </a:lnTo>
                  <a:lnTo>
                    <a:pt x="1687" y="48"/>
                  </a:lnTo>
                  <a:lnTo>
                    <a:pt x="1693" y="53"/>
                  </a:lnTo>
                  <a:lnTo>
                    <a:pt x="1701" y="55"/>
                  </a:lnTo>
                  <a:lnTo>
                    <a:pt x="1704" y="53"/>
                  </a:lnTo>
                  <a:lnTo>
                    <a:pt x="1709" y="49"/>
                  </a:lnTo>
                  <a:lnTo>
                    <a:pt x="1714" y="46"/>
                  </a:lnTo>
                  <a:lnTo>
                    <a:pt x="1720" y="40"/>
                  </a:lnTo>
                  <a:lnTo>
                    <a:pt x="1727" y="32"/>
                  </a:lnTo>
                  <a:lnTo>
                    <a:pt x="1736" y="26"/>
                  </a:lnTo>
                  <a:lnTo>
                    <a:pt x="1743" y="21"/>
                  </a:lnTo>
                  <a:lnTo>
                    <a:pt x="1752" y="18"/>
                  </a:lnTo>
                  <a:lnTo>
                    <a:pt x="1762" y="15"/>
                  </a:lnTo>
                  <a:lnTo>
                    <a:pt x="1771" y="15"/>
                  </a:lnTo>
                  <a:lnTo>
                    <a:pt x="1779" y="15"/>
                  </a:lnTo>
                  <a:lnTo>
                    <a:pt x="1789" y="15"/>
                  </a:lnTo>
                  <a:lnTo>
                    <a:pt x="1798" y="15"/>
                  </a:lnTo>
                  <a:lnTo>
                    <a:pt x="1807" y="17"/>
                  </a:lnTo>
                  <a:lnTo>
                    <a:pt x="1815" y="17"/>
                  </a:lnTo>
                  <a:lnTo>
                    <a:pt x="1825" y="19"/>
                  </a:lnTo>
                  <a:lnTo>
                    <a:pt x="1832" y="19"/>
                  </a:lnTo>
                  <a:lnTo>
                    <a:pt x="1842" y="20"/>
                  </a:lnTo>
                  <a:lnTo>
                    <a:pt x="1850" y="20"/>
                  </a:lnTo>
                  <a:lnTo>
                    <a:pt x="1858" y="20"/>
                  </a:lnTo>
                  <a:lnTo>
                    <a:pt x="1858" y="12"/>
                  </a:lnTo>
                  <a:lnTo>
                    <a:pt x="186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6" name="Freeform 362"/>
            <p:cNvSpPr>
              <a:spLocks/>
            </p:cNvSpPr>
            <p:nvPr/>
          </p:nvSpPr>
          <p:spPr bwMode="auto">
            <a:xfrm>
              <a:off x="6863" y="3581"/>
              <a:ext cx="27" cy="15"/>
            </a:xfrm>
            <a:custGeom>
              <a:avLst/>
              <a:gdLst>
                <a:gd name="T0" fmla="*/ 0 w 111"/>
                <a:gd name="T1" fmla="*/ 0 h 59"/>
                <a:gd name="T2" fmla="*/ 0 w 111"/>
                <a:gd name="T3" fmla="*/ 0 h 59"/>
                <a:gd name="T4" fmla="*/ 0 w 111"/>
                <a:gd name="T5" fmla="*/ 0 h 59"/>
                <a:gd name="T6" fmla="*/ 0 w 111"/>
                <a:gd name="T7" fmla="*/ 0 h 59"/>
                <a:gd name="T8" fmla="*/ 0 w 111"/>
                <a:gd name="T9" fmla="*/ 0 h 59"/>
                <a:gd name="T10" fmla="*/ 0 w 111"/>
                <a:gd name="T11" fmla="*/ 0 h 59"/>
                <a:gd name="T12" fmla="*/ 0 w 111"/>
                <a:gd name="T13" fmla="*/ 0 h 59"/>
                <a:gd name="T14" fmla="*/ 0 w 111"/>
                <a:gd name="T15" fmla="*/ 0 h 59"/>
                <a:gd name="T16" fmla="*/ 0 w 111"/>
                <a:gd name="T17" fmla="*/ 0 h 59"/>
                <a:gd name="T18" fmla="*/ 0 w 111"/>
                <a:gd name="T19" fmla="*/ 0 h 59"/>
                <a:gd name="T20" fmla="*/ 0 w 111"/>
                <a:gd name="T21" fmla="*/ 0 h 59"/>
                <a:gd name="T22" fmla="*/ 0 w 111"/>
                <a:gd name="T23" fmla="*/ 0 h 59"/>
                <a:gd name="T24" fmla="*/ 0 w 111"/>
                <a:gd name="T25" fmla="*/ 0 h 59"/>
                <a:gd name="T26" fmla="*/ 0 w 111"/>
                <a:gd name="T27" fmla="*/ 0 h 59"/>
                <a:gd name="T28" fmla="*/ 0 w 111"/>
                <a:gd name="T29" fmla="*/ 0 h 59"/>
                <a:gd name="T30" fmla="*/ 0 w 111"/>
                <a:gd name="T31" fmla="*/ 0 h 59"/>
                <a:gd name="T32" fmla="*/ 0 w 111"/>
                <a:gd name="T33" fmla="*/ 0 h 59"/>
                <a:gd name="T34" fmla="*/ 0 w 111"/>
                <a:gd name="T35" fmla="*/ 0 h 59"/>
                <a:gd name="T36" fmla="*/ 0 w 111"/>
                <a:gd name="T37" fmla="*/ 0 h 59"/>
                <a:gd name="T38" fmla="*/ 0 w 111"/>
                <a:gd name="T39" fmla="*/ 0 h 59"/>
                <a:gd name="T40" fmla="*/ 0 w 111"/>
                <a:gd name="T41" fmla="*/ 0 h 59"/>
                <a:gd name="T42" fmla="*/ 0 w 111"/>
                <a:gd name="T43" fmla="*/ 0 h 59"/>
                <a:gd name="T44" fmla="*/ 0 w 111"/>
                <a:gd name="T45" fmla="*/ 0 h 59"/>
                <a:gd name="T46" fmla="*/ 0 w 111"/>
                <a:gd name="T47" fmla="*/ 0 h 59"/>
                <a:gd name="T48" fmla="*/ 0 w 111"/>
                <a:gd name="T49" fmla="*/ 0 h 59"/>
                <a:gd name="T50" fmla="*/ 0 w 111"/>
                <a:gd name="T51" fmla="*/ 0 h 59"/>
                <a:gd name="T52" fmla="*/ 0 w 111"/>
                <a:gd name="T53" fmla="*/ 0 h 59"/>
                <a:gd name="T54" fmla="*/ 0 w 111"/>
                <a:gd name="T55" fmla="*/ 0 h 59"/>
                <a:gd name="T56" fmla="*/ 0 w 111"/>
                <a:gd name="T57" fmla="*/ 0 h 59"/>
                <a:gd name="T58" fmla="*/ 0 w 111"/>
                <a:gd name="T59" fmla="*/ 0 h 59"/>
                <a:gd name="T60" fmla="*/ 0 w 111"/>
                <a:gd name="T61" fmla="*/ 0 h 59"/>
                <a:gd name="T62" fmla="*/ 0 w 111"/>
                <a:gd name="T63" fmla="*/ 0 h 59"/>
                <a:gd name="T64" fmla="*/ 0 w 111"/>
                <a:gd name="T65" fmla="*/ 0 h 59"/>
                <a:gd name="T66" fmla="*/ 0 w 111"/>
                <a:gd name="T67" fmla="*/ 0 h 5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"/>
                <a:gd name="T103" fmla="*/ 0 h 59"/>
                <a:gd name="T104" fmla="*/ 111 w 111"/>
                <a:gd name="T105" fmla="*/ 59 h 5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" h="59">
                  <a:moveTo>
                    <a:pt x="98" y="0"/>
                  </a:moveTo>
                  <a:lnTo>
                    <a:pt x="104" y="8"/>
                  </a:lnTo>
                  <a:lnTo>
                    <a:pt x="110" y="15"/>
                  </a:lnTo>
                  <a:lnTo>
                    <a:pt x="111" y="19"/>
                  </a:lnTo>
                  <a:lnTo>
                    <a:pt x="111" y="21"/>
                  </a:lnTo>
                  <a:lnTo>
                    <a:pt x="109" y="23"/>
                  </a:lnTo>
                  <a:lnTo>
                    <a:pt x="104" y="25"/>
                  </a:lnTo>
                  <a:lnTo>
                    <a:pt x="102" y="25"/>
                  </a:lnTo>
                  <a:lnTo>
                    <a:pt x="98" y="26"/>
                  </a:lnTo>
                  <a:lnTo>
                    <a:pt x="92" y="27"/>
                  </a:lnTo>
                  <a:lnTo>
                    <a:pt x="87" y="30"/>
                  </a:lnTo>
                  <a:lnTo>
                    <a:pt x="77" y="33"/>
                  </a:lnTo>
                  <a:lnTo>
                    <a:pt x="69" y="36"/>
                  </a:lnTo>
                  <a:lnTo>
                    <a:pt x="59" y="39"/>
                  </a:lnTo>
                  <a:lnTo>
                    <a:pt x="51" y="41"/>
                  </a:lnTo>
                  <a:lnTo>
                    <a:pt x="41" y="43"/>
                  </a:lnTo>
                  <a:lnTo>
                    <a:pt x="30" y="47"/>
                  </a:lnTo>
                  <a:lnTo>
                    <a:pt x="21" y="50"/>
                  </a:lnTo>
                  <a:lnTo>
                    <a:pt x="15" y="52"/>
                  </a:lnTo>
                  <a:lnTo>
                    <a:pt x="8" y="53"/>
                  </a:lnTo>
                  <a:lnTo>
                    <a:pt x="0" y="59"/>
                  </a:lnTo>
                  <a:lnTo>
                    <a:pt x="6" y="51"/>
                  </a:lnTo>
                  <a:lnTo>
                    <a:pt x="14" y="45"/>
                  </a:lnTo>
                  <a:lnTo>
                    <a:pt x="20" y="39"/>
                  </a:lnTo>
                  <a:lnTo>
                    <a:pt x="27" y="33"/>
                  </a:lnTo>
                  <a:lnTo>
                    <a:pt x="34" y="27"/>
                  </a:lnTo>
                  <a:lnTo>
                    <a:pt x="42" y="22"/>
                  </a:lnTo>
                  <a:lnTo>
                    <a:pt x="52" y="18"/>
                  </a:lnTo>
                  <a:lnTo>
                    <a:pt x="62" y="13"/>
                  </a:lnTo>
                  <a:lnTo>
                    <a:pt x="70" y="10"/>
                  </a:lnTo>
                  <a:lnTo>
                    <a:pt x="79" y="7"/>
                  </a:lnTo>
                  <a:lnTo>
                    <a:pt x="88" y="3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7" name="Freeform 363"/>
            <p:cNvSpPr>
              <a:spLocks/>
            </p:cNvSpPr>
            <p:nvPr/>
          </p:nvSpPr>
          <p:spPr bwMode="auto">
            <a:xfrm>
              <a:off x="6890" y="3584"/>
              <a:ext cx="27" cy="17"/>
            </a:xfrm>
            <a:custGeom>
              <a:avLst/>
              <a:gdLst>
                <a:gd name="T0" fmla="*/ 0 w 109"/>
                <a:gd name="T1" fmla="*/ 0 h 68"/>
                <a:gd name="T2" fmla="*/ 0 w 109"/>
                <a:gd name="T3" fmla="*/ 0 h 68"/>
                <a:gd name="T4" fmla="*/ 0 w 109"/>
                <a:gd name="T5" fmla="*/ 0 h 68"/>
                <a:gd name="T6" fmla="*/ 0 w 109"/>
                <a:gd name="T7" fmla="*/ 0 h 68"/>
                <a:gd name="T8" fmla="*/ 0 w 109"/>
                <a:gd name="T9" fmla="*/ 0 h 68"/>
                <a:gd name="T10" fmla="*/ 0 w 109"/>
                <a:gd name="T11" fmla="*/ 0 h 68"/>
                <a:gd name="T12" fmla="*/ 0 w 109"/>
                <a:gd name="T13" fmla="*/ 0 h 68"/>
                <a:gd name="T14" fmla="*/ 0 w 109"/>
                <a:gd name="T15" fmla="*/ 0 h 68"/>
                <a:gd name="T16" fmla="*/ 0 w 109"/>
                <a:gd name="T17" fmla="*/ 0 h 68"/>
                <a:gd name="T18" fmla="*/ 0 w 109"/>
                <a:gd name="T19" fmla="*/ 0 h 68"/>
                <a:gd name="T20" fmla="*/ 0 w 109"/>
                <a:gd name="T21" fmla="*/ 0 h 68"/>
                <a:gd name="T22" fmla="*/ 0 w 109"/>
                <a:gd name="T23" fmla="*/ 0 h 68"/>
                <a:gd name="T24" fmla="*/ 0 w 109"/>
                <a:gd name="T25" fmla="*/ 0 h 68"/>
                <a:gd name="T26" fmla="*/ 0 w 109"/>
                <a:gd name="T27" fmla="*/ 0 h 68"/>
                <a:gd name="T28" fmla="*/ 0 w 109"/>
                <a:gd name="T29" fmla="*/ 0 h 68"/>
                <a:gd name="T30" fmla="*/ 0 w 109"/>
                <a:gd name="T31" fmla="*/ 0 h 68"/>
                <a:gd name="T32" fmla="*/ 0 w 109"/>
                <a:gd name="T33" fmla="*/ 0 h 68"/>
                <a:gd name="T34" fmla="*/ 0 w 109"/>
                <a:gd name="T35" fmla="*/ 0 h 68"/>
                <a:gd name="T36" fmla="*/ 0 w 109"/>
                <a:gd name="T37" fmla="*/ 0 h 68"/>
                <a:gd name="T38" fmla="*/ 0 w 109"/>
                <a:gd name="T39" fmla="*/ 0 h 68"/>
                <a:gd name="T40" fmla="*/ 0 w 109"/>
                <a:gd name="T41" fmla="*/ 0 h 68"/>
                <a:gd name="T42" fmla="*/ 0 w 109"/>
                <a:gd name="T43" fmla="*/ 0 h 68"/>
                <a:gd name="T44" fmla="*/ 0 w 109"/>
                <a:gd name="T45" fmla="*/ 0 h 68"/>
                <a:gd name="T46" fmla="*/ 0 w 109"/>
                <a:gd name="T47" fmla="*/ 0 h 68"/>
                <a:gd name="T48" fmla="*/ 0 w 109"/>
                <a:gd name="T49" fmla="*/ 0 h 68"/>
                <a:gd name="T50" fmla="*/ 0 w 109"/>
                <a:gd name="T51" fmla="*/ 0 h 68"/>
                <a:gd name="T52" fmla="*/ 0 w 109"/>
                <a:gd name="T53" fmla="*/ 0 h 68"/>
                <a:gd name="T54" fmla="*/ 0 w 109"/>
                <a:gd name="T55" fmla="*/ 0 h 68"/>
                <a:gd name="T56" fmla="*/ 0 w 109"/>
                <a:gd name="T57" fmla="*/ 0 h 68"/>
                <a:gd name="T58" fmla="*/ 0 w 109"/>
                <a:gd name="T59" fmla="*/ 0 h 68"/>
                <a:gd name="T60" fmla="*/ 0 w 109"/>
                <a:gd name="T61" fmla="*/ 0 h 68"/>
                <a:gd name="T62" fmla="*/ 0 w 109"/>
                <a:gd name="T63" fmla="*/ 0 h 68"/>
                <a:gd name="T64" fmla="*/ 0 w 109"/>
                <a:gd name="T65" fmla="*/ 0 h 68"/>
                <a:gd name="T66" fmla="*/ 0 w 109"/>
                <a:gd name="T67" fmla="*/ 0 h 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9"/>
                <a:gd name="T103" fmla="*/ 0 h 68"/>
                <a:gd name="T104" fmla="*/ 109 w 109"/>
                <a:gd name="T105" fmla="*/ 68 h 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9" h="68">
                  <a:moveTo>
                    <a:pt x="79" y="0"/>
                  </a:moveTo>
                  <a:lnTo>
                    <a:pt x="89" y="3"/>
                  </a:lnTo>
                  <a:lnTo>
                    <a:pt x="98" y="11"/>
                  </a:lnTo>
                  <a:lnTo>
                    <a:pt x="102" y="16"/>
                  </a:lnTo>
                  <a:lnTo>
                    <a:pt x="106" y="22"/>
                  </a:lnTo>
                  <a:lnTo>
                    <a:pt x="107" y="27"/>
                  </a:lnTo>
                  <a:lnTo>
                    <a:pt x="109" y="32"/>
                  </a:lnTo>
                  <a:lnTo>
                    <a:pt x="101" y="29"/>
                  </a:lnTo>
                  <a:lnTo>
                    <a:pt x="94" y="27"/>
                  </a:lnTo>
                  <a:lnTo>
                    <a:pt x="86" y="25"/>
                  </a:lnTo>
                  <a:lnTo>
                    <a:pt x="80" y="25"/>
                  </a:lnTo>
                  <a:lnTo>
                    <a:pt x="68" y="26"/>
                  </a:lnTo>
                  <a:lnTo>
                    <a:pt x="59" y="31"/>
                  </a:lnTo>
                  <a:lnTo>
                    <a:pt x="48" y="36"/>
                  </a:lnTo>
                  <a:lnTo>
                    <a:pt x="37" y="44"/>
                  </a:lnTo>
                  <a:lnTo>
                    <a:pt x="32" y="50"/>
                  </a:lnTo>
                  <a:lnTo>
                    <a:pt x="26" y="55"/>
                  </a:lnTo>
                  <a:lnTo>
                    <a:pt x="21" y="62"/>
                  </a:lnTo>
                  <a:lnTo>
                    <a:pt x="17" y="68"/>
                  </a:lnTo>
                  <a:lnTo>
                    <a:pt x="12" y="67"/>
                  </a:lnTo>
                  <a:lnTo>
                    <a:pt x="8" y="66"/>
                  </a:lnTo>
                  <a:lnTo>
                    <a:pt x="3" y="63"/>
                  </a:lnTo>
                  <a:lnTo>
                    <a:pt x="0" y="64"/>
                  </a:lnTo>
                  <a:lnTo>
                    <a:pt x="6" y="54"/>
                  </a:lnTo>
                  <a:lnTo>
                    <a:pt x="13" y="43"/>
                  </a:lnTo>
                  <a:lnTo>
                    <a:pt x="23" y="33"/>
                  </a:lnTo>
                  <a:lnTo>
                    <a:pt x="32" y="25"/>
                  </a:lnTo>
                  <a:lnTo>
                    <a:pt x="42" y="16"/>
                  </a:lnTo>
                  <a:lnTo>
                    <a:pt x="54" y="10"/>
                  </a:lnTo>
                  <a:lnTo>
                    <a:pt x="59" y="6"/>
                  </a:lnTo>
                  <a:lnTo>
                    <a:pt x="66" y="3"/>
                  </a:lnTo>
                  <a:lnTo>
                    <a:pt x="72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8" name="Freeform 364"/>
            <p:cNvSpPr>
              <a:spLocks/>
            </p:cNvSpPr>
            <p:nvPr/>
          </p:nvSpPr>
          <p:spPr bwMode="auto">
            <a:xfrm>
              <a:off x="6928" y="3584"/>
              <a:ext cx="15" cy="20"/>
            </a:xfrm>
            <a:custGeom>
              <a:avLst/>
              <a:gdLst>
                <a:gd name="T0" fmla="*/ 0 w 60"/>
                <a:gd name="T1" fmla="*/ 0 h 80"/>
                <a:gd name="T2" fmla="*/ 0 w 60"/>
                <a:gd name="T3" fmla="*/ 0 h 80"/>
                <a:gd name="T4" fmla="*/ 0 w 60"/>
                <a:gd name="T5" fmla="*/ 0 h 80"/>
                <a:gd name="T6" fmla="*/ 0 w 60"/>
                <a:gd name="T7" fmla="*/ 0 h 80"/>
                <a:gd name="T8" fmla="*/ 0 w 60"/>
                <a:gd name="T9" fmla="*/ 0 h 80"/>
                <a:gd name="T10" fmla="*/ 0 w 60"/>
                <a:gd name="T11" fmla="*/ 0 h 80"/>
                <a:gd name="T12" fmla="*/ 0 w 60"/>
                <a:gd name="T13" fmla="*/ 0 h 80"/>
                <a:gd name="T14" fmla="*/ 0 w 60"/>
                <a:gd name="T15" fmla="*/ 0 h 80"/>
                <a:gd name="T16" fmla="*/ 0 w 60"/>
                <a:gd name="T17" fmla="*/ 0 h 80"/>
                <a:gd name="T18" fmla="*/ 0 w 60"/>
                <a:gd name="T19" fmla="*/ 0 h 80"/>
                <a:gd name="T20" fmla="*/ 0 w 60"/>
                <a:gd name="T21" fmla="*/ 0 h 80"/>
                <a:gd name="T22" fmla="*/ 0 w 60"/>
                <a:gd name="T23" fmla="*/ 0 h 80"/>
                <a:gd name="T24" fmla="*/ 0 w 60"/>
                <a:gd name="T25" fmla="*/ 0 h 80"/>
                <a:gd name="T26" fmla="*/ 0 w 60"/>
                <a:gd name="T27" fmla="*/ 0 h 80"/>
                <a:gd name="T28" fmla="*/ 0 w 60"/>
                <a:gd name="T29" fmla="*/ 0 h 80"/>
                <a:gd name="T30" fmla="*/ 0 w 60"/>
                <a:gd name="T31" fmla="*/ 0 h 80"/>
                <a:gd name="T32" fmla="*/ 0 w 60"/>
                <a:gd name="T33" fmla="*/ 0 h 80"/>
                <a:gd name="T34" fmla="*/ 0 w 60"/>
                <a:gd name="T35" fmla="*/ 0 h 80"/>
                <a:gd name="T36" fmla="*/ 0 w 60"/>
                <a:gd name="T37" fmla="*/ 0 h 80"/>
                <a:gd name="T38" fmla="*/ 0 w 60"/>
                <a:gd name="T39" fmla="*/ 0 h 80"/>
                <a:gd name="T40" fmla="*/ 0 w 60"/>
                <a:gd name="T41" fmla="*/ 0 h 80"/>
                <a:gd name="T42" fmla="*/ 0 w 60"/>
                <a:gd name="T43" fmla="*/ 0 h 80"/>
                <a:gd name="T44" fmla="*/ 0 w 60"/>
                <a:gd name="T45" fmla="*/ 0 h 80"/>
                <a:gd name="T46" fmla="*/ 0 w 60"/>
                <a:gd name="T47" fmla="*/ 0 h 80"/>
                <a:gd name="T48" fmla="*/ 0 w 60"/>
                <a:gd name="T49" fmla="*/ 0 h 80"/>
                <a:gd name="T50" fmla="*/ 0 w 60"/>
                <a:gd name="T51" fmla="*/ 0 h 80"/>
                <a:gd name="T52" fmla="*/ 0 w 60"/>
                <a:gd name="T53" fmla="*/ 0 h 80"/>
                <a:gd name="T54" fmla="*/ 0 w 60"/>
                <a:gd name="T55" fmla="*/ 0 h 80"/>
                <a:gd name="T56" fmla="*/ 0 w 60"/>
                <a:gd name="T57" fmla="*/ 0 h 80"/>
                <a:gd name="T58" fmla="*/ 0 w 60"/>
                <a:gd name="T59" fmla="*/ 0 h 80"/>
                <a:gd name="T60" fmla="*/ 0 w 60"/>
                <a:gd name="T61" fmla="*/ 0 h 80"/>
                <a:gd name="T62" fmla="*/ 0 w 60"/>
                <a:gd name="T63" fmla="*/ 0 h 8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0"/>
                <a:gd name="T97" fmla="*/ 0 h 80"/>
                <a:gd name="T98" fmla="*/ 60 w 60"/>
                <a:gd name="T99" fmla="*/ 80 h 8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0" h="80">
                  <a:moveTo>
                    <a:pt x="44" y="0"/>
                  </a:moveTo>
                  <a:lnTo>
                    <a:pt x="49" y="2"/>
                  </a:lnTo>
                  <a:lnTo>
                    <a:pt x="55" y="5"/>
                  </a:lnTo>
                  <a:lnTo>
                    <a:pt x="58" y="10"/>
                  </a:lnTo>
                  <a:lnTo>
                    <a:pt x="60" y="13"/>
                  </a:lnTo>
                  <a:lnTo>
                    <a:pt x="60" y="22"/>
                  </a:lnTo>
                  <a:lnTo>
                    <a:pt x="58" y="29"/>
                  </a:lnTo>
                  <a:lnTo>
                    <a:pt x="51" y="35"/>
                  </a:lnTo>
                  <a:lnTo>
                    <a:pt x="45" y="42"/>
                  </a:lnTo>
                  <a:lnTo>
                    <a:pt x="41" y="48"/>
                  </a:lnTo>
                  <a:lnTo>
                    <a:pt x="35" y="54"/>
                  </a:lnTo>
                  <a:lnTo>
                    <a:pt x="30" y="60"/>
                  </a:lnTo>
                  <a:lnTo>
                    <a:pt x="25" y="67"/>
                  </a:lnTo>
                  <a:lnTo>
                    <a:pt x="23" y="73"/>
                  </a:lnTo>
                  <a:lnTo>
                    <a:pt x="20" y="80"/>
                  </a:lnTo>
                  <a:lnTo>
                    <a:pt x="15" y="76"/>
                  </a:lnTo>
                  <a:lnTo>
                    <a:pt x="14" y="71"/>
                  </a:lnTo>
                  <a:lnTo>
                    <a:pt x="13" y="66"/>
                  </a:lnTo>
                  <a:lnTo>
                    <a:pt x="14" y="62"/>
                  </a:lnTo>
                  <a:lnTo>
                    <a:pt x="13" y="55"/>
                  </a:lnTo>
                  <a:lnTo>
                    <a:pt x="12" y="52"/>
                  </a:lnTo>
                  <a:lnTo>
                    <a:pt x="8" y="49"/>
                  </a:lnTo>
                  <a:lnTo>
                    <a:pt x="0" y="46"/>
                  </a:lnTo>
                  <a:lnTo>
                    <a:pt x="5" y="42"/>
                  </a:lnTo>
                  <a:lnTo>
                    <a:pt x="11" y="37"/>
                  </a:lnTo>
                  <a:lnTo>
                    <a:pt x="14" y="30"/>
                  </a:lnTo>
                  <a:lnTo>
                    <a:pt x="20" y="24"/>
                  </a:lnTo>
                  <a:lnTo>
                    <a:pt x="24" y="17"/>
                  </a:lnTo>
                  <a:lnTo>
                    <a:pt x="30" y="11"/>
                  </a:lnTo>
                  <a:lnTo>
                    <a:pt x="36" y="4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19" name="Freeform 365"/>
            <p:cNvSpPr>
              <a:spLocks/>
            </p:cNvSpPr>
            <p:nvPr/>
          </p:nvSpPr>
          <p:spPr bwMode="auto">
            <a:xfrm>
              <a:off x="6966" y="3586"/>
              <a:ext cx="16" cy="22"/>
            </a:xfrm>
            <a:custGeom>
              <a:avLst/>
              <a:gdLst>
                <a:gd name="T0" fmla="*/ 0 w 64"/>
                <a:gd name="T1" fmla="*/ 0 h 84"/>
                <a:gd name="T2" fmla="*/ 0 w 64"/>
                <a:gd name="T3" fmla="*/ 0 h 84"/>
                <a:gd name="T4" fmla="*/ 0 w 64"/>
                <a:gd name="T5" fmla="*/ 0 h 84"/>
                <a:gd name="T6" fmla="*/ 0 w 64"/>
                <a:gd name="T7" fmla="*/ 0 h 84"/>
                <a:gd name="T8" fmla="*/ 0 w 64"/>
                <a:gd name="T9" fmla="*/ 0 h 84"/>
                <a:gd name="T10" fmla="*/ 0 w 64"/>
                <a:gd name="T11" fmla="*/ 0 h 84"/>
                <a:gd name="T12" fmla="*/ 0 w 64"/>
                <a:gd name="T13" fmla="*/ 0 h 84"/>
                <a:gd name="T14" fmla="*/ 0 w 64"/>
                <a:gd name="T15" fmla="*/ 0 h 84"/>
                <a:gd name="T16" fmla="*/ 0 w 64"/>
                <a:gd name="T17" fmla="*/ 0 h 84"/>
                <a:gd name="T18" fmla="*/ 0 w 64"/>
                <a:gd name="T19" fmla="*/ 0 h 84"/>
                <a:gd name="T20" fmla="*/ 0 w 64"/>
                <a:gd name="T21" fmla="*/ 0 h 84"/>
                <a:gd name="T22" fmla="*/ 0 w 64"/>
                <a:gd name="T23" fmla="*/ 0 h 84"/>
                <a:gd name="T24" fmla="*/ 0 w 64"/>
                <a:gd name="T25" fmla="*/ 0 h 84"/>
                <a:gd name="T26" fmla="*/ 0 w 64"/>
                <a:gd name="T27" fmla="*/ 0 h 84"/>
                <a:gd name="T28" fmla="*/ 0 w 64"/>
                <a:gd name="T29" fmla="*/ 0 h 84"/>
                <a:gd name="T30" fmla="*/ 0 w 64"/>
                <a:gd name="T31" fmla="*/ 0 h 84"/>
                <a:gd name="T32" fmla="*/ 0 w 64"/>
                <a:gd name="T33" fmla="*/ 0 h 84"/>
                <a:gd name="T34" fmla="*/ 0 w 64"/>
                <a:gd name="T35" fmla="*/ 0 h 84"/>
                <a:gd name="T36" fmla="*/ 0 w 64"/>
                <a:gd name="T37" fmla="*/ 0 h 84"/>
                <a:gd name="T38" fmla="*/ 0 w 64"/>
                <a:gd name="T39" fmla="*/ 0 h 84"/>
                <a:gd name="T40" fmla="*/ 0 w 64"/>
                <a:gd name="T41" fmla="*/ 0 h 84"/>
                <a:gd name="T42" fmla="*/ 0 w 64"/>
                <a:gd name="T43" fmla="*/ 0 h 84"/>
                <a:gd name="T44" fmla="*/ 0 w 64"/>
                <a:gd name="T45" fmla="*/ 0 h 84"/>
                <a:gd name="T46" fmla="*/ 0 w 64"/>
                <a:gd name="T47" fmla="*/ 0 h 84"/>
                <a:gd name="T48" fmla="*/ 0 w 64"/>
                <a:gd name="T49" fmla="*/ 0 h 84"/>
                <a:gd name="T50" fmla="*/ 0 w 64"/>
                <a:gd name="T51" fmla="*/ 0 h 84"/>
                <a:gd name="T52" fmla="*/ 0 w 64"/>
                <a:gd name="T53" fmla="*/ 0 h 84"/>
                <a:gd name="T54" fmla="*/ 0 w 64"/>
                <a:gd name="T55" fmla="*/ 0 h 84"/>
                <a:gd name="T56" fmla="*/ 0 w 64"/>
                <a:gd name="T57" fmla="*/ 0 h 84"/>
                <a:gd name="T58" fmla="*/ 0 w 64"/>
                <a:gd name="T59" fmla="*/ 0 h 84"/>
                <a:gd name="T60" fmla="*/ 0 w 64"/>
                <a:gd name="T61" fmla="*/ 0 h 84"/>
                <a:gd name="T62" fmla="*/ 0 w 64"/>
                <a:gd name="T63" fmla="*/ 0 h 84"/>
                <a:gd name="T64" fmla="*/ 0 w 64"/>
                <a:gd name="T65" fmla="*/ 0 h 84"/>
                <a:gd name="T66" fmla="*/ 0 w 64"/>
                <a:gd name="T67" fmla="*/ 0 h 84"/>
                <a:gd name="T68" fmla="*/ 0 w 64"/>
                <a:gd name="T69" fmla="*/ 0 h 84"/>
                <a:gd name="T70" fmla="*/ 0 w 64"/>
                <a:gd name="T71" fmla="*/ 0 h 8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4"/>
                <a:gd name="T109" fmla="*/ 0 h 84"/>
                <a:gd name="T110" fmla="*/ 64 w 64"/>
                <a:gd name="T111" fmla="*/ 84 h 8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4" h="84">
                  <a:moveTo>
                    <a:pt x="22" y="0"/>
                  </a:moveTo>
                  <a:lnTo>
                    <a:pt x="28" y="2"/>
                  </a:lnTo>
                  <a:lnTo>
                    <a:pt x="35" y="5"/>
                  </a:lnTo>
                  <a:lnTo>
                    <a:pt x="42" y="9"/>
                  </a:lnTo>
                  <a:lnTo>
                    <a:pt x="48" y="14"/>
                  </a:lnTo>
                  <a:lnTo>
                    <a:pt x="58" y="22"/>
                  </a:lnTo>
                  <a:lnTo>
                    <a:pt x="64" y="33"/>
                  </a:lnTo>
                  <a:lnTo>
                    <a:pt x="63" y="41"/>
                  </a:lnTo>
                  <a:lnTo>
                    <a:pt x="58" y="48"/>
                  </a:lnTo>
                  <a:lnTo>
                    <a:pt x="53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5" y="61"/>
                  </a:lnTo>
                  <a:lnTo>
                    <a:pt x="28" y="61"/>
                  </a:lnTo>
                  <a:lnTo>
                    <a:pt x="23" y="64"/>
                  </a:lnTo>
                  <a:lnTo>
                    <a:pt x="21" y="68"/>
                  </a:lnTo>
                  <a:lnTo>
                    <a:pt x="17" y="73"/>
                  </a:lnTo>
                  <a:lnTo>
                    <a:pt x="13" y="77"/>
                  </a:lnTo>
                  <a:lnTo>
                    <a:pt x="11" y="82"/>
                  </a:lnTo>
                  <a:lnTo>
                    <a:pt x="5" y="84"/>
                  </a:lnTo>
                  <a:lnTo>
                    <a:pt x="0" y="84"/>
                  </a:lnTo>
                  <a:lnTo>
                    <a:pt x="0" y="79"/>
                  </a:lnTo>
                  <a:lnTo>
                    <a:pt x="1" y="73"/>
                  </a:lnTo>
                  <a:lnTo>
                    <a:pt x="1" y="67"/>
                  </a:lnTo>
                  <a:lnTo>
                    <a:pt x="3" y="62"/>
                  </a:lnTo>
                  <a:lnTo>
                    <a:pt x="3" y="56"/>
                  </a:lnTo>
                  <a:lnTo>
                    <a:pt x="4" y="51"/>
                  </a:lnTo>
                  <a:lnTo>
                    <a:pt x="5" y="44"/>
                  </a:lnTo>
                  <a:lnTo>
                    <a:pt x="6" y="40"/>
                  </a:lnTo>
                  <a:lnTo>
                    <a:pt x="6" y="33"/>
                  </a:lnTo>
                  <a:lnTo>
                    <a:pt x="7" y="28"/>
                  </a:lnTo>
                  <a:lnTo>
                    <a:pt x="9" y="21"/>
                  </a:lnTo>
                  <a:lnTo>
                    <a:pt x="11" y="17"/>
                  </a:lnTo>
                  <a:lnTo>
                    <a:pt x="15" y="8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0" name="Freeform 366"/>
            <p:cNvSpPr>
              <a:spLocks/>
            </p:cNvSpPr>
            <p:nvPr/>
          </p:nvSpPr>
          <p:spPr bwMode="auto">
            <a:xfrm>
              <a:off x="6835" y="3589"/>
              <a:ext cx="14" cy="10"/>
            </a:xfrm>
            <a:custGeom>
              <a:avLst/>
              <a:gdLst>
                <a:gd name="T0" fmla="*/ 0 w 56"/>
                <a:gd name="T1" fmla="*/ 0 h 41"/>
                <a:gd name="T2" fmla="*/ 0 w 56"/>
                <a:gd name="T3" fmla="*/ 0 h 41"/>
                <a:gd name="T4" fmla="*/ 0 w 56"/>
                <a:gd name="T5" fmla="*/ 0 h 41"/>
                <a:gd name="T6" fmla="*/ 0 w 56"/>
                <a:gd name="T7" fmla="*/ 0 h 41"/>
                <a:gd name="T8" fmla="*/ 0 w 56"/>
                <a:gd name="T9" fmla="*/ 0 h 41"/>
                <a:gd name="T10" fmla="*/ 0 w 56"/>
                <a:gd name="T11" fmla="*/ 0 h 41"/>
                <a:gd name="T12" fmla="*/ 0 w 56"/>
                <a:gd name="T13" fmla="*/ 0 h 41"/>
                <a:gd name="T14" fmla="*/ 0 w 56"/>
                <a:gd name="T15" fmla="*/ 0 h 41"/>
                <a:gd name="T16" fmla="*/ 0 w 56"/>
                <a:gd name="T17" fmla="*/ 0 h 41"/>
                <a:gd name="T18" fmla="*/ 0 w 56"/>
                <a:gd name="T19" fmla="*/ 0 h 41"/>
                <a:gd name="T20" fmla="*/ 0 w 56"/>
                <a:gd name="T21" fmla="*/ 0 h 41"/>
                <a:gd name="T22" fmla="*/ 0 w 56"/>
                <a:gd name="T23" fmla="*/ 0 h 41"/>
                <a:gd name="T24" fmla="*/ 0 w 56"/>
                <a:gd name="T25" fmla="*/ 0 h 41"/>
                <a:gd name="T26" fmla="*/ 0 w 56"/>
                <a:gd name="T27" fmla="*/ 0 h 41"/>
                <a:gd name="T28" fmla="*/ 0 w 56"/>
                <a:gd name="T29" fmla="*/ 0 h 41"/>
                <a:gd name="T30" fmla="*/ 0 w 56"/>
                <a:gd name="T31" fmla="*/ 0 h 41"/>
                <a:gd name="T32" fmla="*/ 0 w 56"/>
                <a:gd name="T33" fmla="*/ 0 h 41"/>
                <a:gd name="T34" fmla="*/ 0 w 56"/>
                <a:gd name="T35" fmla="*/ 0 h 41"/>
                <a:gd name="T36" fmla="*/ 0 w 56"/>
                <a:gd name="T37" fmla="*/ 0 h 41"/>
                <a:gd name="T38" fmla="*/ 0 w 56"/>
                <a:gd name="T39" fmla="*/ 0 h 41"/>
                <a:gd name="T40" fmla="*/ 0 w 56"/>
                <a:gd name="T41" fmla="*/ 0 h 41"/>
                <a:gd name="T42" fmla="*/ 0 w 56"/>
                <a:gd name="T43" fmla="*/ 0 h 41"/>
                <a:gd name="T44" fmla="*/ 0 w 56"/>
                <a:gd name="T45" fmla="*/ 0 h 41"/>
                <a:gd name="T46" fmla="*/ 0 w 56"/>
                <a:gd name="T47" fmla="*/ 0 h 41"/>
                <a:gd name="T48" fmla="*/ 0 w 56"/>
                <a:gd name="T49" fmla="*/ 0 h 41"/>
                <a:gd name="T50" fmla="*/ 0 w 56"/>
                <a:gd name="T51" fmla="*/ 0 h 41"/>
                <a:gd name="T52" fmla="*/ 0 w 56"/>
                <a:gd name="T53" fmla="*/ 0 h 41"/>
                <a:gd name="T54" fmla="*/ 0 w 56"/>
                <a:gd name="T55" fmla="*/ 0 h 41"/>
                <a:gd name="T56" fmla="*/ 0 w 56"/>
                <a:gd name="T57" fmla="*/ 0 h 41"/>
                <a:gd name="T58" fmla="*/ 0 w 56"/>
                <a:gd name="T59" fmla="*/ 0 h 41"/>
                <a:gd name="T60" fmla="*/ 0 w 56"/>
                <a:gd name="T61" fmla="*/ 0 h 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6"/>
                <a:gd name="T94" fmla="*/ 0 h 41"/>
                <a:gd name="T95" fmla="*/ 56 w 56"/>
                <a:gd name="T96" fmla="*/ 41 h 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6" h="41">
                  <a:moveTo>
                    <a:pt x="23" y="0"/>
                  </a:moveTo>
                  <a:lnTo>
                    <a:pt x="26" y="4"/>
                  </a:lnTo>
                  <a:lnTo>
                    <a:pt x="31" y="8"/>
                  </a:lnTo>
                  <a:lnTo>
                    <a:pt x="31" y="3"/>
                  </a:lnTo>
                  <a:lnTo>
                    <a:pt x="33" y="1"/>
                  </a:lnTo>
                  <a:lnTo>
                    <a:pt x="36" y="0"/>
                  </a:lnTo>
                  <a:lnTo>
                    <a:pt x="39" y="3"/>
                  </a:lnTo>
                  <a:lnTo>
                    <a:pt x="45" y="7"/>
                  </a:lnTo>
                  <a:lnTo>
                    <a:pt x="55" y="10"/>
                  </a:lnTo>
                  <a:lnTo>
                    <a:pt x="56" y="16"/>
                  </a:lnTo>
                  <a:lnTo>
                    <a:pt x="56" y="22"/>
                  </a:lnTo>
                  <a:lnTo>
                    <a:pt x="53" y="27"/>
                  </a:lnTo>
                  <a:lnTo>
                    <a:pt x="48" y="34"/>
                  </a:lnTo>
                  <a:lnTo>
                    <a:pt x="43" y="27"/>
                  </a:lnTo>
                  <a:lnTo>
                    <a:pt x="42" y="22"/>
                  </a:lnTo>
                  <a:lnTo>
                    <a:pt x="39" y="22"/>
                  </a:lnTo>
                  <a:lnTo>
                    <a:pt x="33" y="27"/>
                  </a:lnTo>
                  <a:lnTo>
                    <a:pt x="27" y="31"/>
                  </a:lnTo>
                  <a:lnTo>
                    <a:pt x="19" y="31"/>
                  </a:lnTo>
                  <a:lnTo>
                    <a:pt x="11" y="34"/>
                  </a:lnTo>
                  <a:lnTo>
                    <a:pt x="11" y="36"/>
                  </a:lnTo>
                  <a:lnTo>
                    <a:pt x="11" y="41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5" y="12"/>
                  </a:lnTo>
                  <a:lnTo>
                    <a:pt x="9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1" name="Freeform 367"/>
            <p:cNvSpPr>
              <a:spLocks/>
            </p:cNvSpPr>
            <p:nvPr/>
          </p:nvSpPr>
          <p:spPr bwMode="auto">
            <a:xfrm>
              <a:off x="7009" y="3594"/>
              <a:ext cx="10" cy="1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0 h 39"/>
                <a:gd name="T4" fmla="*/ 0 w 38"/>
                <a:gd name="T5" fmla="*/ 0 h 39"/>
                <a:gd name="T6" fmla="*/ 0 w 38"/>
                <a:gd name="T7" fmla="*/ 0 h 39"/>
                <a:gd name="T8" fmla="*/ 0 w 38"/>
                <a:gd name="T9" fmla="*/ 0 h 39"/>
                <a:gd name="T10" fmla="*/ 0 w 38"/>
                <a:gd name="T11" fmla="*/ 0 h 39"/>
                <a:gd name="T12" fmla="*/ 0 w 38"/>
                <a:gd name="T13" fmla="*/ 0 h 39"/>
                <a:gd name="T14" fmla="*/ 0 w 38"/>
                <a:gd name="T15" fmla="*/ 0 h 39"/>
                <a:gd name="T16" fmla="*/ 0 w 38"/>
                <a:gd name="T17" fmla="*/ 0 h 39"/>
                <a:gd name="T18" fmla="*/ 0 w 38"/>
                <a:gd name="T19" fmla="*/ 0 h 39"/>
                <a:gd name="T20" fmla="*/ 0 w 38"/>
                <a:gd name="T21" fmla="*/ 0 h 39"/>
                <a:gd name="T22" fmla="*/ 0 w 38"/>
                <a:gd name="T23" fmla="*/ 0 h 39"/>
                <a:gd name="T24" fmla="*/ 0 w 38"/>
                <a:gd name="T25" fmla="*/ 0 h 39"/>
                <a:gd name="T26" fmla="*/ 0 w 38"/>
                <a:gd name="T27" fmla="*/ 0 h 39"/>
                <a:gd name="T28" fmla="*/ 0 w 38"/>
                <a:gd name="T29" fmla="*/ 0 h 39"/>
                <a:gd name="T30" fmla="*/ 0 w 38"/>
                <a:gd name="T31" fmla="*/ 0 h 39"/>
                <a:gd name="T32" fmla="*/ 0 w 38"/>
                <a:gd name="T33" fmla="*/ 0 h 39"/>
                <a:gd name="T34" fmla="*/ 0 w 38"/>
                <a:gd name="T35" fmla="*/ 0 h 39"/>
                <a:gd name="T36" fmla="*/ 0 w 38"/>
                <a:gd name="T37" fmla="*/ 0 h 39"/>
                <a:gd name="T38" fmla="*/ 0 w 3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8"/>
                <a:gd name="T61" fmla="*/ 0 h 39"/>
                <a:gd name="T62" fmla="*/ 38 w 3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8" h="39">
                  <a:moveTo>
                    <a:pt x="36" y="0"/>
                  </a:moveTo>
                  <a:lnTo>
                    <a:pt x="38" y="4"/>
                  </a:lnTo>
                  <a:lnTo>
                    <a:pt x="38" y="11"/>
                  </a:lnTo>
                  <a:lnTo>
                    <a:pt x="35" y="16"/>
                  </a:lnTo>
                  <a:lnTo>
                    <a:pt x="30" y="23"/>
                  </a:lnTo>
                  <a:lnTo>
                    <a:pt x="23" y="28"/>
                  </a:lnTo>
                  <a:lnTo>
                    <a:pt x="18" y="34"/>
                  </a:lnTo>
                  <a:lnTo>
                    <a:pt x="11" y="36"/>
                  </a:lnTo>
                  <a:lnTo>
                    <a:pt x="7" y="39"/>
                  </a:lnTo>
                  <a:lnTo>
                    <a:pt x="2" y="37"/>
                  </a:lnTo>
                  <a:lnTo>
                    <a:pt x="0" y="34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5" y="13"/>
                  </a:lnTo>
                  <a:lnTo>
                    <a:pt x="10" y="7"/>
                  </a:lnTo>
                  <a:lnTo>
                    <a:pt x="18" y="3"/>
                  </a:lnTo>
                  <a:lnTo>
                    <a:pt x="28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2" name="Freeform 368"/>
            <p:cNvSpPr>
              <a:spLocks/>
            </p:cNvSpPr>
            <p:nvPr/>
          </p:nvSpPr>
          <p:spPr bwMode="auto">
            <a:xfrm>
              <a:off x="6792" y="3596"/>
              <a:ext cx="33" cy="16"/>
            </a:xfrm>
            <a:custGeom>
              <a:avLst/>
              <a:gdLst>
                <a:gd name="T0" fmla="*/ 0 w 133"/>
                <a:gd name="T1" fmla="*/ 0 h 65"/>
                <a:gd name="T2" fmla="*/ 0 w 133"/>
                <a:gd name="T3" fmla="*/ 0 h 65"/>
                <a:gd name="T4" fmla="*/ 0 w 133"/>
                <a:gd name="T5" fmla="*/ 0 h 65"/>
                <a:gd name="T6" fmla="*/ 0 w 133"/>
                <a:gd name="T7" fmla="*/ 0 h 65"/>
                <a:gd name="T8" fmla="*/ 0 w 133"/>
                <a:gd name="T9" fmla="*/ 0 h 65"/>
                <a:gd name="T10" fmla="*/ 0 w 133"/>
                <a:gd name="T11" fmla="*/ 0 h 65"/>
                <a:gd name="T12" fmla="*/ 0 w 133"/>
                <a:gd name="T13" fmla="*/ 0 h 65"/>
                <a:gd name="T14" fmla="*/ 0 w 133"/>
                <a:gd name="T15" fmla="*/ 0 h 65"/>
                <a:gd name="T16" fmla="*/ 0 w 133"/>
                <a:gd name="T17" fmla="*/ 0 h 65"/>
                <a:gd name="T18" fmla="*/ 0 w 133"/>
                <a:gd name="T19" fmla="*/ 0 h 65"/>
                <a:gd name="T20" fmla="*/ 0 w 133"/>
                <a:gd name="T21" fmla="*/ 0 h 65"/>
                <a:gd name="T22" fmla="*/ 0 w 133"/>
                <a:gd name="T23" fmla="*/ 0 h 65"/>
                <a:gd name="T24" fmla="*/ 0 w 133"/>
                <a:gd name="T25" fmla="*/ 0 h 65"/>
                <a:gd name="T26" fmla="*/ 0 w 133"/>
                <a:gd name="T27" fmla="*/ 0 h 65"/>
                <a:gd name="T28" fmla="*/ 0 w 133"/>
                <a:gd name="T29" fmla="*/ 0 h 65"/>
                <a:gd name="T30" fmla="*/ 0 w 133"/>
                <a:gd name="T31" fmla="*/ 0 h 65"/>
                <a:gd name="T32" fmla="*/ 0 w 133"/>
                <a:gd name="T33" fmla="*/ 0 h 65"/>
                <a:gd name="T34" fmla="*/ 0 w 133"/>
                <a:gd name="T35" fmla="*/ 0 h 65"/>
                <a:gd name="T36" fmla="*/ 0 w 133"/>
                <a:gd name="T37" fmla="*/ 0 h 65"/>
                <a:gd name="T38" fmla="*/ 0 w 133"/>
                <a:gd name="T39" fmla="*/ 0 h 65"/>
                <a:gd name="T40" fmla="*/ 0 w 133"/>
                <a:gd name="T41" fmla="*/ 0 h 65"/>
                <a:gd name="T42" fmla="*/ 0 w 133"/>
                <a:gd name="T43" fmla="*/ 0 h 65"/>
                <a:gd name="T44" fmla="*/ 0 w 133"/>
                <a:gd name="T45" fmla="*/ 0 h 65"/>
                <a:gd name="T46" fmla="*/ 0 w 133"/>
                <a:gd name="T47" fmla="*/ 0 h 65"/>
                <a:gd name="T48" fmla="*/ 0 w 133"/>
                <a:gd name="T49" fmla="*/ 0 h 65"/>
                <a:gd name="T50" fmla="*/ 0 w 133"/>
                <a:gd name="T51" fmla="*/ 0 h 65"/>
                <a:gd name="T52" fmla="*/ 0 w 133"/>
                <a:gd name="T53" fmla="*/ 0 h 65"/>
                <a:gd name="T54" fmla="*/ 0 w 133"/>
                <a:gd name="T55" fmla="*/ 0 h 65"/>
                <a:gd name="T56" fmla="*/ 0 w 133"/>
                <a:gd name="T57" fmla="*/ 0 h 65"/>
                <a:gd name="T58" fmla="*/ 0 w 133"/>
                <a:gd name="T59" fmla="*/ 0 h 65"/>
                <a:gd name="T60" fmla="*/ 0 w 133"/>
                <a:gd name="T61" fmla="*/ 0 h 65"/>
                <a:gd name="T62" fmla="*/ 0 w 133"/>
                <a:gd name="T63" fmla="*/ 0 h 65"/>
                <a:gd name="T64" fmla="*/ 0 w 133"/>
                <a:gd name="T65" fmla="*/ 0 h 65"/>
                <a:gd name="T66" fmla="*/ 0 w 133"/>
                <a:gd name="T67" fmla="*/ 0 h 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3"/>
                <a:gd name="T103" fmla="*/ 0 h 65"/>
                <a:gd name="T104" fmla="*/ 133 w 133"/>
                <a:gd name="T105" fmla="*/ 65 h 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3" h="65">
                  <a:moveTo>
                    <a:pt x="109" y="1"/>
                  </a:moveTo>
                  <a:lnTo>
                    <a:pt x="115" y="0"/>
                  </a:lnTo>
                  <a:lnTo>
                    <a:pt x="122" y="1"/>
                  </a:lnTo>
                  <a:lnTo>
                    <a:pt x="127" y="3"/>
                  </a:lnTo>
                  <a:lnTo>
                    <a:pt x="133" y="6"/>
                  </a:lnTo>
                  <a:lnTo>
                    <a:pt x="133" y="11"/>
                  </a:lnTo>
                  <a:lnTo>
                    <a:pt x="133" y="16"/>
                  </a:lnTo>
                  <a:lnTo>
                    <a:pt x="122" y="20"/>
                  </a:lnTo>
                  <a:lnTo>
                    <a:pt x="111" y="24"/>
                  </a:lnTo>
                  <a:lnTo>
                    <a:pt x="100" y="27"/>
                  </a:lnTo>
                  <a:lnTo>
                    <a:pt x="91" y="31"/>
                  </a:lnTo>
                  <a:lnTo>
                    <a:pt x="79" y="34"/>
                  </a:lnTo>
                  <a:lnTo>
                    <a:pt x="69" y="37"/>
                  </a:lnTo>
                  <a:lnTo>
                    <a:pt x="60" y="42"/>
                  </a:lnTo>
                  <a:lnTo>
                    <a:pt x="50" y="46"/>
                  </a:lnTo>
                  <a:lnTo>
                    <a:pt x="43" y="47"/>
                  </a:lnTo>
                  <a:lnTo>
                    <a:pt x="35" y="49"/>
                  </a:lnTo>
                  <a:lnTo>
                    <a:pt x="29" y="51"/>
                  </a:lnTo>
                  <a:lnTo>
                    <a:pt x="23" y="55"/>
                  </a:lnTo>
                  <a:lnTo>
                    <a:pt x="11" y="59"/>
                  </a:lnTo>
                  <a:lnTo>
                    <a:pt x="0" y="65"/>
                  </a:lnTo>
                  <a:lnTo>
                    <a:pt x="7" y="55"/>
                  </a:lnTo>
                  <a:lnTo>
                    <a:pt x="13" y="46"/>
                  </a:lnTo>
                  <a:lnTo>
                    <a:pt x="21" y="37"/>
                  </a:lnTo>
                  <a:lnTo>
                    <a:pt x="29" y="32"/>
                  </a:lnTo>
                  <a:lnTo>
                    <a:pt x="38" y="25"/>
                  </a:lnTo>
                  <a:lnTo>
                    <a:pt x="47" y="20"/>
                  </a:lnTo>
                  <a:lnTo>
                    <a:pt x="57" y="15"/>
                  </a:lnTo>
                  <a:lnTo>
                    <a:pt x="68" y="11"/>
                  </a:lnTo>
                  <a:lnTo>
                    <a:pt x="79" y="7"/>
                  </a:lnTo>
                  <a:lnTo>
                    <a:pt x="88" y="5"/>
                  </a:lnTo>
                  <a:lnTo>
                    <a:pt x="98" y="3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3" name="Freeform 369"/>
            <p:cNvSpPr>
              <a:spLocks/>
            </p:cNvSpPr>
            <p:nvPr/>
          </p:nvSpPr>
          <p:spPr bwMode="auto">
            <a:xfrm>
              <a:off x="6943" y="3596"/>
              <a:ext cx="11" cy="14"/>
            </a:xfrm>
            <a:custGeom>
              <a:avLst/>
              <a:gdLst>
                <a:gd name="T0" fmla="*/ 0 w 44"/>
                <a:gd name="T1" fmla="*/ 0 h 57"/>
                <a:gd name="T2" fmla="*/ 0 w 44"/>
                <a:gd name="T3" fmla="*/ 0 h 57"/>
                <a:gd name="T4" fmla="*/ 0 w 44"/>
                <a:gd name="T5" fmla="*/ 0 h 57"/>
                <a:gd name="T6" fmla="*/ 0 w 44"/>
                <a:gd name="T7" fmla="*/ 0 h 57"/>
                <a:gd name="T8" fmla="*/ 0 w 44"/>
                <a:gd name="T9" fmla="*/ 0 h 57"/>
                <a:gd name="T10" fmla="*/ 0 w 44"/>
                <a:gd name="T11" fmla="*/ 0 h 57"/>
                <a:gd name="T12" fmla="*/ 0 w 44"/>
                <a:gd name="T13" fmla="*/ 0 h 57"/>
                <a:gd name="T14" fmla="*/ 0 w 44"/>
                <a:gd name="T15" fmla="*/ 0 h 57"/>
                <a:gd name="T16" fmla="*/ 0 w 44"/>
                <a:gd name="T17" fmla="*/ 0 h 57"/>
                <a:gd name="T18" fmla="*/ 0 w 44"/>
                <a:gd name="T19" fmla="*/ 0 h 57"/>
                <a:gd name="T20" fmla="*/ 0 w 44"/>
                <a:gd name="T21" fmla="*/ 0 h 57"/>
                <a:gd name="T22" fmla="*/ 0 w 44"/>
                <a:gd name="T23" fmla="*/ 0 h 57"/>
                <a:gd name="T24" fmla="*/ 0 w 44"/>
                <a:gd name="T25" fmla="*/ 0 h 57"/>
                <a:gd name="T26" fmla="*/ 0 w 44"/>
                <a:gd name="T27" fmla="*/ 0 h 57"/>
                <a:gd name="T28" fmla="*/ 0 w 44"/>
                <a:gd name="T29" fmla="*/ 0 h 57"/>
                <a:gd name="T30" fmla="*/ 0 w 44"/>
                <a:gd name="T31" fmla="*/ 0 h 57"/>
                <a:gd name="T32" fmla="*/ 0 w 44"/>
                <a:gd name="T33" fmla="*/ 0 h 57"/>
                <a:gd name="T34" fmla="*/ 0 w 44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57"/>
                <a:gd name="T56" fmla="*/ 44 w 44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57">
                  <a:moveTo>
                    <a:pt x="40" y="0"/>
                  </a:moveTo>
                  <a:lnTo>
                    <a:pt x="44" y="5"/>
                  </a:lnTo>
                  <a:lnTo>
                    <a:pt x="44" y="14"/>
                  </a:lnTo>
                  <a:lnTo>
                    <a:pt x="43" y="23"/>
                  </a:lnTo>
                  <a:lnTo>
                    <a:pt x="37" y="33"/>
                  </a:lnTo>
                  <a:lnTo>
                    <a:pt x="31" y="41"/>
                  </a:lnTo>
                  <a:lnTo>
                    <a:pt x="24" y="47"/>
                  </a:lnTo>
                  <a:lnTo>
                    <a:pt x="18" y="53"/>
                  </a:lnTo>
                  <a:lnTo>
                    <a:pt x="11" y="57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7" y="27"/>
                  </a:lnTo>
                  <a:lnTo>
                    <a:pt x="13" y="18"/>
                  </a:lnTo>
                  <a:lnTo>
                    <a:pt x="23" y="10"/>
                  </a:lnTo>
                  <a:lnTo>
                    <a:pt x="31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4" name="Freeform 370"/>
            <p:cNvSpPr>
              <a:spLocks/>
            </p:cNvSpPr>
            <p:nvPr/>
          </p:nvSpPr>
          <p:spPr bwMode="auto">
            <a:xfrm>
              <a:off x="6975" y="3600"/>
              <a:ext cx="19" cy="21"/>
            </a:xfrm>
            <a:custGeom>
              <a:avLst/>
              <a:gdLst>
                <a:gd name="T0" fmla="*/ 0 w 76"/>
                <a:gd name="T1" fmla="*/ 0 h 85"/>
                <a:gd name="T2" fmla="*/ 0 w 76"/>
                <a:gd name="T3" fmla="*/ 0 h 85"/>
                <a:gd name="T4" fmla="*/ 0 w 76"/>
                <a:gd name="T5" fmla="*/ 0 h 85"/>
                <a:gd name="T6" fmla="*/ 0 w 76"/>
                <a:gd name="T7" fmla="*/ 0 h 85"/>
                <a:gd name="T8" fmla="*/ 0 w 76"/>
                <a:gd name="T9" fmla="*/ 0 h 85"/>
                <a:gd name="T10" fmla="*/ 0 w 76"/>
                <a:gd name="T11" fmla="*/ 0 h 85"/>
                <a:gd name="T12" fmla="*/ 0 w 76"/>
                <a:gd name="T13" fmla="*/ 0 h 85"/>
                <a:gd name="T14" fmla="*/ 0 w 76"/>
                <a:gd name="T15" fmla="*/ 0 h 85"/>
                <a:gd name="T16" fmla="*/ 0 w 76"/>
                <a:gd name="T17" fmla="*/ 0 h 85"/>
                <a:gd name="T18" fmla="*/ 0 w 76"/>
                <a:gd name="T19" fmla="*/ 0 h 85"/>
                <a:gd name="T20" fmla="*/ 0 w 76"/>
                <a:gd name="T21" fmla="*/ 0 h 85"/>
                <a:gd name="T22" fmla="*/ 0 w 76"/>
                <a:gd name="T23" fmla="*/ 0 h 85"/>
                <a:gd name="T24" fmla="*/ 0 w 76"/>
                <a:gd name="T25" fmla="*/ 0 h 85"/>
                <a:gd name="T26" fmla="*/ 0 w 76"/>
                <a:gd name="T27" fmla="*/ 0 h 85"/>
                <a:gd name="T28" fmla="*/ 0 w 76"/>
                <a:gd name="T29" fmla="*/ 0 h 85"/>
                <a:gd name="T30" fmla="*/ 0 w 76"/>
                <a:gd name="T31" fmla="*/ 0 h 85"/>
                <a:gd name="T32" fmla="*/ 0 w 76"/>
                <a:gd name="T33" fmla="*/ 0 h 85"/>
                <a:gd name="T34" fmla="*/ 0 w 76"/>
                <a:gd name="T35" fmla="*/ 0 h 85"/>
                <a:gd name="T36" fmla="*/ 0 w 76"/>
                <a:gd name="T37" fmla="*/ 0 h 85"/>
                <a:gd name="T38" fmla="*/ 0 w 76"/>
                <a:gd name="T39" fmla="*/ 0 h 85"/>
                <a:gd name="T40" fmla="*/ 0 w 76"/>
                <a:gd name="T41" fmla="*/ 0 h 85"/>
                <a:gd name="T42" fmla="*/ 0 w 76"/>
                <a:gd name="T43" fmla="*/ 0 h 85"/>
                <a:gd name="T44" fmla="*/ 0 w 76"/>
                <a:gd name="T45" fmla="*/ 0 h 85"/>
                <a:gd name="T46" fmla="*/ 0 w 76"/>
                <a:gd name="T47" fmla="*/ 0 h 85"/>
                <a:gd name="T48" fmla="*/ 0 w 76"/>
                <a:gd name="T49" fmla="*/ 0 h 85"/>
                <a:gd name="T50" fmla="*/ 0 w 76"/>
                <a:gd name="T51" fmla="*/ 0 h 85"/>
                <a:gd name="T52" fmla="*/ 0 w 76"/>
                <a:gd name="T53" fmla="*/ 0 h 85"/>
                <a:gd name="T54" fmla="*/ 0 w 76"/>
                <a:gd name="T55" fmla="*/ 0 h 85"/>
                <a:gd name="T56" fmla="*/ 0 w 76"/>
                <a:gd name="T57" fmla="*/ 0 h 85"/>
                <a:gd name="T58" fmla="*/ 0 w 76"/>
                <a:gd name="T59" fmla="*/ 0 h 85"/>
                <a:gd name="T60" fmla="*/ 0 w 76"/>
                <a:gd name="T61" fmla="*/ 0 h 85"/>
                <a:gd name="T62" fmla="*/ 0 w 76"/>
                <a:gd name="T63" fmla="*/ 0 h 85"/>
                <a:gd name="T64" fmla="*/ 0 w 76"/>
                <a:gd name="T65" fmla="*/ 0 h 85"/>
                <a:gd name="T66" fmla="*/ 0 w 76"/>
                <a:gd name="T67" fmla="*/ 0 h 85"/>
                <a:gd name="T68" fmla="*/ 0 w 76"/>
                <a:gd name="T69" fmla="*/ 0 h 85"/>
                <a:gd name="T70" fmla="*/ 0 w 76"/>
                <a:gd name="T71" fmla="*/ 0 h 85"/>
                <a:gd name="T72" fmla="*/ 0 w 76"/>
                <a:gd name="T73" fmla="*/ 0 h 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6"/>
                <a:gd name="T112" fmla="*/ 0 h 85"/>
                <a:gd name="T113" fmla="*/ 76 w 76"/>
                <a:gd name="T114" fmla="*/ 85 h 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6" h="85">
                  <a:moveTo>
                    <a:pt x="55" y="0"/>
                  </a:moveTo>
                  <a:lnTo>
                    <a:pt x="62" y="3"/>
                  </a:lnTo>
                  <a:lnTo>
                    <a:pt x="68" y="6"/>
                  </a:lnTo>
                  <a:lnTo>
                    <a:pt x="72" y="9"/>
                  </a:lnTo>
                  <a:lnTo>
                    <a:pt x="76" y="13"/>
                  </a:lnTo>
                  <a:lnTo>
                    <a:pt x="76" y="21"/>
                  </a:lnTo>
                  <a:lnTo>
                    <a:pt x="73" y="31"/>
                  </a:lnTo>
                  <a:lnTo>
                    <a:pt x="67" y="38"/>
                  </a:lnTo>
                  <a:lnTo>
                    <a:pt x="62" y="43"/>
                  </a:lnTo>
                  <a:lnTo>
                    <a:pt x="56" y="51"/>
                  </a:lnTo>
                  <a:lnTo>
                    <a:pt x="53" y="57"/>
                  </a:lnTo>
                  <a:lnTo>
                    <a:pt x="47" y="64"/>
                  </a:lnTo>
                  <a:lnTo>
                    <a:pt x="43" y="71"/>
                  </a:lnTo>
                  <a:lnTo>
                    <a:pt x="42" y="78"/>
                  </a:lnTo>
                  <a:lnTo>
                    <a:pt x="42" y="85"/>
                  </a:lnTo>
                  <a:lnTo>
                    <a:pt x="35" y="84"/>
                  </a:lnTo>
                  <a:lnTo>
                    <a:pt x="31" y="80"/>
                  </a:lnTo>
                  <a:lnTo>
                    <a:pt x="29" y="73"/>
                  </a:lnTo>
                  <a:lnTo>
                    <a:pt x="31" y="68"/>
                  </a:lnTo>
                  <a:lnTo>
                    <a:pt x="25" y="64"/>
                  </a:lnTo>
                  <a:lnTo>
                    <a:pt x="19" y="67"/>
                  </a:lnTo>
                  <a:lnTo>
                    <a:pt x="12" y="70"/>
                  </a:lnTo>
                  <a:lnTo>
                    <a:pt x="7" y="70"/>
                  </a:lnTo>
                  <a:lnTo>
                    <a:pt x="8" y="64"/>
                  </a:lnTo>
                  <a:lnTo>
                    <a:pt x="9" y="59"/>
                  </a:lnTo>
                  <a:lnTo>
                    <a:pt x="7" y="56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6" y="48"/>
                  </a:lnTo>
                  <a:lnTo>
                    <a:pt x="14" y="41"/>
                  </a:lnTo>
                  <a:lnTo>
                    <a:pt x="23" y="33"/>
                  </a:lnTo>
                  <a:lnTo>
                    <a:pt x="31" y="28"/>
                  </a:lnTo>
                  <a:lnTo>
                    <a:pt x="38" y="21"/>
                  </a:lnTo>
                  <a:lnTo>
                    <a:pt x="46" y="15"/>
                  </a:lnTo>
                  <a:lnTo>
                    <a:pt x="52" y="8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5" name="Freeform 371"/>
            <p:cNvSpPr>
              <a:spLocks/>
            </p:cNvSpPr>
            <p:nvPr/>
          </p:nvSpPr>
          <p:spPr bwMode="auto">
            <a:xfrm>
              <a:off x="7021" y="3601"/>
              <a:ext cx="14" cy="15"/>
            </a:xfrm>
            <a:custGeom>
              <a:avLst/>
              <a:gdLst>
                <a:gd name="T0" fmla="*/ 0 w 58"/>
                <a:gd name="T1" fmla="*/ 0 h 62"/>
                <a:gd name="T2" fmla="*/ 0 w 58"/>
                <a:gd name="T3" fmla="*/ 0 h 62"/>
                <a:gd name="T4" fmla="*/ 0 w 58"/>
                <a:gd name="T5" fmla="*/ 0 h 62"/>
                <a:gd name="T6" fmla="*/ 0 w 58"/>
                <a:gd name="T7" fmla="*/ 0 h 62"/>
                <a:gd name="T8" fmla="*/ 0 w 58"/>
                <a:gd name="T9" fmla="*/ 0 h 62"/>
                <a:gd name="T10" fmla="*/ 0 w 58"/>
                <a:gd name="T11" fmla="*/ 0 h 62"/>
                <a:gd name="T12" fmla="*/ 0 w 58"/>
                <a:gd name="T13" fmla="*/ 0 h 62"/>
                <a:gd name="T14" fmla="*/ 0 w 58"/>
                <a:gd name="T15" fmla="*/ 0 h 62"/>
                <a:gd name="T16" fmla="*/ 0 w 58"/>
                <a:gd name="T17" fmla="*/ 0 h 62"/>
                <a:gd name="T18" fmla="*/ 0 w 58"/>
                <a:gd name="T19" fmla="*/ 0 h 62"/>
                <a:gd name="T20" fmla="*/ 0 w 58"/>
                <a:gd name="T21" fmla="*/ 0 h 62"/>
                <a:gd name="T22" fmla="*/ 0 w 58"/>
                <a:gd name="T23" fmla="*/ 0 h 62"/>
                <a:gd name="T24" fmla="*/ 0 w 58"/>
                <a:gd name="T25" fmla="*/ 0 h 62"/>
                <a:gd name="T26" fmla="*/ 0 w 58"/>
                <a:gd name="T27" fmla="*/ 0 h 62"/>
                <a:gd name="T28" fmla="*/ 0 w 58"/>
                <a:gd name="T29" fmla="*/ 0 h 62"/>
                <a:gd name="T30" fmla="*/ 0 w 58"/>
                <a:gd name="T31" fmla="*/ 0 h 62"/>
                <a:gd name="T32" fmla="*/ 0 w 58"/>
                <a:gd name="T33" fmla="*/ 0 h 62"/>
                <a:gd name="T34" fmla="*/ 0 w 58"/>
                <a:gd name="T35" fmla="*/ 0 h 62"/>
                <a:gd name="T36" fmla="*/ 0 w 58"/>
                <a:gd name="T37" fmla="*/ 0 h 62"/>
                <a:gd name="T38" fmla="*/ 0 w 58"/>
                <a:gd name="T39" fmla="*/ 0 h 62"/>
                <a:gd name="T40" fmla="*/ 0 w 58"/>
                <a:gd name="T41" fmla="*/ 0 h 62"/>
                <a:gd name="T42" fmla="*/ 0 w 58"/>
                <a:gd name="T43" fmla="*/ 0 h 62"/>
                <a:gd name="T44" fmla="*/ 0 w 58"/>
                <a:gd name="T45" fmla="*/ 0 h 62"/>
                <a:gd name="T46" fmla="*/ 0 w 58"/>
                <a:gd name="T47" fmla="*/ 0 h 62"/>
                <a:gd name="T48" fmla="*/ 0 w 58"/>
                <a:gd name="T49" fmla="*/ 0 h 62"/>
                <a:gd name="T50" fmla="*/ 0 w 58"/>
                <a:gd name="T51" fmla="*/ 0 h 62"/>
                <a:gd name="T52" fmla="*/ 0 w 58"/>
                <a:gd name="T53" fmla="*/ 0 h 62"/>
                <a:gd name="T54" fmla="*/ 0 w 58"/>
                <a:gd name="T55" fmla="*/ 0 h 62"/>
                <a:gd name="T56" fmla="*/ 0 w 58"/>
                <a:gd name="T57" fmla="*/ 0 h 62"/>
                <a:gd name="T58" fmla="*/ 0 w 58"/>
                <a:gd name="T59" fmla="*/ 0 h 6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8"/>
                <a:gd name="T91" fmla="*/ 0 h 62"/>
                <a:gd name="T92" fmla="*/ 58 w 58"/>
                <a:gd name="T93" fmla="*/ 62 h 6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8" h="62">
                  <a:moveTo>
                    <a:pt x="26" y="0"/>
                  </a:moveTo>
                  <a:lnTo>
                    <a:pt x="31" y="7"/>
                  </a:lnTo>
                  <a:lnTo>
                    <a:pt x="36" y="13"/>
                  </a:lnTo>
                  <a:lnTo>
                    <a:pt x="41" y="18"/>
                  </a:lnTo>
                  <a:lnTo>
                    <a:pt x="46" y="26"/>
                  </a:lnTo>
                  <a:lnTo>
                    <a:pt x="50" y="29"/>
                  </a:lnTo>
                  <a:lnTo>
                    <a:pt x="55" y="36"/>
                  </a:lnTo>
                  <a:lnTo>
                    <a:pt x="58" y="42"/>
                  </a:lnTo>
                  <a:lnTo>
                    <a:pt x="58" y="49"/>
                  </a:lnTo>
                  <a:lnTo>
                    <a:pt x="54" y="55"/>
                  </a:lnTo>
                  <a:lnTo>
                    <a:pt x="46" y="62"/>
                  </a:lnTo>
                  <a:lnTo>
                    <a:pt x="46" y="55"/>
                  </a:lnTo>
                  <a:lnTo>
                    <a:pt x="44" y="51"/>
                  </a:lnTo>
                  <a:lnTo>
                    <a:pt x="41" y="48"/>
                  </a:lnTo>
                  <a:lnTo>
                    <a:pt x="38" y="47"/>
                  </a:lnTo>
                  <a:lnTo>
                    <a:pt x="30" y="44"/>
                  </a:lnTo>
                  <a:lnTo>
                    <a:pt x="23" y="43"/>
                  </a:lnTo>
                  <a:lnTo>
                    <a:pt x="19" y="42"/>
                  </a:lnTo>
                  <a:lnTo>
                    <a:pt x="16" y="41"/>
                  </a:lnTo>
                  <a:lnTo>
                    <a:pt x="14" y="38"/>
                  </a:lnTo>
                  <a:lnTo>
                    <a:pt x="16" y="34"/>
                  </a:lnTo>
                  <a:lnTo>
                    <a:pt x="8" y="34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3" y="22"/>
                  </a:lnTo>
                  <a:lnTo>
                    <a:pt x="7" y="17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6" name="Freeform 372"/>
            <p:cNvSpPr>
              <a:spLocks/>
            </p:cNvSpPr>
            <p:nvPr/>
          </p:nvSpPr>
          <p:spPr bwMode="auto">
            <a:xfrm>
              <a:off x="6896" y="3602"/>
              <a:ext cx="29" cy="12"/>
            </a:xfrm>
            <a:custGeom>
              <a:avLst/>
              <a:gdLst>
                <a:gd name="T0" fmla="*/ 0 w 117"/>
                <a:gd name="T1" fmla="*/ 0 h 50"/>
                <a:gd name="T2" fmla="*/ 0 w 117"/>
                <a:gd name="T3" fmla="*/ 0 h 50"/>
                <a:gd name="T4" fmla="*/ 0 w 117"/>
                <a:gd name="T5" fmla="*/ 0 h 50"/>
                <a:gd name="T6" fmla="*/ 0 w 117"/>
                <a:gd name="T7" fmla="*/ 0 h 50"/>
                <a:gd name="T8" fmla="*/ 0 w 117"/>
                <a:gd name="T9" fmla="*/ 0 h 50"/>
                <a:gd name="T10" fmla="*/ 0 w 117"/>
                <a:gd name="T11" fmla="*/ 0 h 50"/>
                <a:gd name="T12" fmla="*/ 0 w 117"/>
                <a:gd name="T13" fmla="*/ 0 h 50"/>
                <a:gd name="T14" fmla="*/ 0 w 117"/>
                <a:gd name="T15" fmla="*/ 0 h 50"/>
                <a:gd name="T16" fmla="*/ 0 w 117"/>
                <a:gd name="T17" fmla="*/ 0 h 50"/>
                <a:gd name="T18" fmla="*/ 0 w 117"/>
                <a:gd name="T19" fmla="*/ 0 h 50"/>
                <a:gd name="T20" fmla="*/ 0 w 117"/>
                <a:gd name="T21" fmla="*/ 0 h 50"/>
                <a:gd name="T22" fmla="*/ 0 w 117"/>
                <a:gd name="T23" fmla="*/ 0 h 50"/>
                <a:gd name="T24" fmla="*/ 0 w 117"/>
                <a:gd name="T25" fmla="*/ 0 h 50"/>
                <a:gd name="T26" fmla="*/ 0 w 117"/>
                <a:gd name="T27" fmla="*/ 0 h 50"/>
                <a:gd name="T28" fmla="*/ 0 w 117"/>
                <a:gd name="T29" fmla="*/ 0 h 50"/>
                <a:gd name="T30" fmla="*/ 0 w 117"/>
                <a:gd name="T31" fmla="*/ 0 h 50"/>
                <a:gd name="T32" fmla="*/ 0 w 117"/>
                <a:gd name="T33" fmla="*/ 0 h 50"/>
                <a:gd name="T34" fmla="*/ 0 w 117"/>
                <a:gd name="T35" fmla="*/ 0 h 50"/>
                <a:gd name="T36" fmla="*/ 0 w 117"/>
                <a:gd name="T37" fmla="*/ 0 h 50"/>
                <a:gd name="T38" fmla="*/ 0 w 117"/>
                <a:gd name="T39" fmla="*/ 0 h 50"/>
                <a:gd name="T40" fmla="*/ 0 w 117"/>
                <a:gd name="T41" fmla="*/ 0 h 50"/>
                <a:gd name="T42" fmla="*/ 0 w 117"/>
                <a:gd name="T43" fmla="*/ 0 h 50"/>
                <a:gd name="T44" fmla="*/ 0 w 117"/>
                <a:gd name="T45" fmla="*/ 0 h 50"/>
                <a:gd name="T46" fmla="*/ 0 w 117"/>
                <a:gd name="T47" fmla="*/ 0 h 50"/>
                <a:gd name="T48" fmla="*/ 0 w 117"/>
                <a:gd name="T49" fmla="*/ 0 h 50"/>
                <a:gd name="T50" fmla="*/ 0 w 117"/>
                <a:gd name="T51" fmla="*/ 0 h 50"/>
                <a:gd name="T52" fmla="*/ 0 w 117"/>
                <a:gd name="T53" fmla="*/ 0 h 50"/>
                <a:gd name="T54" fmla="*/ 0 w 117"/>
                <a:gd name="T55" fmla="*/ 0 h 50"/>
                <a:gd name="T56" fmla="*/ 0 w 117"/>
                <a:gd name="T57" fmla="*/ 0 h 50"/>
                <a:gd name="T58" fmla="*/ 0 w 117"/>
                <a:gd name="T59" fmla="*/ 0 h 50"/>
                <a:gd name="T60" fmla="*/ 0 w 117"/>
                <a:gd name="T61" fmla="*/ 0 h 50"/>
                <a:gd name="T62" fmla="*/ 0 w 117"/>
                <a:gd name="T63" fmla="*/ 0 h 5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50"/>
                <a:gd name="T98" fmla="*/ 117 w 117"/>
                <a:gd name="T99" fmla="*/ 50 h 5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50">
                  <a:moveTo>
                    <a:pt x="83" y="1"/>
                  </a:moveTo>
                  <a:lnTo>
                    <a:pt x="90" y="0"/>
                  </a:lnTo>
                  <a:lnTo>
                    <a:pt x="96" y="4"/>
                  </a:lnTo>
                  <a:lnTo>
                    <a:pt x="101" y="7"/>
                  </a:lnTo>
                  <a:lnTo>
                    <a:pt x="106" y="13"/>
                  </a:lnTo>
                  <a:lnTo>
                    <a:pt x="109" y="19"/>
                  </a:lnTo>
                  <a:lnTo>
                    <a:pt x="113" y="25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06" y="29"/>
                  </a:lnTo>
                  <a:lnTo>
                    <a:pt x="97" y="26"/>
                  </a:lnTo>
                  <a:lnTo>
                    <a:pt x="87" y="26"/>
                  </a:lnTo>
                  <a:lnTo>
                    <a:pt x="76" y="29"/>
                  </a:lnTo>
                  <a:lnTo>
                    <a:pt x="64" y="34"/>
                  </a:lnTo>
                  <a:lnTo>
                    <a:pt x="53" y="38"/>
                  </a:lnTo>
                  <a:lnTo>
                    <a:pt x="42" y="44"/>
                  </a:lnTo>
                  <a:lnTo>
                    <a:pt x="32" y="48"/>
                  </a:lnTo>
                  <a:lnTo>
                    <a:pt x="21" y="50"/>
                  </a:lnTo>
                  <a:lnTo>
                    <a:pt x="12" y="49"/>
                  </a:lnTo>
                  <a:lnTo>
                    <a:pt x="8" y="46"/>
                  </a:lnTo>
                  <a:lnTo>
                    <a:pt x="5" y="42"/>
                  </a:lnTo>
                  <a:lnTo>
                    <a:pt x="1" y="36"/>
                  </a:lnTo>
                  <a:lnTo>
                    <a:pt x="0" y="31"/>
                  </a:lnTo>
                  <a:lnTo>
                    <a:pt x="9" y="26"/>
                  </a:lnTo>
                  <a:lnTo>
                    <a:pt x="20" y="24"/>
                  </a:lnTo>
                  <a:lnTo>
                    <a:pt x="31" y="20"/>
                  </a:lnTo>
                  <a:lnTo>
                    <a:pt x="42" y="15"/>
                  </a:lnTo>
                  <a:lnTo>
                    <a:pt x="52" y="11"/>
                  </a:lnTo>
                  <a:lnTo>
                    <a:pt x="61" y="7"/>
                  </a:lnTo>
                  <a:lnTo>
                    <a:pt x="72" y="4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7" name="Freeform 373"/>
            <p:cNvSpPr>
              <a:spLocks/>
            </p:cNvSpPr>
            <p:nvPr/>
          </p:nvSpPr>
          <p:spPr bwMode="auto">
            <a:xfrm>
              <a:off x="6809" y="3603"/>
              <a:ext cx="38" cy="28"/>
            </a:xfrm>
            <a:custGeom>
              <a:avLst/>
              <a:gdLst>
                <a:gd name="T0" fmla="*/ 0 w 154"/>
                <a:gd name="T1" fmla="*/ 0 h 111"/>
                <a:gd name="T2" fmla="*/ 0 w 154"/>
                <a:gd name="T3" fmla="*/ 0 h 111"/>
                <a:gd name="T4" fmla="*/ 0 w 154"/>
                <a:gd name="T5" fmla="*/ 0 h 111"/>
                <a:gd name="T6" fmla="*/ 0 w 154"/>
                <a:gd name="T7" fmla="*/ 0 h 111"/>
                <a:gd name="T8" fmla="*/ 0 w 154"/>
                <a:gd name="T9" fmla="*/ 0 h 111"/>
                <a:gd name="T10" fmla="*/ 0 w 154"/>
                <a:gd name="T11" fmla="*/ 0 h 111"/>
                <a:gd name="T12" fmla="*/ 0 w 154"/>
                <a:gd name="T13" fmla="*/ 0 h 111"/>
                <a:gd name="T14" fmla="*/ 0 w 154"/>
                <a:gd name="T15" fmla="*/ 0 h 111"/>
                <a:gd name="T16" fmla="*/ 0 w 154"/>
                <a:gd name="T17" fmla="*/ 0 h 111"/>
                <a:gd name="T18" fmla="*/ 0 w 154"/>
                <a:gd name="T19" fmla="*/ 0 h 111"/>
                <a:gd name="T20" fmla="*/ 0 w 154"/>
                <a:gd name="T21" fmla="*/ 0 h 111"/>
                <a:gd name="T22" fmla="*/ 0 w 154"/>
                <a:gd name="T23" fmla="*/ 0 h 111"/>
                <a:gd name="T24" fmla="*/ 0 w 154"/>
                <a:gd name="T25" fmla="*/ 0 h 111"/>
                <a:gd name="T26" fmla="*/ 0 w 154"/>
                <a:gd name="T27" fmla="*/ 0 h 111"/>
                <a:gd name="T28" fmla="*/ 0 w 154"/>
                <a:gd name="T29" fmla="*/ 0 h 111"/>
                <a:gd name="T30" fmla="*/ 0 w 154"/>
                <a:gd name="T31" fmla="*/ 0 h 111"/>
                <a:gd name="T32" fmla="*/ 0 w 154"/>
                <a:gd name="T33" fmla="*/ 0 h 111"/>
                <a:gd name="T34" fmla="*/ 0 w 154"/>
                <a:gd name="T35" fmla="*/ 0 h 111"/>
                <a:gd name="T36" fmla="*/ 0 w 154"/>
                <a:gd name="T37" fmla="*/ 0 h 111"/>
                <a:gd name="T38" fmla="*/ 0 w 154"/>
                <a:gd name="T39" fmla="*/ 0 h 111"/>
                <a:gd name="T40" fmla="*/ 0 w 154"/>
                <a:gd name="T41" fmla="*/ 0 h 111"/>
                <a:gd name="T42" fmla="*/ 0 w 154"/>
                <a:gd name="T43" fmla="*/ 0 h 111"/>
                <a:gd name="T44" fmla="*/ 0 w 154"/>
                <a:gd name="T45" fmla="*/ 0 h 111"/>
                <a:gd name="T46" fmla="*/ 0 w 154"/>
                <a:gd name="T47" fmla="*/ 0 h 111"/>
                <a:gd name="T48" fmla="*/ 0 w 154"/>
                <a:gd name="T49" fmla="*/ 0 h 111"/>
                <a:gd name="T50" fmla="*/ 0 w 154"/>
                <a:gd name="T51" fmla="*/ 0 h 111"/>
                <a:gd name="T52" fmla="*/ 0 w 154"/>
                <a:gd name="T53" fmla="*/ 0 h 111"/>
                <a:gd name="T54" fmla="*/ 0 w 154"/>
                <a:gd name="T55" fmla="*/ 0 h 111"/>
                <a:gd name="T56" fmla="*/ 0 w 154"/>
                <a:gd name="T57" fmla="*/ 0 h 111"/>
                <a:gd name="T58" fmla="*/ 0 w 154"/>
                <a:gd name="T59" fmla="*/ 0 h 111"/>
                <a:gd name="T60" fmla="*/ 0 w 154"/>
                <a:gd name="T61" fmla="*/ 0 h 111"/>
                <a:gd name="T62" fmla="*/ 0 w 154"/>
                <a:gd name="T63" fmla="*/ 0 h 111"/>
                <a:gd name="T64" fmla="*/ 0 w 154"/>
                <a:gd name="T65" fmla="*/ 0 h 111"/>
                <a:gd name="T66" fmla="*/ 0 w 154"/>
                <a:gd name="T67" fmla="*/ 0 h 111"/>
                <a:gd name="T68" fmla="*/ 0 w 154"/>
                <a:gd name="T69" fmla="*/ 0 h 111"/>
                <a:gd name="T70" fmla="*/ 0 w 154"/>
                <a:gd name="T71" fmla="*/ 0 h 111"/>
                <a:gd name="T72" fmla="*/ 0 w 154"/>
                <a:gd name="T73" fmla="*/ 0 h 111"/>
                <a:gd name="T74" fmla="*/ 0 w 154"/>
                <a:gd name="T75" fmla="*/ 0 h 111"/>
                <a:gd name="T76" fmla="*/ 0 w 154"/>
                <a:gd name="T77" fmla="*/ 0 h 111"/>
                <a:gd name="T78" fmla="*/ 0 w 154"/>
                <a:gd name="T79" fmla="*/ 0 h 111"/>
                <a:gd name="T80" fmla="*/ 0 w 154"/>
                <a:gd name="T81" fmla="*/ 0 h 111"/>
                <a:gd name="T82" fmla="*/ 0 w 154"/>
                <a:gd name="T83" fmla="*/ 0 h 111"/>
                <a:gd name="T84" fmla="*/ 0 w 154"/>
                <a:gd name="T85" fmla="*/ 0 h 111"/>
                <a:gd name="T86" fmla="*/ 0 w 154"/>
                <a:gd name="T87" fmla="*/ 0 h 111"/>
                <a:gd name="T88" fmla="*/ 0 w 154"/>
                <a:gd name="T89" fmla="*/ 0 h 111"/>
                <a:gd name="T90" fmla="*/ 0 w 154"/>
                <a:gd name="T91" fmla="*/ 0 h 111"/>
                <a:gd name="T92" fmla="*/ 0 w 154"/>
                <a:gd name="T93" fmla="*/ 0 h 111"/>
                <a:gd name="T94" fmla="*/ 0 w 154"/>
                <a:gd name="T95" fmla="*/ 0 h 111"/>
                <a:gd name="T96" fmla="*/ 0 w 154"/>
                <a:gd name="T97" fmla="*/ 0 h 111"/>
                <a:gd name="T98" fmla="*/ 0 w 154"/>
                <a:gd name="T99" fmla="*/ 0 h 111"/>
                <a:gd name="T100" fmla="*/ 0 w 154"/>
                <a:gd name="T101" fmla="*/ 0 h 111"/>
                <a:gd name="T102" fmla="*/ 0 w 154"/>
                <a:gd name="T103" fmla="*/ 0 h 111"/>
                <a:gd name="T104" fmla="*/ 0 w 154"/>
                <a:gd name="T105" fmla="*/ 0 h 111"/>
                <a:gd name="T106" fmla="*/ 0 w 154"/>
                <a:gd name="T107" fmla="*/ 0 h 111"/>
                <a:gd name="T108" fmla="*/ 0 w 154"/>
                <a:gd name="T109" fmla="*/ 0 h 111"/>
                <a:gd name="T110" fmla="*/ 0 w 154"/>
                <a:gd name="T111" fmla="*/ 0 h 111"/>
                <a:gd name="T112" fmla="*/ 0 w 154"/>
                <a:gd name="T113" fmla="*/ 0 h 111"/>
                <a:gd name="T114" fmla="*/ 0 w 154"/>
                <a:gd name="T115" fmla="*/ 0 h 111"/>
                <a:gd name="T116" fmla="*/ 0 w 154"/>
                <a:gd name="T117" fmla="*/ 0 h 111"/>
                <a:gd name="T118" fmla="*/ 0 w 154"/>
                <a:gd name="T119" fmla="*/ 0 h 111"/>
                <a:gd name="T120" fmla="*/ 0 w 154"/>
                <a:gd name="T121" fmla="*/ 0 h 1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4"/>
                <a:gd name="T184" fmla="*/ 0 h 111"/>
                <a:gd name="T185" fmla="*/ 154 w 154"/>
                <a:gd name="T186" fmla="*/ 111 h 1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4" h="111">
                  <a:moveTo>
                    <a:pt x="132" y="1"/>
                  </a:moveTo>
                  <a:lnTo>
                    <a:pt x="139" y="0"/>
                  </a:lnTo>
                  <a:lnTo>
                    <a:pt x="147" y="3"/>
                  </a:lnTo>
                  <a:lnTo>
                    <a:pt x="151" y="7"/>
                  </a:lnTo>
                  <a:lnTo>
                    <a:pt x="154" y="15"/>
                  </a:lnTo>
                  <a:lnTo>
                    <a:pt x="151" y="15"/>
                  </a:lnTo>
                  <a:lnTo>
                    <a:pt x="143" y="14"/>
                  </a:lnTo>
                  <a:lnTo>
                    <a:pt x="138" y="15"/>
                  </a:lnTo>
                  <a:lnTo>
                    <a:pt x="132" y="16"/>
                  </a:lnTo>
                  <a:lnTo>
                    <a:pt x="130" y="20"/>
                  </a:lnTo>
                  <a:lnTo>
                    <a:pt x="126" y="28"/>
                  </a:lnTo>
                  <a:lnTo>
                    <a:pt x="126" y="37"/>
                  </a:lnTo>
                  <a:lnTo>
                    <a:pt x="127" y="44"/>
                  </a:lnTo>
                  <a:lnTo>
                    <a:pt x="130" y="53"/>
                  </a:lnTo>
                  <a:lnTo>
                    <a:pt x="119" y="58"/>
                  </a:lnTo>
                  <a:lnTo>
                    <a:pt x="109" y="66"/>
                  </a:lnTo>
                  <a:lnTo>
                    <a:pt x="100" y="70"/>
                  </a:lnTo>
                  <a:lnTo>
                    <a:pt x="92" y="74"/>
                  </a:lnTo>
                  <a:lnTo>
                    <a:pt x="86" y="73"/>
                  </a:lnTo>
                  <a:lnTo>
                    <a:pt x="82" y="71"/>
                  </a:lnTo>
                  <a:lnTo>
                    <a:pt x="77" y="69"/>
                  </a:lnTo>
                  <a:lnTo>
                    <a:pt x="72" y="63"/>
                  </a:lnTo>
                  <a:lnTo>
                    <a:pt x="64" y="66"/>
                  </a:lnTo>
                  <a:lnTo>
                    <a:pt x="56" y="71"/>
                  </a:lnTo>
                  <a:lnTo>
                    <a:pt x="48" y="77"/>
                  </a:lnTo>
                  <a:lnTo>
                    <a:pt x="42" y="83"/>
                  </a:lnTo>
                  <a:lnTo>
                    <a:pt x="35" y="90"/>
                  </a:lnTo>
                  <a:lnTo>
                    <a:pt x="30" y="97"/>
                  </a:lnTo>
                  <a:lnTo>
                    <a:pt x="25" y="104"/>
                  </a:lnTo>
                  <a:lnTo>
                    <a:pt x="24" y="111"/>
                  </a:lnTo>
                  <a:lnTo>
                    <a:pt x="18" y="108"/>
                  </a:lnTo>
                  <a:lnTo>
                    <a:pt x="12" y="104"/>
                  </a:lnTo>
                  <a:lnTo>
                    <a:pt x="7" y="102"/>
                  </a:lnTo>
                  <a:lnTo>
                    <a:pt x="2" y="104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0" y="87"/>
                  </a:lnTo>
                  <a:lnTo>
                    <a:pt x="0" y="82"/>
                  </a:lnTo>
                  <a:lnTo>
                    <a:pt x="0" y="73"/>
                  </a:lnTo>
                  <a:lnTo>
                    <a:pt x="2" y="67"/>
                  </a:lnTo>
                  <a:lnTo>
                    <a:pt x="5" y="60"/>
                  </a:lnTo>
                  <a:lnTo>
                    <a:pt x="9" y="56"/>
                  </a:lnTo>
                  <a:lnTo>
                    <a:pt x="13" y="52"/>
                  </a:lnTo>
                  <a:lnTo>
                    <a:pt x="20" y="49"/>
                  </a:lnTo>
                  <a:lnTo>
                    <a:pt x="25" y="46"/>
                  </a:lnTo>
                  <a:lnTo>
                    <a:pt x="32" y="43"/>
                  </a:lnTo>
                  <a:lnTo>
                    <a:pt x="39" y="40"/>
                  </a:lnTo>
                  <a:lnTo>
                    <a:pt x="47" y="38"/>
                  </a:lnTo>
                  <a:lnTo>
                    <a:pt x="54" y="36"/>
                  </a:lnTo>
                  <a:lnTo>
                    <a:pt x="61" y="32"/>
                  </a:lnTo>
                  <a:lnTo>
                    <a:pt x="70" y="29"/>
                  </a:lnTo>
                  <a:lnTo>
                    <a:pt x="77" y="27"/>
                  </a:lnTo>
                  <a:lnTo>
                    <a:pt x="83" y="24"/>
                  </a:lnTo>
                  <a:lnTo>
                    <a:pt x="90" y="20"/>
                  </a:lnTo>
                  <a:lnTo>
                    <a:pt x="96" y="16"/>
                  </a:lnTo>
                  <a:lnTo>
                    <a:pt x="103" y="13"/>
                  </a:lnTo>
                  <a:lnTo>
                    <a:pt x="109" y="9"/>
                  </a:lnTo>
                  <a:lnTo>
                    <a:pt x="117" y="6"/>
                  </a:lnTo>
                  <a:lnTo>
                    <a:pt x="125" y="3"/>
                  </a:lnTo>
                  <a:lnTo>
                    <a:pt x="132" y="1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8" name="Freeform 374"/>
            <p:cNvSpPr>
              <a:spLocks/>
            </p:cNvSpPr>
            <p:nvPr/>
          </p:nvSpPr>
          <p:spPr bwMode="auto">
            <a:xfrm>
              <a:off x="6835" y="3607"/>
              <a:ext cx="45" cy="36"/>
            </a:xfrm>
            <a:custGeom>
              <a:avLst/>
              <a:gdLst>
                <a:gd name="T0" fmla="*/ 0 w 179"/>
                <a:gd name="T1" fmla="*/ 0 h 146"/>
                <a:gd name="T2" fmla="*/ 0 w 179"/>
                <a:gd name="T3" fmla="*/ 0 h 146"/>
                <a:gd name="T4" fmla="*/ 0 w 179"/>
                <a:gd name="T5" fmla="*/ 0 h 146"/>
                <a:gd name="T6" fmla="*/ 0 w 179"/>
                <a:gd name="T7" fmla="*/ 0 h 146"/>
                <a:gd name="T8" fmla="*/ 0 w 179"/>
                <a:gd name="T9" fmla="*/ 0 h 146"/>
                <a:gd name="T10" fmla="*/ 0 w 179"/>
                <a:gd name="T11" fmla="*/ 0 h 146"/>
                <a:gd name="T12" fmla="*/ 0 w 179"/>
                <a:gd name="T13" fmla="*/ 0 h 146"/>
                <a:gd name="T14" fmla="*/ 0 w 179"/>
                <a:gd name="T15" fmla="*/ 0 h 146"/>
                <a:gd name="T16" fmla="*/ 0 w 179"/>
                <a:gd name="T17" fmla="*/ 0 h 146"/>
                <a:gd name="T18" fmla="*/ 0 w 179"/>
                <a:gd name="T19" fmla="*/ 0 h 146"/>
                <a:gd name="T20" fmla="*/ 0 w 179"/>
                <a:gd name="T21" fmla="*/ 0 h 146"/>
                <a:gd name="T22" fmla="*/ 0 w 179"/>
                <a:gd name="T23" fmla="*/ 0 h 146"/>
                <a:gd name="T24" fmla="*/ 0 w 179"/>
                <a:gd name="T25" fmla="*/ 0 h 146"/>
                <a:gd name="T26" fmla="*/ 0 w 179"/>
                <a:gd name="T27" fmla="*/ 0 h 146"/>
                <a:gd name="T28" fmla="*/ 0 w 179"/>
                <a:gd name="T29" fmla="*/ 0 h 146"/>
                <a:gd name="T30" fmla="*/ 0 w 179"/>
                <a:gd name="T31" fmla="*/ 0 h 146"/>
                <a:gd name="T32" fmla="*/ 0 w 179"/>
                <a:gd name="T33" fmla="*/ 0 h 146"/>
                <a:gd name="T34" fmla="*/ 0 w 179"/>
                <a:gd name="T35" fmla="*/ 0 h 146"/>
                <a:gd name="T36" fmla="*/ 0 w 179"/>
                <a:gd name="T37" fmla="*/ 0 h 146"/>
                <a:gd name="T38" fmla="*/ 0 w 179"/>
                <a:gd name="T39" fmla="*/ 0 h 146"/>
                <a:gd name="T40" fmla="*/ 0 w 179"/>
                <a:gd name="T41" fmla="*/ 0 h 146"/>
                <a:gd name="T42" fmla="*/ 0 w 179"/>
                <a:gd name="T43" fmla="*/ 0 h 146"/>
                <a:gd name="T44" fmla="*/ 0 w 179"/>
                <a:gd name="T45" fmla="*/ 0 h 146"/>
                <a:gd name="T46" fmla="*/ 0 w 179"/>
                <a:gd name="T47" fmla="*/ 0 h 146"/>
                <a:gd name="T48" fmla="*/ 0 w 179"/>
                <a:gd name="T49" fmla="*/ 0 h 146"/>
                <a:gd name="T50" fmla="*/ 0 w 179"/>
                <a:gd name="T51" fmla="*/ 0 h 146"/>
                <a:gd name="T52" fmla="*/ 0 w 179"/>
                <a:gd name="T53" fmla="*/ 0 h 146"/>
                <a:gd name="T54" fmla="*/ 0 w 179"/>
                <a:gd name="T55" fmla="*/ 0 h 146"/>
                <a:gd name="T56" fmla="*/ 0 w 179"/>
                <a:gd name="T57" fmla="*/ 0 h 146"/>
                <a:gd name="T58" fmla="*/ 0 w 179"/>
                <a:gd name="T59" fmla="*/ 0 h 146"/>
                <a:gd name="T60" fmla="*/ 0 w 179"/>
                <a:gd name="T61" fmla="*/ 0 h 146"/>
                <a:gd name="T62" fmla="*/ 0 w 179"/>
                <a:gd name="T63" fmla="*/ 0 h 146"/>
                <a:gd name="T64" fmla="*/ 0 w 179"/>
                <a:gd name="T65" fmla="*/ 0 h 146"/>
                <a:gd name="T66" fmla="*/ 0 w 179"/>
                <a:gd name="T67" fmla="*/ 0 h 146"/>
                <a:gd name="T68" fmla="*/ 0 w 179"/>
                <a:gd name="T69" fmla="*/ 0 h 146"/>
                <a:gd name="T70" fmla="*/ 0 w 179"/>
                <a:gd name="T71" fmla="*/ 0 h 1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9"/>
                <a:gd name="T109" fmla="*/ 0 h 146"/>
                <a:gd name="T110" fmla="*/ 179 w 179"/>
                <a:gd name="T111" fmla="*/ 146 h 1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9" h="146">
                  <a:moveTo>
                    <a:pt x="143" y="0"/>
                  </a:moveTo>
                  <a:lnTo>
                    <a:pt x="146" y="4"/>
                  </a:lnTo>
                  <a:lnTo>
                    <a:pt x="151" y="11"/>
                  </a:lnTo>
                  <a:lnTo>
                    <a:pt x="157" y="15"/>
                  </a:lnTo>
                  <a:lnTo>
                    <a:pt x="163" y="21"/>
                  </a:lnTo>
                  <a:lnTo>
                    <a:pt x="168" y="26"/>
                  </a:lnTo>
                  <a:lnTo>
                    <a:pt x="173" y="32"/>
                  </a:lnTo>
                  <a:lnTo>
                    <a:pt x="175" y="38"/>
                  </a:lnTo>
                  <a:lnTo>
                    <a:pt x="179" y="45"/>
                  </a:lnTo>
                  <a:lnTo>
                    <a:pt x="171" y="44"/>
                  </a:lnTo>
                  <a:lnTo>
                    <a:pt x="162" y="44"/>
                  </a:lnTo>
                  <a:lnTo>
                    <a:pt x="152" y="44"/>
                  </a:lnTo>
                  <a:lnTo>
                    <a:pt x="144" y="45"/>
                  </a:lnTo>
                  <a:lnTo>
                    <a:pt x="136" y="45"/>
                  </a:lnTo>
                  <a:lnTo>
                    <a:pt x="128" y="47"/>
                  </a:lnTo>
                  <a:lnTo>
                    <a:pt x="120" y="50"/>
                  </a:lnTo>
                  <a:lnTo>
                    <a:pt x="115" y="54"/>
                  </a:lnTo>
                  <a:lnTo>
                    <a:pt x="108" y="56"/>
                  </a:lnTo>
                  <a:lnTo>
                    <a:pt x="104" y="60"/>
                  </a:lnTo>
                  <a:lnTo>
                    <a:pt x="102" y="66"/>
                  </a:lnTo>
                  <a:lnTo>
                    <a:pt x="101" y="71"/>
                  </a:lnTo>
                  <a:lnTo>
                    <a:pt x="101" y="78"/>
                  </a:lnTo>
                  <a:lnTo>
                    <a:pt x="103" y="84"/>
                  </a:lnTo>
                  <a:lnTo>
                    <a:pt x="107" y="92"/>
                  </a:lnTo>
                  <a:lnTo>
                    <a:pt x="115" y="100"/>
                  </a:lnTo>
                  <a:lnTo>
                    <a:pt x="107" y="101"/>
                  </a:lnTo>
                  <a:lnTo>
                    <a:pt x="106" y="107"/>
                  </a:lnTo>
                  <a:lnTo>
                    <a:pt x="106" y="112"/>
                  </a:lnTo>
                  <a:lnTo>
                    <a:pt x="106" y="119"/>
                  </a:lnTo>
                  <a:lnTo>
                    <a:pt x="96" y="111"/>
                  </a:lnTo>
                  <a:lnTo>
                    <a:pt x="89" y="109"/>
                  </a:lnTo>
                  <a:lnTo>
                    <a:pt x="81" y="107"/>
                  </a:lnTo>
                  <a:lnTo>
                    <a:pt x="75" y="107"/>
                  </a:lnTo>
                  <a:lnTo>
                    <a:pt x="69" y="107"/>
                  </a:lnTo>
                  <a:lnTo>
                    <a:pt x="62" y="109"/>
                  </a:lnTo>
                  <a:lnTo>
                    <a:pt x="57" y="112"/>
                  </a:lnTo>
                  <a:lnTo>
                    <a:pt x="51" y="117"/>
                  </a:lnTo>
                  <a:lnTo>
                    <a:pt x="39" y="124"/>
                  </a:lnTo>
                  <a:lnTo>
                    <a:pt x="28" y="133"/>
                  </a:lnTo>
                  <a:lnTo>
                    <a:pt x="18" y="141"/>
                  </a:lnTo>
                  <a:lnTo>
                    <a:pt x="7" y="146"/>
                  </a:lnTo>
                  <a:lnTo>
                    <a:pt x="6" y="140"/>
                  </a:lnTo>
                  <a:lnTo>
                    <a:pt x="7" y="135"/>
                  </a:lnTo>
                  <a:lnTo>
                    <a:pt x="8" y="130"/>
                  </a:lnTo>
                  <a:lnTo>
                    <a:pt x="10" y="124"/>
                  </a:lnTo>
                  <a:lnTo>
                    <a:pt x="12" y="118"/>
                  </a:lnTo>
                  <a:lnTo>
                    <a:pt x="12" y="112"/>
                  </a:lnTo>
                  <a:lnTo>
                    <a:pt x="7" y="109"/>
                  </a:lnTo>
                  <a:lnTo>
                    <a:pt x="0" y="109"/>
                  </a:lnTo>
                  <a:lnTo>
                    <a:pt x="6" y="100"/>
                  </a:lnTo>
                  <a:lnTo>
                    <a:pt x="14" y="95"/>
                  </a:lnTo>
                  <a:lnTo>
                    <a:pt x="22" y="90"/>
                  </a:lnTo>
                  <a:lnTo>
                    <a:pt x="32" y="87"/>
                  </a:lnTo>
                  <a:lnTo>
                    <a:pt x="40" y="82"/>
                  </a:lnTo>
                  <a:lnTo>
                    <a:pt x="49" y="78"/>
                  </a:lnTo>
                  <a:lnTo>
                    <a:pt x="59" y="73"/>
                  </a:lnTo>
                  <a:lnTo>
                    <a:pt x="67" y="67"/>
                  </a:lnTo>
                  <a:lnTo>
                    <a:pt x="59" y="66"/>
                  </a:lnTo>
                  <a:lnTo>
                    <a:pt x="54" y="67"/>
                  </a:lnTo>
                  <a:lnTo>
                    <a:pt x="51" y="67"/>
                  </a:lnTo>
                  <a:lnTo>
                    <a:pt x="57" y="64"/>
                  </a:lnTo>
                  <a:lnTo>
                    <a:pt x="63" y="59"/>
                  </a:lnTo>
                  <a:lnTo>
                    <a:pt x="69" y="56"/>
                  </a:lnTo>
                  <a:lnTo>
                    <a:pt x="74" y="52"/>
                  </a:lnTo>
                  <a:lnTo>
                    <a:pt x="85" y="42"/>
                  </a:lnTo>
                  <a:lnTo>
                    <a:pt x="96" y="33"/>
                  </a:lnTo>
                  <a:lnTo>
                    <a:pt x="106" y="24"/>
                  </a:lnTo>
                  <a:lnTo>
                    <a:pt x="118" y="14"/>
                  </a:lnTo>
                  <a:lnTo>
                    <a:pt x="124" y="10"/>
                  </a:lnTo>
                  <a:lnTo>
                    <a:pt x="128" y="5"/>
                  </a:lnTo>
                  <a:lnTo>
                    <a:pt x="136" y="3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29" name="Freeform 375"/>
            <p:cNvSpPr>
              <a:spLocks/>
            </p:cNvSpPr>
            <p:nvPr/>
          </p:nvSpPr>
          <p:spPr bwMode="auto">
            <a:xfrm>
              <a:off x="7004" y="3610"/>
              <a:ext cx="6" cy="12"/>
            </a:xfrm>
            <a:custGeom>
              <a:avLst/>
              <a:gdLst>
                <a:gd name="T0" fmla="*/ 0 w 27"/>
                <a:gd name="T1" fmla="*/ 0 h 49"/>
                <a:gd name="T2" fmla="*/ 0 w 27"/>
                <a:gd name="T3" fmla="*/ 0 h 49"/>
                <a:gd name="T4" fmla="*/ 0 w 27"/>
                <a:gd name="T5" fmla="*/ 0 h 49"/>
                <a:gd name="T6" fmla="*/ 0 w 27"/>
                <a:gd name="T7" fmla="*/ 0 h 49"/>
                <a:gd name="T8" fmla="*/ 0 w 27"/>
                <a:gd name="T9" fmla="*/ 0 h 49"/>
                <a:gd name="T10" fmla="*/ 0 w 27"/>
                <a:gd name="T11" fmla="*/ 0 h 49"/>
                <a:gd name="T12" fmla="*/ 0 w 27"/>
                <a:gd name="T13" fmla="*/ 0 h 49"/>
                <a:gd name="T14" fmla="*/ 0 w 27"/>
                <a:gd name="T15" fmla="*/ 0 h 49"/>
                <a:gd name="T16" fmla="*/ 0 w 27"/>
                <a:gd name="T17" fmla="*/ 0 h 49"/>
                <a:gd name="T18" fmla="*/ 0 w 27"/>
                <a:gd name="T19" fmla="*/ 0 h 49"/>
                <a:gd name="T20" fmla="*/ 0 w 27"/>
                <a:gd name="T21" fmla="*/ 0 h 49"/>
                <a:gd name="T22" fmla="*/ 0 w 27"/>
                <a:gd name="T23" fmla="*/ 0 h 49"/>
                <a:gd name="T24" fmla="*/ 0 w 27"/>
                <a:gd name="T25" fmla="*/ 0 h 49"/>
                <a:gd name="T26" fmla="*/ 0 w 27"/>
                <a:gd name="T27" fmla="*/ 0 h 49"/>
                <a:gd name="T28" fmla="*/ 0 w 27"/>
                <a:gd name="T29" fmla="*/ 0 h 49"/>
                <a:gd name="T30" fmla="*/ 0 w 27"/>
                <a:gd name="T31" fmla="*/ 0 h 49"/>
                <a:gd name="T32" fmla="*/ 0 w 27"/>
                <a:gd name="T33" fmla="*/ 0 h 49"/>
                <a:gd name="T34" fmla="*/ 0 w 27"/>
                <a:gd name="T35" fmla="*/ 0 h 49"/>
                <a:gd name="T36" fmla="*/ 0 w 27"/>
                <a:gd name="T37" fmla="*/ 0 h 49"/>
                <a:gd name="T38" fmla="*/ 0 w 27"/>
                <a:gd name="T39" fmla="*/ 0 h 4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7"/>
                <a:gd name="T61" fmla="*/ 0 h 49"/>
                <a:gd name="T62" fmla="*/ 27 w 27"/>
                <a:gd name="T63" fmla="*/ 49 h 4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7" h="49">
                  <a:moveTo>
                    <a:pt x="13" y="0"/>
                  </a:moveTo>
                  <a:lnTo>
                    <a:pt x="19" y="2"/>
                  </a:lnTo>
                  <a:lnTo>
                    <a:pt x="23" y="7"/>
                  </a:lnTo>
                  <a:lnTo>
                    <a:pt x="26" y="13"/>
                  </a:lnTo>
                  <a:lnTo>
                    <a:pt x="27" y="20"/>
                  </a:lnTo>
                  <a:lnTo>
                    <a:pt x="26" y="26"/>
                  </a:lnTo>
                  <a:lnTo>
                    <a:pt x="24" y="31"/>
                  </a:lnTo>
                  <a:lnTo>
                    <a:pt x="22" y="38"/>
                  </a:lnTo>
                  <a:lnTo>
                    <a:pt x="21" y="43"/>
                  </a:lnTo>
                  <a:lnTo>
                    <a:pt x="10" y="49"/>
                  </a:lnTo>
                  <a:lnTo>
                    <a:pt x="5" y="47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1" y="18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0" name="Freeform 376"/>
            <p:cNvSpPr>
              <a:spLocks/>
            </p:cNvSpPr>
            <p:nvPr/>
          </p:nvSpPr>
          <p:spPr bwMode="auto">
            <a:xfrm>
              <a:off x="7045" y="3612"/>
              <a:ext cx="7" cy="6"/>
            </a:xfrm>
            <a:custGeom>
              <a:avLst/>
              <a:gdLst>
                <a:gd name="T0" fmla="*/ 0 w 26"/>
                <a:gd name="T1" fmla="*/ 0 h 24"/>
                <a:gd name="T2" fmla="*/ 0 w 26"/>
                <a:gd name="T3" fmla="*/ 0 h 24"/>
                <a:gd name="T4" fmla="*/ 0 w 26"/>
                <a:gd name="T5" fmla="*/ 0 h 24"/>
                <a:gd name="T6" fmla="*/ 0 w 26"/>
                <a:gd name="T7" fmla="*/ 0 h 24"/>
                <a:gd name="T8" fmla="*/ 0 w 26"/>
                <a:gd name="T9" fmla="*/ 0 h 24"/>
                <a:gd name="T10" fmla="*/ 0 w 26"/>
                <a:gd name="T11" fmla="*/ 0 h 24"/>
                <a:gd name="T12" fmla="*/ 0 w 26"/>
                <a:gd name="T13" fmla="*/ 0 h 24"/>
                <a:gd name="T14" fmla="*/ 0 w 26"/>
                <a:gd name="T15" fmla="*/ 0 h 24"/>
                <a:gd name="T16" fmla="*/ 0 w 26"/>
                <a:gd name="T17" fmla="*/ 0 h 24"/>
                <a:gd name="T18" fmla="*/ 0 w 26"/>
                <a:gd name="T19" fmla="*/ 0 h 24"/>
                <a:gd name="T20" fmla="*/ 0 w 26"/>
                <a:gd name="T21" fmla="*/ 0 h 24"/>
                <a:gd name="T22" fmla="*/ 0 w 26"/>
                <a:gd name="T23" fmla="*/ 0 h 24"/>
                <a:gd name="T24" fmla="*/ 0 w 26"/>
                <a:gd name="T25" fmla="*/ 0 h 24"/>
                <a:gd name="T26" fmla="*/ 0 w 26"/>
                <a:gd name="T27" fmla="*/ 0 h 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6"/>
                <a:gd name="T43" fmla="*/ 0 h 24"/>
                <a:gd name="T44" fmla="*/ 26 w 26"/>
                <a:gd name="T45" fmla="*/ 24 h 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6" h="24">
                  <a:moveTo>
                    <a:pt x="20" y="0"/>
                  </a:moveTo>
                  <a:lnTo>
                    <a:pt x="26" y="4"/>
                  </a:lnTo>
                  <a:lnTo>
                    <a:pt x="25" y="6"/>
                  </a:lnTo>
                  <a:lnTo>
                    <a:pt x="17" y="9"/>
                  </a:lnTo>
                  <a:lnTo>
                    <a:pt x="14" y="13"/>
                  </a:lnTo>
                  <a:lnTo>
                    <a:pt x="10" y="19"/>
                  </a:lnTo>
                  <a:lnTo>
                    <a:pt x="14" y="24"/>
                  </a:lnTo>
                  <a:lnTo>
                    <a:pt x="5" y="23"/>
                  </a:lnTo>
                  <a:lnTo>
                    <a:pt x="2" y="21"/>
                  </a:lnTo>
                  <a:lnTo>
                    <a:pt x="0" y="17"/>
                  </a:lnTo>
                  <a:lnTo>
                    <a:pt x="4" y="13"/>
                  </a:lnTo>
                  <a:lnTo>
                    <a:pt x="10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1" name="Freeform 377"/>
            <p:cNvSpPr>
              <a:spLocks/>
            </p:cNvSpPr>
            <p:nvPr/>
          </p:nvSpPr>
          <p:spPr bwMode="auto">
            <a:xfrm>
              <a:off x="6791" y="3616"/>
              <a:ext cx="12" cy="10"/>
            </a:xfrm>
            <a:custGeom>
              <a:avLst/>
              <a:gdLst>
                <a:gd name="T0" fmla="*/ 0 w 48"/>
                <a:gd name="T1" fmla="*/ 0 h 42"/>
                <a:gd name="T2" fmla="*/ 0 w 48"/>
                <a:gd name="T3" fmla="*/ 0 h 42"/>
                <a:gd name="T4" fmla="*/ 0 w 48"/>
                <a:gd name="T5" fmla="*/ 0 h 42"/>
                <a:gd name="T6" fmla="*/ 0 w 48"/>
                <a:gd name="T7" fmla="*/ 0 h 42"/>
                <a:gd name="T8" fmla="*/ 0 w 48"/>
                <a:gd name="T9" fmla="*/ 0 h 42"/>
                <a:gd name="T10" fmla="*/ 0 w 48"/>
                <a:gd name="T11" fmla="*/ 0 h 42"/>
                <a:gd name="T12" fmla="*/ 0 w 48"/>
                <a:gd name="T13" fmla="*/ 0 h 42"/>
                <a:gd name="T14" fmla="*/ 0 w 48"/>
                <a:gd name="T15" fmla="*/ 0 h 42"/>
                <a:gd name="T16" fmla="*/ 0 w 48"/>
                <a:gd name="T17" fmla="*/ 0 h 42"/>
                <a:gd name="T18" fmla="*/ 0 w 48"/>
                <a:gd name="T19" fmla="*/ 0 h 42"/>
                <a:gd name="T20" fmla="*/ 0 w 48"/>
                <a:gd name="T21" fmla="*/ 0 h 42"/>
                <a:gd name="T22" fmla="*/ 0 w 48"/>
                <a:gd name="T23" fmla="*/ 0 h 42"/>
                <a:gd name="T24" fmla="*/ 0 w 48"/>
                <a:gd name="T25" fmla="*/ 0 h 42"/>
                <a:gd name="T26" fmla="*/ 0 w 48"/>
                <a:gd name="T27" fmla="*/ 0 h 42"/>
                <a:gd name="T28" fmla="*/ 0 w 48"/>
                <a:gd name="T29" fmla="*/ 0 h 42"/>
                <a:gd name="T30" fmla="*/ 0 w 48"/>
                <a:gd name="T31" fmla="*/ 0 h 42"/>
                <a:gd name="T32" fmla="*/ 0 w 48"/>
                <a:gd name="T33" fmla="*/ 0 h 42"/>
                <a:gd name="T34" fmla="*/ 0 w 48"/>
                <a:gd name="T35" fmla="*/ 0 h 42"/>
                <a:gd name="T36" fmla="*/ 0 w 48"/>
                <a:gd name="T37" fmla="*/ 0 h 42"/>
                <a:gd name="T38" fmla="*/ 0 w 48"/>
                <a:gd name="T39" fmla="*/ 0 h 42"/>
                <a:gd name="T40" fmla="*/ 0 w 48"/>
                <a:gd name="T41" fmla="*/ 0 h 42"/>
                <a:gd name="T42" fmla="*/ 0 w 48"/>
                <a:gd name="T43" fmla="*/ 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42"/>
                <a:gd name="T68" fmla="*/ 48 w 48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42">
                  <a:moveTo>
                    <a:pt x="24" y="2"/>
                  </a:moveTo>
                  <a:lnTo>
                    <a:pt x="34" y="0"/>
                  </a:lnTo>
                  <a:lnTo>
                    <a:pt x="41" y="1"/>
                  </a:lnTo>
                  <a:lnTo>
                    <a:pt x="46" y="3"/>
                  </a:lnTo>
                  <a:lnTo>
                    <a:pt x="48" y="8"/>
                  </a:lnTo>
                  <a:lnTo>
                    <a:pt x="48" y="11"/>
                  </a:lnTo>
                  <a:lnTo>
                    <a:pt x="47" y="18"/>
                  </a:lnTo>
                  <a:lnTo>
                    <a:pt x="43" y="22"/>
                  </a:lnTo>
                  <a:lnTo>
                    <a:pt x="40" y="29"/>
                  </a:lnTo>
                  <a:lnTo>
                    <a:pt x="35" y="32"/>
                  </a:lnTo>
                  <a:lnTo>
                    <a:pt x="29" y="37"/>
                  </a:lnTo>
                  <a:lnTo>
                    <a:pt x="23" y="40"/>
                  </a:lnTo>
                  <a:lnTo>
                    <a:pt x="17" y="42"/>
                  </a:lnTo>
                  <a:lnTo>
                    <a:pt x="7" y="40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7" y="12"/>
                  </a:lnTo>
                  <a:lnTo>
                    <a:pt x="13" y="8"/>
                  </a:lnTo>
                  <a:lnTo>
                    <a:pt x="18" y="5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2" name="Freeform 378"/>
            <p:cNvSpPr>
              <a:spLocks/>
            </p:cNvSpPr>
            <p:nvPr/>
          </p:nvSpPr>
          <p:spPr bwMode="auto">
            <a:xfrm>
              <a:off x="6922" y="3615"/>
              <a:ext cx="28" cy="19"/>
            </a:xfrm>
            <a:custGeom>
              <a:avLst/>
              <a:gdLst>
                <a:gd name="T0" fmla="*/ 0 w 112"/>
                <a:gd name="T1" fmla="*/ 0 h 76"/>
                <a:gd name="T2" fmla="*/ 0 w 112"/>
                <a:gd name="T3" fmla="*/ 0 h 76"/>
                <a:gd name="T4" fmla="*/ 0 w 112"/>
                <a:gd name="T5" fmla="*/ 0 h 76"/>
                <a:gd name="T6" fmla="*/ 0 w 112"/>
                <a:gd name="T7" fmla="*/ 0 h 76"/>
                <a:gd name="T8" fmla="*/ 0 w 112"/>
                <a:gd name="T9" fmla="*/ 0 h 76"/>
                <a:gd name="T10" fmla="*/ 0 w 112"/>
                <a:gd name="T11" fmla="*/ 0 h 76"/>
                <a:gd name="T12" fmla="*/ 0 w 112"/>
                <a:gd name="T13" fmla="*/ 0 h 76"/>
                <a:gd name="T14" fmla="*/ 0 w 112"/>
                <a:gd name="T15" fmla="*/ 0 h 76"/>
                <a:gd name="T16" fmla="*/ 0 w 112"/>
                <a:gd name="T17" fmla="*/ 0 h 76"/>
                <a:gd name="T18" fmla="*/ 0 w 112"/>
                <a:gd name="T19" fmla="*/ 0 h 76"/>
                <a:gd name="T20" fmla="*/ 0 w 112"/>
                <a:gd name="T21" fmla="*/ 0 h 76"/>
                <a:gd name="T22" fmla="*/ 0 w 112"/>
                <a:gd name="T23" fmla="*/ 0 h 76"/>
                <a:gd name="T24" fmla="*/ 0 w 112"/>
                <a:gd name="T25" fmla="*/ 0 h 76"/>
                <a:gd name="T26" fmla="*/ 0 w 112"/>
                <a:gd name="T27" fmla="*/ 0 h 76"/>
                <a:gd name="T28" fmla="*/ 0 w 112"/>
                <a:gd name="T29" fmla="*/ 0 h 76"/>
                <a:gd name="T30" fmla="*/ 0 w 112"/>
                <a:gd name="T31" fmla="*/ 0 h 76"/>
                <a:gd name="T32" fmla="*/ 0 w 112"/>
                <a:gd name="T33" fmla="*/ 0 h 76"/>
                <a:gd name="T34" fmla="*/ 0 w 112"/>
                <a:gd name="T35" fmla="*/ 0 h 76"/>
                <a:gd name="T36" fmla="*/ 0 w 112"/>
                <a:gd name="T37" fmla="*/ 0 h 76"/>
                <a:gd name="T38" fmla="*/ 0 w 112"/>
                <a:gd name="T39" fmla="*/ 0 h 76"/>
                <a:gd name="T40" fmla="*/ 0 w 112"/>
                <a:gd name="T41" fmla="*/ 0 h 76"/>
                <a:gd name="T42" fmla="*/ 0 w 112"/>
                <a:gd name="T43" fmla="*/ 0 h 76"/>
                <a:gd name="T44" fmla="*/ 0 w 112"/>
                <a:gd name="T45" fmla="*/ 0 h 76"/>
                <a:gd name="T46" fmla="*/ 0 w 112"/>
                <a:gd name="T47" fmla="*/ 0 h 76"/>
                <a:gd name="T48" fmla="*/ 0 w 112"/>
                <a:gd name="T49" fmla="*/ 0 h 76"/>
                <a:gd name="T50" fmla="*/ 0 w 112"/>
                <a:gd name="T51" fmla="*/ 0 h 76"/>
                <a:gd name="T52" fmla="*/ 0 w 112"/>
                <a:gd name="T53" fmla="*/ 0 h 76"/>
                <a:gd name="T54" fmla="*/ 0 w 112"/>
                <a:gd name="T55" fmla="*/ 0 h 76"/>
                <a:gd name="T56" fmla="*/ 0 w 112"/>
                <a:gd name="T57" fmla="*/ 0 h 76"/>
                <a:gd name="T58" fmla="*/ 0 w 112"/>
                <a:gd name="T59" fmla="*/ 0 h 76"/>
                <a:gd name="T60" fmla="*/ 0 w 112"/>
                <a:gd name="T61" fmla="*/ 0 h 76"/>
                <a:gd name="T62" fmla="*/ 0 w 112"/>
                <a:gd name="T63" fmla="*/ 0 h 76"/>
                <a:gd name="T64" fmla="*/ 0 w 112"/>
                <a:gd name="T65" fmla="*/ 0 h 76"/>
                <a:gd name="T66" fmla="*/ 0 w 112"/>
                <a:gd name="T67" fmla="*/ 0 h 76"/>
                <a:gd name="T68" fmla="*/ 0 w 112"/>
                <a:gd name="T69" fmla="*/ 0 h 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2"/>
                <a:gd name="T106" fmla="*/ 0 h 76"/>
                <a:gd name="T107" fmla="*/ 112 w 112"/>
                <a:gd name="T108" fmla="*/ 76 h 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2" h="76">
                  <a:moveTo>
                    <a:pt x="70" y="2"/>
                  </a:moveTo>
                  <a:lnTo>
                    <a:pt x="75" y="0"/>
                  </a:lnTo>
                  <a:lnTo>
                    <a:pt x="82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6" y="2"/>
                  </a:lnTo>
                  <a:lnTo>
                    <a:pt x="109" y="5"/>
                  </a:lnTo>
                  <a:lnTo>
                    <a:pt x="112" y="11"/>
                  </a:lnTo>
                  <a:lnTo>
                    <a:pt x="103" y="18"/>
                  </a:lnTo>
                  <a:lnTo>
                    <a:pt x="94" y="24"/>
                  </a:lnTo>
                  <a:lnTo>
                    <a:pt x="84" y="31"/>
                  </a:lnTo>
                  <a:lnTo>
                    <a:pt x="75" y="36"/>
                  </a:lnTo>
                  <a:lnTo>
                    <a:pt x="70" y="39"/>
                  </a:lnTo>
                  <a:lnTo>
                    <a:pt x="64" y="43"/>
                  </a:lnTo>
                  <a:lnTo>
                    <a:pt x="58" y="46"/>
                  </a:lnTo>
                  <a:lnTo>
                    <a:pt x="52" y="52"/>
                  </a:lnTo>
                  <a:lnTo>
                    <a:pt x="46" y="56"/>
                  </a:lnTo>
                  <a:lnTo>
                    <a:pt x="39" y="62"/>
                  </a:lnTo>
                  <a:lnTo>
                    <a:pt x="32" y="67"/>
                  </a:lnTo>
                  <a:lnTo>
                    <a:pt x="24" y="76"/>
                  </a:lnTo>
                  <a:lnTo>
                    <a:pt x="23" y="76"/>
                  </a:lnTo>
                  <a:lnTo>
                    <a:pt x="22" y="76"/>
                  </a:lnTo>
                  <a:lnTo>
                    <a:pt x="0" y="64"/>
                  </a:lnTo>
                  <a:lnTo>
                    <a:pt x="6" y="55"/>
                  </a:lnTo>
                  <a:lnTo>
                    <a:pt x="14" y="45"/>
                  </a:lnTo>
                  <a:lnTo>
                    <a:pt x="20" y="35"/>
                  </a:lnTo>
                  <a:lnTo>
                    <a:pt x="28" y="26"/>
                  </a:lnTo>
                  <a:lnTo>
                    <a:pt x="37" y="18"/>
                  </a:lnTo>
                  <a:lnTo>
                    <a:pt x="47" y="11"/>
                  </a:lnTo>
                  <a:lnTo>
                    <a:pt x="51" y="7"/>
                  </a:lnTo>
                  <a:lnTo>
                    <a:pt x="57" y="5"/>
                  </a:lnTo>
                  <a:lnTo>
                    <a:pt x="63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3" name="Freeform 379"/>
            <p:cNvSpPr>
              <a:spLocks/>
            </p:cNvSpPr>
            <p:nvPr/>
          </p:nvSpPr>
          <p:spPr bwMode="auto">
            <a:xfrm>
              <a:off x="7013" y="3617"/>
              <a:ext cx="22" cy="14"/>
            </a:xfrm>
            <a:custGeom>
              <a:avLst/>
              <a:gdLst>
                <a:gd name="T0" fmla="*/ 0 w 85"/>
                <a:gd name="T1" fmla="*/ 0 h 55"/>
                <a:gd name="T2" fmla="*/ 0 w 85"/>
                <a:gd name="T3" fmla="*/ 0 h 55"/>
                <a:gd name="T4" fmla="*/ 0 w 85"/>
                <a:gd name="T5" fmla="*/ 0 h 55"/>
                <a:gd name="T6" fmla="*/ 0 w 85"/>
                <a:gd name="T7" fmla="*/ 0 h 55"/>
                <a:gd name="T8" fmla="*/ 0 w 85"/>
                <a:gd name="T9" fmla="*/ 0 h 55"/>
                <a:gd name="T10" fmla="*/ 0 w 85"/>
                <a:gd name="T11" fmla="*/ 0 h 55"/>
                <a:gd name="T12" fmla="*/ 0 w 85"/>
                <a:gd name="T13" fmla="*/ 0 h 55"/>
                <a:gd name="T14" fmla="*/ 0 w 85"/>
                <a:gd name="T15" fmla="*/ 0 h 55"/>
                <a:gd name="T16" fmla="*/ 0 w 85"/>
                <a:gd name="T17" fmla="*/ 0 h 55"/>
                <a:gd name="T18" fmla="*/ 0 w 85"/>
                <a:gd name="T19" fmla="*/ 0 h 55"/>
                <a:gd name="T20" fmla="*/ 0 w 85"/>
                <a:gd name="T21" fmla="*/ 0 h 55"/>
                <a:gd name="T22" fmla="*/ 0 w 85"/>
                <a:gd name="T23" fmla="*/ 0 h 55"/>
                <a:gd name="T24" fmla="*/ 0 w 85"/>
                <a:gd name="T25" fmla="*/ 0 h 55"/>
                <a:gd name="T26" fmla="*/ 0 w 85"/>
                <a:gd name="T27" fmla="*/ 0 h 55"/>
                <a:gd name="T28" fmla="*/ 0 w 85"/>
                <a:gd name="T29" fmla="*/ 0 h 55"/>
                <a:gd name="T30" fmla="*/ 0 w 85"/>
                <a:gd name="T31" fmla="*/ 0 h 55"/>
                <a:gd name="T32" fmla="*/ 0 w 85"/>
                <a:gd name="T33" fmla="*/ 0 h 55"/>
                <a:gd name="T34" fmla="*/ 0 w 85"/>
                <a:gd name="T35" fmla="*/ 0 h 55"/>
                <a:gd name="T36" fmla="*/ 0 w 85"/>
                <a:gd name="T37" fmla="*/ 0 h 55"/>
                <a:gd name="T38" fmla="*/ 0 w 85"/>
                <a:gd name="T39" fmla="*/ 0 h 55"/>
                <a:gd name="T40" fmla="*/ 0 w 85"/>
                <a:gd name="T41" fmla="*/ 0 h 55"/>
                <a:gd name="T42" fmla="*/ 0 w 85"/>
                <a:gd name="T43" fmla="*/ 0 h 55"/>
                <a:gd name="T44" fmla="*/ 0 w 85"/>
                <a:gd name="T45" fmla="*/ 0 h 55"/>
                <a:gd name="T46" fmla="*/ 0 w 85"/>
                <a:gd name="T47" fmla="*/ 0 h 55"/>
                <a:gd name="T48" fmla="*/ 0 w 85"/>
                <a:gd name="T49" fmla="*/ 0 h 55"/>
                <a:gd name="T50" fmla="*/ 0 w 85"/>
                <a:gd name="T51" fmla="*/ 0 h 55"/>
                <a:gd name="T52" fmla="*/ 0 w 85"/>
                <a:gd name="T53" fmla="*/ 0 h 55"/>
                <a:gd name="T54" fmla="*/ 0 w 85"/>
                <a:gd name="T55" fmla="*/ 0 h 55"/>
                <a:gd name="T56" fmla="*/ 0 w 85"/>
                <a:gd name="T57" fmla="*/ 0 h 55"/>
                <a:gd name="T58" fmla="*/ 0 w 85"/>
                <a:gd name="T59" fmla="*/ 0 h 55"/>
                <a:gd name="T60" fmla="*/ 0 w 85"/>
                <a:gd name="T61" fmla="*/ 0 h 55"/>
                <a:gd name="T62" fmla="*/ 0 w 85"/>
                <a:gd name="T63" fmla="*/ 0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5"/>
                <a:gd name="T97" fmla="*/ 0 h 55"/>
                <a:gd name="T98" fmla="*/ 85 w 85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5" h="55">
                  <a:moveTo>
                    <a:pt x="50" y="0"/>
                  </a:moveTo>
                  <a:lnTo>
                    <a:pt x="59" y="6"/>
                  </a:lnTo>
                  <a:lnTo>
                    <a:pt x="68" y="15"/>
                  </a:lnTo>
                  <a:lnTo>
                    <a:pt x="73" y="21"/>
                  </a:lnTo>
                  <a:lnTo>
                    <a:pt x="77" y="25"/>
                  </a:lnTo>
                  <a:lnTo>
                    <a:pt x="80" y="31"/>
                  </a:lnTo>
                  <a:lnTo>
                    <a:pt x="85" y="37"/>
                  </a:lnTo>
                  <a:lnTo>
                    <a:pt x="76" y="31"/>
                  </a:lnTo>
                  <a:lnTo>
                    <a:pt x="67" y="29"/>
                  </a:lnTo>
                  <a:lnTo>
                    <a:pt x="59" y="29"/>
                  </a:lnTo>
                  <a:lnTo>
                    <a:pt x="50" y="34"/>
                  </a:lnTo>
                  <a:lnTo>
                    <a:pt x="43" y="36"/>
                  </a:lnTo>
                  <a:lnTo>
                    <a:pt x="38" y="41"/>
                  </a:lnTo>
                  <a:lnTo>
                    <a:pt x="35" y="47"/>
                  </a:lnTo>
                  <a:lnTo>
                    <a:pt x="32" y="55"/>
                  </a:lnTo>
                  <a:lnTo>
                    <a:pt x="27" y="53"/>
                  </a:lnTo>
                  <a:lnTo>
                    <a:pt x="25" y="49"/>
                  </a:lnTo>
                  <a:lnTo>
                    <a:pt x="24" y="44"/>
                  </a:lnTo>
                  <a:lnTo>
                    <a:pt x="24" y="41"/>
                  </a:lnTo>
                  <a:lnTo>
                    <a:pt x="18" y="44"/>
                  </a:lnTo>
                  <a:lnTo>
                    <a:pt x="15" y="51"/>
                  </a:lnTo>
                  <a:lnTo>
                    <a:pt x="7" y="48"/>
                  </a:lnTo>
                  <a:lnTo>
                    <a:pt x="0" y="49"/>
                  </a:lnTo>
                  <a:lnTo>
                    <a:pt x="6" y="41"/>
                  </a:lnTo>
                  <a:lnTo>
                    <a:pt x="12" y="35"/>
                  </a:lnTo>
                  <a:lnTo>
                    <a:pt x="18" y="28"/>
                  </a:lnTo>
                  <a:lnTo>
                    <a:pt x="25" y="23"/>
                  </a:lnTo>
                  <a:lnTo>
                    <a:pt x="31" y="16"/>
                  </a:lnTo>
                  <a:lnTo>
                    <a:pt x="38" y="11"/>
                  </a:lnTo>
                  <a:lnTo>
                    <a:pt x="43" y="4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4" name="Freeform 380"/>
            <p:cNvSpPr>
              <a:spLocks/>
            </p:cNvSpPr>
            <p:nvPr/>
          </p:nvSpPr>
          <p:spPr bwMode="auto">
            <a:xfrm>
              <a:off x="6748" y="3619"/>
              <a:ext cx="31" cy="27"/>
            </a:xfrm>
            <a:custGeom>
              <a:avLst/>
              <a:gdLst>
                <a:gd name="T0" fmla="*/ 0 w 121"/>
                <a:gd name="T1" fmla="*/ 0 h 111"/>
                <a:gd name="T2" fmla="*/ 0 w 121"/>
                <a:gd name="T3" fmla="*/ 0 h 111"/>
                <a:gd name="T4" fmla="*/ 0 w 121"/>
                <a:gd name="T5" fmla="*/ 0 h 111"/>
                <a:gd name="T6" fmla="*/ 0 w 121"/>
                <a:gd name="T7" fmla="*/ 0 h 111"/>
                <a:gd name="T8" fmla="*/ 0 w 121"/>
                <a:gd name="T9" fmla="*/ 0 h 111"/>
                <a:gd name="T10" fmla="*/ 0 w 121"/>
                <a:gd name="T11" fmla="*/ 0 h 111"/>
                <a:gd name="T12" fmla="*/ 0 w 121"/>
                <a:gd name="T13" fmla="*/ 0 h 111"/>
                <a:gd name="T14" fmla="*/ 0 w 121"/>
                <a:gd name="T15" fmla="*/ 0 h 111"/>
                <a:gd name="T16" fmla="*/ 0 w 121"/>
                <a:gd name="T17" fmla="*/ 0 h 111"/>
                <a:gd name="T18" fmla="*/ 0 w 121"/>
                <a:gd name="T19" fmla="*/ 0 h 111"/>
                <a:gd name="T20" fmla="*/ 0 w 121"/>
                <a:gd name="T21" fmla="*/ 0 h 111"/>
                <a:gd name="T22" fmla="*/ 0 w 121"/>
                <a:gd name="T23" fmla="*/ 0 h 111"/>
                <a:gd name="T24" fmla="*/ 0 w 121"/>
                <a:gd name="T25" fmla="*/ 0 h 111"/>
                <a:gd name="T26" fmla="*/ 0 w 121"/>
                <a:gd name="T27" fmla="*/ 0 h 111"/>
                <a:gd name="T28" fmla="*/ 0 w 121"/>
                <a:gd name="T29" fmla="*/ 0 h 111"/>
                <a:gd name="T30" fmla="*/ 0 w 121"/>
                <a:gd name="T31" fmla="*/ 0 h 111"/>
                <a:gd name="T32" fmla="*/ 0 w 121"/>
                <a:gd name="T33" fmla="*/ 0 h 111"/>
                <a:gd name="T34" fmla="*/ 0 w 121"/>
                <a:gd name="T35" fmla="*/ 0 h 111"/>
                <a:gd name="T36" fmla="*/ 0 w 121"/>
                <a:gd name="T37" fmla="*/ 0 h 111"/>
                <a:gd name="T38" fmla="*/ 0 w 121"/>
                <a:gd name="T39" fmla="*/ 0 h 111"/>
                <a:gd name="T40" fmla="*/ 0 w 121"/>
                <a:gd name="T41" fmla="*/ 0 h 111"/>
                <a:gd name="T42" fmla="*/ 0 w 121"/>
                <a:gd name="T43" fmla="*/ 0 h 111"/>
                <a:gd name="T44" fmla="*/ 0 w 121"/>
                <a:gd name="T45" fmla="*/ 0 h 111"/>
                <a:gd name="T46" fmla="*/ 0 w 121"/>
                <a:gd name="T47" fmla="*/ 0 h 111"/>
                <a:gd name="T48" fmla="*/ 0 w 121"/>
                <a:gd name="T49" fmla="*/ 0 h 111"/>
                <a:gd name="T50" fmla="*/ 0 w 121"/>
                <a:gd name="T51" fmla="*/ 0 h 111"/>
                <a:gd name="T52" fmla="*/ 0 w 121"/>
                <a:gd name="T53" fmla="*/ 0 h 111"/>
                <a:gd name="T54" fmla="*/ 0 w 121"/>
                <a:gd name="T55" fmla="*/ 0 h 111"/>
                <a:gd name="T56" fmla="*/ 0 w 121"/>
                <a:gd name="T57" fmla="*/ 0 h 111"/>
                <a:gd name="T58" fmla="*/ 0 w 121"/>
                <a:gd name="T59" fmla="*/ 0 h 111"/>
                <a:gd name="T60" fmla="*/ 0 w 121"/>
                <a:gd name="T61" fmla="*/ 0 h 111"/>
                <a:gd name="T62" fmla="*/ 0 w 121"/>
                <a:gd name="T63" fmla="*/ 0 h 111"/>
                <a:gd name="T64" fmla="*/ 0 w 121"/>
                <a:gd name="T65" fmla="*/ 0 h 111"/>
                <a:gd name="T66" fmla="*/ 0 w 121"/>
                <a:gd name="T67" fmla="*/ 0 h 111"/>
                <a:gd name="T68" fmla="*/ 0 w 121"/>
                <a:gd name="T69" fmla="*/ 0 h 111"/>
                <a:gd name="T70" fmla="*/ 0 w 121"/>
                <a:gd name="T71" fmla="*/ 0 h 111"/>
                <a:gd name="T72" fmla="*/ 0 w 121"/>
                <a:gd name="T73" fmla="*/ 0 h 111"/>
                <a:gd name="T74" fmla="*/ 0 w 121"/>
                <a:gd name="T75" fmla="*/ 0 h 111"/>
                <a:gd name="T76" fmla="*/ 0 w 121"/>
                <a:gd name="T77" fmla="*/ 0 h 111"/>
                <a:gd name="T78" fmla="*/ 0 w 121"/>
                <a:gd name="T79" fmla="*/ 0 h 111"/>
                <a:gd name="T80" fmla="*/ 0 w 121"/>
                <a:gd name="T81" fmla="*/ 0 h 111"/>
                <a:gd name="T82" fmla="*/ 0 w 121"/>
                <a:gd name="T83" fmla="*/ 0 h 111"/>
                <a:gd name="T84" fmla="*/ 0 w 121"/>
                <a:gd name="T85" fmla="*/ 0 h 111"/>
                <a:gd name="T86" fmla="*/ 0 w 121"/>
                <a:gd name="T87" fmla="*/ 0 h 111"/>
                <a:gd name="T88" fmla="*/ 0 w 121"/>
                <a:gd name="T89" fmla="*/ 0 h 111"/>
                <a:gd name="T90" fmla="*/ 0 w 121"/>
                <a:gd name="T91" fmla="*/ 0 h 111"/>
                <a:gd name="T92" fmla="*/ 0 w 121"/>
                <a:gd name="T93" fmla="*/ 0 h 111"/>
                <a:gd name="T94" fmla="*/ 0 w 121"/>
                <a:gd name="T95" fmla="*/ 0 h 1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1"/>
                <a:gd name="T145" fmla="*/ 0 h 111"/>
                <a:gd name="T146" fmla="*/ 121 w 121"/>
                <a:gd name="T147" fmla="*/ 111 h 1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1" h="111">
                  <a:moveTo>
                    <a:pt x="102" y="0"/>
                  </a:moveTo>
                  <a:lnTo>
                    <a:pt x="109" y="0"/>
                  </a:lnTo>
                  <a:lnTo>
                    <a:pt x="115" y="1"/>
                  </a:lnTo>
                  <a:lnTo>
                    <a:pt x="119" y="3"/>
                  </a:lnTo>
                  <a:lnTo>
                    <a:pt x="121" y="5"/>
                  </a:lnTo>
                  <a:lnTo>
                    <a:pt x="121" y="8"/>
                  </a:lnTo>
                  <a:lnTo>
                    <a:pt x="118" y="10"/>
                  </a:lnTo>
                  <a:lnTo>
                    <a:pt x="114" y="13"/>
                  </a:lnTo>
                  <a:lnTo>
                    <a:pt x="108" y="19"/>
                  </a:lnTo>
                  <a:lnTo>
                    <a:pt x="97" y="23"/>
                  </a:lnTo>
                  <a:lnTo>
                    <a:pt x="86" y="31"/>
                  </a:lnTo>
                  <a:lnTo>
                    <a:pt x="74" y="39"/>
                  </a:lnTo>
                  <a:lnTo>
                    <a:pt x="66" y="48"/>
                  </a:lnTo>
                  <a:lnTo>
                    <a:pt x="60" y="53"/>
                  </a:lnTo>
                  <a:lnTo>
                    <a:pt x="57" y="60"/>
                  </a:lnTo>
                  <a:lnTo>
                    <a:pt x="56" y="65"/>
                  </a:lnTo>
                  <a:lnTo>
                    <a:pt x="59" y="73"/>
                  </a:lnTo>
                  <a:lnTo>
                    <a:pt x="54" y="72"/>
                  </a:lnTo>
                  <a:lnTo>
                    <a:pt x="51" y="73"/>
                  </a:lnTo>
                  <a:lnTo>
                    <a:pt x="50" y="76"/>
                  </a:lnTo>
                  <a:lnTo>
                    <a:pt x="53" y="79"/>
                  </a:lnTo>
                  <a:lnTo>
                    <a:pt x="56" y="85"/>
                  </a:lnTo>
                  <a:lnTo>
                    <a:pt x="61" y="91"/>
                  </a:lnTo>
                  <a:lnTo>
                    <a:pt x="56" y="93"/>
                  </a:lnTo>
                  <a:lnTo>
                    <a:pt x="50" y="94"/>
                  </a:lnTo>
                  <a:lnTo>
                    <a:pt x="41" y="94"/>
                  </a:lnTo>
                  <a:lnTo>
                    <a:pt x="33" y="93"/>
                  </a:lnTo>
                  <a:lnTo>
                    <a:pt x="26" y="99"/>
                  </a:lnTo>
                  <a:lnTo>
                    <a:pt x="20" y="104"/>
                  </a:lnTo>
                  <a:lnTo>
                    <a:pt x="10" y="107"/>
                  </a:lnTo>
                  <a:lnTo>
                    <a:pt x="0" y="111"/>
                  </a:lnTo>
                  <a:lnTo>
                    <a:pt x="9" y="102"/>
                  </a:lnTo>
                  <a:lnTo>
                    <a:pt x="17" y="93"/>
                  </a:lnTo>
                  <a:lnTo>
                    <a:pt x="23" y="83"/>
                  </a:lnTo>
                  <a:lnTo>
                    <a:pt x="31" y="73"/>
                  </a:lnTo>
                  <a:lnTo>
                    <a:pt x="33" y="67"/>
                  </a:lnTo>
                  <a:lnTo>
                    <a:pt x="36" y="62"/>
                  </a:lnTo>
                  <a:lnTo>
                    <a:pt x="38" y="57"/>
                  </a:lnTo>
                  <a:lnTo>
                    <a:pt x="42" y="51"/>
                  </a:lnTo>
                  <a:lnTo>
                    <a:pt x="48" y="40"/>
                  </a:lnTo>
                  <a:lnTo>
                    <a:pt x="55" y="32"/>
                  </a:lnTo>
                  <a:lnTo>
                    <a:pt x="62" y="21"/>
                  </a:lnTo>
                  <a:lnTo>
                    <a:pt x="73" y="13"/>
                  </a:lnTo>
                  <a:lnTo>
                    <a:pt x="79" y="9"/>
                  </a:lnTo>
                  <a:lnTo>
                    <a:pt x="85" y="6"/>
                  </a:lnTo>
                  <a:lnTo>
                    <a:pt x="92" y="3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5" name="Freeform 381"/>
            <p:cNvSpPr>
              <a:spLocks/>
            </p:cNvSpPr>
            <p:nvPr/>
          </p:nvSpPr>
          <p:spPr bwMode="auto">
            <a:xfrm>
              <a:off x="6960" y="3622"/>
              <a:ext cx="22" cy="29"/>
            </a:xfrm>
            <a:custGeom>
              <a:avLst/>
              <a:gdLst>
                <a:gd name="T0" fmla="*/ 0 w 85"/>
                <a:gd name="T1" fmla="*/ 0 h 117"/>
                <a:gd name="T2" fmla="*/ 0 w 85"/>
                <a:gd name="T3" fmla="*/ 0 h 117"/>
                <a:gd name="T4" fmla="*/ 0 w 85"/>
                <a:gd name="T5" fmla="*/ 0 h 117"/>
                <a:gd name="T6" fmla="*/ 0 w 85"/>
                <a:gd name="T7" fmla="*/ 0 h 117"/>
                <a:gd name="T8" fmla="*/ 0 w 85"/>
                <a:gd name="T9" fmla="*/ 0 h 117"/>
                <a:gd name="T10" fmla="*/ 0 w 85"/>
                <a:gd name="T11" fmla="*/ 0 h 117"/>
                <a:gd name="T12" fmla="*/ 0 w 85"/>
                <a:gd name="T13" fmla="*/ 0 h 117"/>
                <a:gd name="T14" fmla="*/ 0 w 85"/>
                <a:gd name="T15" fmla="*/ 0 h 117"/>
                <a:gd name="T16" fmla="*/ 0 w 85"/>
                <a:gd name="T17" fmla="*/ 0 h 117"/>
                <a:gd name="T18" fmla="*/ 0 w 85"/>
                <a:gd name="T19" fmla="*/ 0 h 117"/>
                <a:gd name="T20" fmla="*/ 0 w 85"/>
                <a:gd name="T21" fmla="*/ 0 h 117"/>
                <a:gd name="T22" fmla="*/ 0 w 85"/>
                <a:gd name="T23" fmla="*/ 0 h 117"/>
                <a:gd name="T24" fmla="*/ 0 w 85"/>
                <a:gd name="T25" fmla="*/ 0 h 117"/>
                <a:gd name="T26" fmla="*/ 0 w 85"/>
                <a:gd name="T27" fmla="*/ 0 h 117"/>
                <a:gd name="T28" fmla="*/ 0 w 85"/>
                <a:gd name="T29" fmla="*/ 0 h 117"/>
                <a:gd name="T30" fmla="*/ 0 w 85"/>
                <a:gd name="T31" fmla="*/ 0 h 117"/>
                <a:gd name="T32" fmla="*/ 0 w 85"/>
                <a:gd name="T33" fmla="*/ 0 h 117"/>
                <a:gd name="T34" fmla="*/ 0 w 85"/>
                <a:gd name="T35" fmla="*/ 0 h 117"/>
                <a:gd name="T36" fmla="*/ 0 w 85"/>
                <a:gd name="T37" fmla="*/ 0 h 117"/>
                <a:gd name="T38" fmla="*/ 0 w 85"/>
                <a:gd name="T39" fmla="*/ 0 h 117"/>
                <a:gd name="T40" fmla="*/ 0 w 85"/>
                <a:gd name="T41" fmla="*/ 0 h 117"/>
                <a:gd name="T42" fmla="*/ 0 w 85"/>
                <a:gd name="T43" fmla="*/ 0 h 117"/>
                <a:gd name="T44" fmla="*/ 0 w 85"/>
                <a:gd name="T45" fmla="*/ 0 h 117"/>
                <a:gd name="T46" fmla="*/ 0 w 85"/>
                <a:gd name="T47" fmla="*/ 0 h 117"/>
                <a:gd name="T48" fmla="*/ 0 w 85"/>
                <a:gd name="T49" fmla="*/ 0 h 117"/>
                <a:gd name="T50" fmla="*/ 0 w 85"/>
                <a:gd name="T51" fmla="*/ 0 h 117"/>
                <a:gd name="T52" fmla="*/ 0 w 85"/>
                <a:gd name="T53" fmla="*/ 0 h 117"/>
                <a:gd name="T54" fmla="*/ 0 w 85"/>
                <a:gd name="T55" fmla="*/ 0 h 117"/>
                <a:gd name="T56" fmla="*/ 0 w 85"/>
                <a:gd name="T57" fmla="*/ 0 h 117"/>
                <a:gd name="T58" fmla="*/ 0 w 85"/>
                <a:gd name="T59" fmla="*/ 0 h 117"/>
                <a:gd name="T60" fmla="*/ 0 w 85"/>
                <a:gd name="T61" fmla="*/ 0 h 117"/>
                <a:gd name="T62" fmla="*/ 0 w 85"/>
                <a:gd name="T63" fmla="*/ 0 h 117"/>
                <a:gd name="T64" fmla="*/ 0 w 85"/>
                <a:gd name="T65" fmla="*/ 0 h 117"/>
                <a:gd name="T66" fmla="*/ 0 w 85"/>
                <a:gd name="T67" fmla="*/ 0 h 117"/>
                <a:gd name="T68" fmla="*/ 0 w 85"/>
                <a:gd name="T69" fmla="*/ 0 h 117"/>
                <a:gd name="T70" fmla="*/ 0 w 85"/>
                <a:gd name="T71" fmla="*/ 0 h 117"/>
                <a:gd name="T72" fmla="*/ 0 w 85"/>
                <a:gd name="T73" fmla="*/ 0 h 117"/>
                <a:gd name="T74" fmla="*/ 0 w 85"/>
                <a:gd name="T75" fmla="*/ 0 h 117"/>
                <a:gd name="T76" fmla="*/ 0 w 85"/>
                <a:gd name="T77" fmla="*/ 0 h 117"/>
                <a:gd name="T78" fmla="*/ 0 w 85"/>
                <a:gd name="T79" fmla="*/ 0 h 117"/>
                <a:gd name="T80" fmla="*/ 0 w 85"/>
                <a:gd name="T81" fmla="*/ 0 h 117"/>
                <a:gd name="T82" fmla="*/ 0 w 85"/>
                <a:gd name="T83" fmla="*/ 0 h 117"/>
                <a:gd name="T84" fmla="*/ 0 w 85"/>
                <a:gd name="T85" fmla="*/ 0 h 117"/>
                <a:gd name="T86" fmla="*/ 0 w 85"/>
                <a:gd name="T87" fmla="*/ 0 h 117"/>
                <a:gd name="T88" fmla="*/ 0 w 85"/>
                <a:gd name="T89" fmla="*/ 0 h 117"/>
                <a:gd name="T90" fmla="*/ 0 w 85"/>
                <a:gd name="T91" fmla="*/ 0 h 117"/>
                <a:gd name="T92" fmla="*/ 0 w 85"/>
                <a:gd name="T93" fmla="*/ 0 h 117"/>
                <a:gd name="T94" fmla="*/ 0 w 85"/>
                <a:gd name="T95" fmla="*/ 0 h 117"/>
                <a:gd name="T96" fmla="*/ 0 w 85"/>
                <a:gd name="T97" fmla="*/ 0 h 117"/>
                <a:gd name="T98" fmla="*/ 0 w 85"/>
                <a:gd name="T99" fmla="*/ 0 h 11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"/>
                <a:gd name="T151" fmla="*/ 0 h 117"/>
                <a:gd name="T152" fmla="*/ 85 w 85"/>
                <a:gd name="T153" fmla="*/ 117 h 11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" h="117">
                  <a:moveTo>
                    <a:pt x="33" y="0"/>
                  </a:moveTo>
                  <a:lnTo>
                    <a:pt x="74" y="2"/>
                  </a:lnTo>
                  <a:lnTo>
                    <a:pt x="73" y="8"/>
                  </a:lnTo>
                  <a:lnTo>
                    <a:pt x="71" y="13"/>
                  </a:lnTo>
                  <a:lnTo>
                    <a:pt x="67" y="17"/>
                  </a:lnTo>
                  <a:lnTo>
                    <a:pt x="62" y="20"/>
                  </a:lnTo>
                  <a:lnTo>
                    <a:pt x="53" y="23"/>
                  </a:lnTo>
                  <a:lnTo>
                    <a:pt x="49" y="24"/>
                  </a:lnTo>
                  <a:lnTo>
                    <a:pt x="54" y="34"/>
                  </a:lnTo>
                  <a:lnTo>
                    <a:pt x="49" y="40"/>
                  </a:lnTo>
                  <a:lnTo>
                    <a:pt x="51" y="47"/>
                  </a:lnTo>
                  <a:lnTo>
                    <a:pt x="56" y="50"/>
                  </a:lnTo>
                  <a:lnTo>
                    <a:pt x="63" y="53"/>
                  </a:lnTo>
                  <a:lnTo>
                    <a:pt x="69" y="57"/>
                  </a:lnTo>
                  <a:lnTo>
                    <a:pt x="78" y="60"/>
                  </a:lnTo>
                  <a:lnTo>
                    <a:pt x="83" y="66"/>
                  </a:lnTo>
                  <a:lnTo>
                    <a:pt x="85" y="75"/>
                  </a:lnTo>
                  <a:lnTo>
                    <a:pt x="79" y="73"/>
                  </a:lnTo>
                  <a:lnTo>
                    <a:pt x="72" y="74"/>
                  </a:lnTo>
                  <a:lnTo>
                    <a:pt x="67" y="74"/>
                  </a:lnTo>
                  <a:lnTo>
                    <a:pt x="61" y="76"/>
                  </a:lnTo>
                  <a:lnTo>
                    <a:pt x="51" y="81"/>
                  </a:lnTo>
                  <a:lnTo>
                    <a:pt x="43" y="89"/>
                  </a:lnTo>
                  <a:lnTo>
                    <a:pt x="33" y="97"/>
                  </a:lnTo>
                  <a:lnTo>
                    <a:pt x="25" y="104"/>
                  </a:lnTo>
                  <a:lnTo>
                    <a:pt x="16" y="112"/>
                  </a:lnTo>
                  <a:lnTo>
                    <a:pt x="8" y="117"/>
                  </a:lnTo>
                  <a:lnTo>
                    <a:pt x="7" y="108"/>
                  </a:lnTo>
                  <a:lnTo>
                    <a:pt x="9" y="102"/>
                  </a:lnTo>
                  <a:lnTo>
                    <a:pt x="9" y="94"/>
                  </a:lnTo>
                  <a:lnTo>
                    <a:pt x="13" y="89"/>
                  </a:lnTo>
                  <a:lnTo>
                    <a:pt x="15" y="82"/>
                  </a:lnTo>
                  <a:lnTo>
                    <a:pt x="18" y="75"/>
                  </a:lnTo>
                  <a:lnTo>
                    <a:pt x="19" y="68"/>
                  </a:lnTo>
                  <a:lnTo>
                    <a:pt x="19" y="61"/>
                  </a:lnTo>
                  <a:lnTo>
                    <a:pt x="10" y="60"/>
                  </a:lnTo>
                  <a:lnTo>
                    <a:pt x="7" y="58"/>
                  </a:lnTo>
                  <a:lnTo>
                    <a:pt x="3" y="53"/>
                  </a:lnTo>
                  <a:lnTo>
                    <a:pt x="2" y="50"/>
                  </a:lnTo>
                  <a:lnTo>
                    <a:pt x="0" y="45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4" y="28"/>
                  </a:lnTo>
                  <a:lnTo>
                    <a:pt x="7" y="23"/>
                  </a:lnTo>
                  <a:lnTo>
                    <a:pt x="9" y="18"/>
                  </a:lnTo>
                  <a:lnTo>
                    <a:pt x="13" y="11"/>
                  </a:lnTo>
                  <a:lnTo>
                    <a:pt x="18" y="8"/>
                  </a:lnTo>
                  <a:lnTo>
                    <a:pt x="25" y="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6" name="Freeform 382"/>
            <p:cNvSpPr>
              <a:spLocks/>
            </p:cNvSpPr>
            <p:nvPr/>
          </p:nvSpPr>
          <p:spPr bwMode="auto">
            <a:xfrm>
              <a:off x="6888" y="3625"/>
              <a:ext cx="29" cy="18"/>
            </a:xfrm>
            <a:custGeom>
              <a:avLst/>
              <a:gdLst>
                <a:gd name="T0" fmla="*/ 0 w 114"/>
                <a:gd name="T1" fmla="*/ 0 h 71"/>
                <a:gd name="T2" fmla="*/ 0 w 114"/>
                <a:gd name="T3" fmla="*/ 0 h 71"/>
                <a:gd name="T4" fmla="*/ 0 w 114"/>
                <a:gd name="T5" fmla="*/ 0 h 71"/>
                <a:gd name="T6" fmla="*/ 0 w 114"/>
                <a:gd name="T7" fmla="*/ 0 h 71"/>
                <a:gd name="T8" fmla="*/ 0 w 114"/>
                <a:gd name="T9" fmla="*/ 0 h 71"/>
                <a:gd name="T10" fmla="*/ 0 w 114"/>
                <a:gd name="T11" fmla="*/ 0 h 71"/>
                <a:gd name="T12" fmla="*/ 0 w 114"/>
                <a:gd name="T13" fmla="*/ 0 h 71"/>
                <a:gd name="T14" fmla="*/ 0 w 114"/>
                <a:gd name="T15" fmla="*/ 0 h 71"/>
                <a:gd name="T16" fmla="*/ 0 w 114"/>
                <a:gd name="T17" fmla="*/ 0 h 71"/>
                <a:gd name="T18" fmla="*/ 0 w 114"/>
                <a:gd name="T19" fmla="*/ 0 h 71"/>
                <a:gd name="T20" fmla="*/ 0 w 114"/>
                <a:gd name="T21" fmla="*/ 0 h 71"/>
                <a:gd name="T22" fmla="*/ 0 w 114"/>
                <a:gd name="T23" fmla="*/ 0 h 71"/>
                <a:gd name="T24" fmla="*/ 0 w 114"/>
                <a:gd name="T25" fmla="*/ 0 h 71"/>
                <a:gd name="T26" fmla="*/ 0 w 114"/>
                <a:gd name="T27" fmla="*/ 0 h 71"/>
                <a:gd name="T28" fmla="*/ 0 w 114"/>
                <a:gd name="T29" fmla="*/ 0 h 71"/>
                <a:gd name="T30" fmla="*/ 0 w 114"/>
                <a:gd name="T31" fmla="*/ 0 h 71"/>
                <a:gd name="T32" fmla="*/ 0 w 114"/>
                <a:gd name="T33" fmla="*/ 0 h 71"/>
                <a:gd name="T34" fmla="*/ 0 w 114"/>
                <a:gd name="T35" fmla="*/ 0 h 71"/>
                <a:gd name="T36" fmla="*/ 0 w 114"/>
                <a:gd name="T37" fmla="*/ 0 h 71"/>
                <a:gd name="T38" fmla="*/ 0 w 114"/>
                <a:gd name="T39" fmla="*/ 0 h 71"/>
                <a:gd name="T40" fmla="*/ 0 w 114"/>
                <a:gd name="T41" fmla="*/ 0 h 71"/>
                <a:gd name="T42" fmla="*/ 0 w 114"/>
                <a:gd name="T43" fmla="*/ 0 h 71"/>
                <a:gd name="T44" fmla="*/ 0 w 114"/>
                <a:gd name="T45" fmla="*/ 0 h 71"/>
                <a:gd name="T46" fmla="*/ 0 w 114"/>
                <a:gd name="T47" fmla="*/ 0 h 71"/>
                <a:gd name="T48" fmla="*/ 0 w 114"/>
                <a:gd name="T49" fmla="*/ 0 h 71"/>
                <a:gd name="T50" fmla="*/ 0 w 114"/>
                <a:gd name="T51" fmla="*/ 0 h 71"/>
                <a:gd name="T52" fmla="*/ 0 w 114"/>
                <a:gd name="T53" fmla="*/ 0 h 71"/>
                <a:gd name="T54" fmla="*/ 0 w 114"/>
                <a:gd name="T55" fmla="*/ 0 h 71"/>
                <a:gd name="T56" fmla="*/ 0 w 114"/>
                <a:gd name="T57" fmla="*/ 0 h 71"/>
                <a:gd name="T58" fmla="*/ 0 w 114"/>
                <a:gd name="T59" fmla="*/ 0 h 71"/>
                <a:gd name="T60" fmla="*/ 0 w 114"/>
                <a:gd name="T61" fmla="*/ 0 h 71"/>
                <a:gd name="T62" fmla="*/ 0 w 114"/>
                <a:gd name="T63" fmla="*/ 0 h 71"/>
                <a:gd name="T64" fmla="*/ 0 w 114"/>
                <a:gd name="T65" fmla="*/ 0 h 71"/>
                <a:gd name="T66" fmla="*/ 0 w 114"/>
                <a:gd name="T67" fmla="*/ 0 h 71"/>
                <a:gd name="T68" fmla="*/ 0 w 114"/>
                <a:gd name="T69" fmla="*/ 0 h 71"/>
                <a:gd name="T70" fmla="*/ 0 w 114"/>
                <a:gd name="T71" fmla="*/ 0 h 7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71"/>
                <a:gd name="T110" fmla="*/ 114 w 114"/>
                <a:gd name="T111" fmla="*/ 71 h 7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71">
                  <a:moveTo>
                    <a:pt x="93" y="0"/>
                  </a:moveTo>
                  <a:lnTo>
                    <a:pt x="102" y="5"/>
                  </a:lnTo>
                  <a:lnTo>
                    <a:pt x="111" y="13"/>
                  </a:lnTo>
                  <a:lnTo>
                    <a:pt x="113" y="22"/>
                  </a:lnTo>
                  <a:lnTo>
                    <a:pt x="114" y="32"/>
                  </a:lnTo>
                  <a:lnTo>
                    <a:pt x="111" y="39"/>
                  </a:lnTo>
                  <a:lnTo>
                    <a:pt x="105" y="45"/>
                  </a:lnTo>
                  <a:lnTo>
                    <a:pt x="99" y="46"/>
                  </a:lnTo>
                  <a:lnTo>
                    <a:pt x="95" y="46"/>
                  </a:lnTo>
                  <a:lnTo>
                    <a:pt x="89" y="46"/>
                  </a:lnTo>
                  <a:lnTo>
                    <a:pt x="84" y="46"/>
                  </a:lnTo>
                  <a:lnTo>
                    <a:pt x="22" y="71"/>
                  </a:lnTo>
                  <a:lnTo>
                    <a:pt x="0" y="61"/>
                  </a:lnTo>
                  <a:lnTo>
                    <a:pt x="2" y="56"/>
                  </a:lnTo>
                  <a:lnTo>
                    <a:pt x="6" y="51"/>
                  </a:lnTo>
                  <a:lnTo>
                    <a:pt x="11" y="48"/>
                  </a:lnTo>
                  <a:lnTo>
                    <a:pt x="17" y="46"/>
                  </a:lnTo>
                  <a:lnTo>
                    <a:pt x="18" y="41"/>
                  </a:lnTo>
                  <a:lnTo>
                    <a:pt x="22" y="37"/>
                  </a:lnTo>
                  <a:lnTo>
                    <a:pt x="22" y="32"/>
                  </a:lnTo>
                  <a:lnTo>
                    <a:pt x="19" y="24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6" y="25"/>
                  </a:lnTo>
                  <a:lnTo>
                    <a:pt x="31" y="28"/>
                  </a:lnTo>
                  <a:lnTo>
                    <a:pt x="36" y="30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55" y="21"/>
                  </a:lnTo>
                  <a:lnTo>
                    <a:pt x="63" y="13"/>
                  </a:lnTo>
                  <a:lnTo>
                    <a:pt x="70" y="7"/>
                  </a:lnTo>
                  <a:lnTo>
                    <a:pt x="77" y="5"/>
                  </a:lnTo>
                  <a:lnTo>
                    <a:pt x="88" y="8"/>
                  </a:lnTo>
                  <a:lnTo>
                    <a:pt x="88" y="4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7" name="Freeform 383"/>
            <p:cNvSpPr>
              <a:spLocks/>
            </p:cNvSpPr>
            <p:nvPr/>
          </p:nvSpPr>
          <p:spPr bwMode="auto">
            <a:xfrm>
              <a:off x="7045" y="3628"/>
              <a:ext cx="26" cy="11"/>
            </a:xfrm>
            <a:custGeom>
              <a:avLst/>
              <a:gdLst>
                <a:gd name="T0" fmla="*/ 0 w 103"/>
                <a:gd name="T1" fmla="*/ 0 h 47"/>
                <a:gd name="T2" fmla="*/ 0 w 103"/>
                <a:gd name="T3" fmla="*/ 0 h 47"/>
                <a:gd name="T4" fmla="*/ 0 w 103"/>
                <a:gd name="T5" fmla="*/ 0 h 47"/>
                <a:gd name="T6" fmla="*/ 0 w 103"/>
                <a:gd name="T7" fmla="*/ 0 h 47"/>
                <a:gd name="T8" fmla="*/ 0 w 103"/>
                <a:gd name="T9" fmla="*/ 0 h 47"/>
                <a:gd name="T10" fmla="*/ 0 w 103"/>
                <a:gd name="T11" fmla="*/ 0 h 47"/>
                <a:gd name="T12" fmla="*/ 0 w 103"/>
                <a:gd name="T13" fmla="*/ 0 h 47"/>
                <a:gd name="T14" fmla="*/ 0 w 103"/>
                <a:gd name="T15" fmla="*/ 0 h 47"/>
                <a:gd name="T16" fmla="*/ 0 w 103"/>
                <a:gd name="T17" fmla="*/ 0 h 47"/>
                <a:gd name="T18" fmla="*/ 0 w 103"/>
                <a:gd name="T19" fmla="*/ 0 h 47"/>
                <a:gd name="T20" fmla="*/ 0 w 103"/>
                <a:gd name="T21" fmla="*/ 0 h 47"/>
                <a:gd name="T22" fmla="*/ 0 w 103"/>
                <a:gd name="T23" fmla="*/ 0 h 47"/>
                <a:gd name="T24" fmla="*/ 0 w 103"/>
                <a:gd name="T25" fmla="*/ 0 h 47"/>
                <a:gd name="T26" fmla="*/ 0 w 103"/>
                <a:gd name="T27" fmla="*/ 0 h 47"/>
                <a:gd name="T28" fmla="*/ 0 w 103"/>
                <a:gd name="T29" fmla="*/ 0 h 47"/>
                <a:gd name="T30" fmla="*/ 0 w 103"/>
                <a:gd name="T31" fmla="*/ 0 h 47"/>
                <a:gd name="T32" fmla="*/ 0 w 103"/>
                <a:gd name="T33" fmla="*/ 0 h 47"/>
                <a:gd name="T34" fmla="*/ 0 w 103"/>
                <a:gd name="T35" fmla="*/ 0 h 47"/>
                <a:gd name="T36" fmla="*/ 0 w 103"/>
                <a:gd name="T37" fmla="*/ 0 h 47"/>
                <a:gd name="T38" fmla="*/ 0 w 103"/>
                <a:gd name="T39" fmla="*/ 0 h 47"/>
                <a:gd name="T40" fmla="*/ 0 w 103"/>
                <a:gd name="T41" fmla="*/ 0 h 47"/>
                <a:gd name="T42" fmla="*/ 0 w 103"/>
                <a:gd name="T43" fmla="*/ 0 h 47"/>
                <a:gd name="T44" fmla="*/ 0 w 103"/>
                <a:gd name="T45" fmla="*/ 0 h 47"/>
                <a:gd name="T46" fmla="*/ 0 w 103"/>
                <a:gd name="T47" fmla="*/ 0 h 47"/>
                <a:gd name="T48" fmla="*/ 0 w 103"/>
                <a:gd name="T49" fmla="*/ 0 h 47"/>
                <a:gd name="T50" fmla="*/ 0 w 103"/>
                <a:gd name="T51" fmla="*/ 0 h 47"/>
                <a:gd name="T52" fmla="*/ 0 w 103"/>
                <a:gd name="T53" fmla="*/ 0 h 47"/>
                <a:gd name="T54" fmla="*/ 0 w 103"/>
                <a:gd name="T55" fmla="*/ 0 h 47"/>
                <a:gd name="T56" fmla="*/ 0 w 103"/>
                <a:gd name="T57" fmla="*/ 0 h 47"/>
                <a:gd name="T58" fmla="*/ 0 w 103"/>
                <a:gd name="T59" fmla="*/ 0 h 47"/>
                <a:gd name="T60" fmla="*/ 0 w 103"/>
                <a:gd name="T61" fmla="*/ 0 h 47"/>
                <a:gd name="T62" fmla="*/ 0 w 103"/>
                <a:gd name="T63" fmla="*/ 0 h 47"/>
                <a:gd name="T64" fmla="*/ 0 w 103"/>
                <a:gd name="T65" fmla="*/ 0 h 47"/>
                <a:gd name="T66" fmla="*/ 0 w 103"/>
                <a:gd name="T67" fmla="*/ 0 h 4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3"/>
                <a:gd name="T103" fmla="*/ 0 h 47"/>
                <a:gd name="T104" fmla="*/ 103 w 103"/>
                <a:gd name="T105" fmla="*/ 47 h 4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3" h="47">
                  <a:moveTo>
                    <a:pt x="41" y="0"/>
                  </a:moveTo>
                  <a:lnTo>
                    <a:pt x="44" y="4"/>
                  </a:lnTo>
                  <a:lnTo>
                    <a:pt x="47" y="9"/>
                  </a:lnTo>
                  <a:lnTo>
                    <a:pt x="52" y="11"/>
                  </a:lnTo>
                  <a:lnTo>
                    <a:pt x="57" y="14"/>
                  </a:lnTo>
                  <a:lnTo>
                    <a:pt x="68" y="16"/>
                  </a:lnTo>
                  <a:lnTo>
                    <a:pt x="79" y="20"/>
                  </a:lnTo>
                  <a:lnTo>
                    <a:pt x="86" y="23"/>
                  </a:lnTo>
                  <a:lnTo>
                    <a:pt x="93" y="26"/>
                  </a:lnTo>
                  <a:lnTo>
                    <a:pt x="99" y="31"/>
                  </a:lnTo>
                  <a:lnTo>
                    <a:pt x="103" y="39"/>
                  </a:lnTo>
                  <a:lnTo>
                    <a:pt x="92" y="37"/>
                  </a:lnTo>
                  <a:lnTo>
                    <a:pt x="82" y="39"/>
                  </a:lnTo>
                  <a:lnTo>
                    <a:pt x="71" y="41"/>
                  </a:lnTo>
                  <a:lnTo>
                    <a:pt x="62" y="46"/>
                  </a:lnTo>
                  <a:lnTo>
                    <a:pt x="52" y="46"/>
                  </a:lnTo>
                  <a:lnTo>
                    <a:pt x="46" y="44"/>
                  </a:lnTo>
                  <a:lnTo>
                    <a:pt x="40" y="39"/>
                  </a:lnTo>
                  <a:lnTo>
                    <a:pt x="35" y="31"/>
                  </a:lnTo>
                  <a:lnTo>
                    <a:pt x="31" y="37"/>
                  </a:lnTo>
                  <a:lnTo>
                    <a:pt x="26" y="42"/>
                  </a:lnTo>
                  <a:lnTo>
                    <a:pt x="20" y="46"/>
                  </a:lnTo>
                  <a:lnTo>
                    <a:pt x="16" y="47"/>
                  </a:lnTo>
                  <a:lnTo>
                    <a:pt x="5" y="47"/>
                  </a:lnTo>
                  <a:lnTo>
                    <a:pt x="2" y="41"/>
                  </a:lnTo>
                  <a:lnTo>
                    <a:pt x="0" y="36"/>
                  </a:lnTo>
                  <a:lnTo>
                    <a:pt x="2" y="31"/>
                  </a:lnTo>
                  <a:lnTo>
                    <a:pt x="5" y="26"/>
                  </a:lnTo>
                  <a:lnTo>
                    <a:pt x="14" y="20"/>
                  </a:lnTo>
                  <a:lnTo>
                    <a:pt x="20" y="14"/>
                  </a:lnTo>
                  <a:lnTo>
                    <a:pt x="27" y="8"/>
                  </a:lnTo>
                  <a:lnTo>
                    <a:pt x="33" y="3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8" name="Freeform 384"/>
            <p:cNvSpPr>
              <a:spLocks/>
            </p:cNvSpPr>
            <p:nvPr/>
          </p:nvSpPr>
          <p:spPr bwMode="auto">
            <a:xfrm>
              <a:off x="7001" y="3629"/>
              <a:ext cx="9" cy="9"/>
            </a:xfrm>
            <a:custGeom>
              <a:avLst/>
              <a:gdLst>
                <a:gd name="T0" fmla="*/ 0 w 36"/>
                <a:gd name="T1" fmla="*/ 0 h 35"/>
                <a:gd name="T2" fmla="*/ 0 w 36"/>
                <a:gd name="T3" fmla="*/ 0 h 35"/>
                <a:gd name="T4" fmla="*/ 0 w 36"/>
                <a:gd name="T5" fmla="*/ 0 h 35"/>
                <a:gd name="T6" fmla="*/ 0 w 36"/>
                <a:gd name="T7" fmla="*/ 0 h 35"/>
                <a:gd name="T8" fmla="*/ 0 w 36"/>
                <a:gd name="T9" fmla="*/ 0 h 35"/>
                <a:gd name="T10" fmla="*/ 0 w 36"/>
                <a:gd name="T11" fmla="*/ 0 h 35"/>
                <a:gd name="T12" fmla="*/ 0 w 36"/>
                <a:gd name="T13" fmla="*/ 0 h 35"/>
                <a:gd name="T14" fmla="*/ 0 w 36"/>
                <a:gd name="T15" fmla="*/ 0 h 35"/>
                <a:gd name="T16" fmla="*/ 0 w 36"/>
                <a:gd name="T17" fmla="*/ 0 h 35"/>
                <a:gd name="T18" fmla="*/ 0 w 36"/>
                <a:gd name="T19" fmla="*/ 0 h 35"/>
                <a:gd name="T20" fmla="*/ 0 w 36"/>
                <a:gd name="T21" fmla="*/ 0 h 35"/>
                <a:gd name="T22" fmla="*/ 0 w 36"/>
                <a:gd name="T23" fmla="*/ 0 h 35"/>
                <a:gd name="T24" fmla="*/ 0 w 36"/>
                <a:gd name="T25" fmla="*/ 0 h 35"/>
                <a:gd name="T26" fmla="*/ 0 w 36"/>
                <a:gd name="T27" fmla="*/ 0 h 35"/>
                <a:gd name="T28" fmla="*/ 0 w 36"/>
                <a:gd name="T29" fmla="*/ 0 h 35"/>
                <a:gd name="T30" fmla="*/ 0 w 36"/>
                <a:gd name="T31" fmla="*/ 0 h 35"/>
                <a:gd name="T32" fmla="*/ 0 w 36"/>
                <a:gd name="T33" fmla="*/ 0 h 35"/>
                <a:gd name="T34" fmla="*/ 0 w 36"/>
                <a:gd name="T35" fmla="*/ 0 h 35"/>
                <a:gd name="T36" fmla="*/ 0 w 36"/>
                <a:gd name="T37" fmla="*/ 0 h 35"/>
                <a:gd name="T38" fmla="*/ 0 w 36"/>
                <a:gd name="T39" fmla="*/ 0 h 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6"/>
                <a:gd name="T61" fmla="*/ 0 h 35"/>
                <a:gd name="T62" fmla="*/ 36 w 36"/>
                <a:gd name="T63" fmla="*/ 35 h 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6" h="35">
                  <a:moveTo>
                    <a:pt x="16" y="0"/>
                  </a:moveTo>
                  <a:lnTo>
                    <a:pt x="22" y="2"/>
                  </a:lnTo>
                  <a:lnTo>
                    <a:pt x="30" y="7"/>
                  </a:lnTo>
                  <a:lnTo>
                    <a:pt x="32" y="13"/>
                  </a:lnTo>
                  <a:lnTo>
                    <a:pt x="36" y="19"/>
                  </a:lnTo>
                  <a:lnTo>
                    <a:pt x="33" y="25"/>
                  </a:lnTo>
                  <a:lnTo>
                    <a:pt x="30" y="28"/>
                  </a:lnTo>
                  <a:lnTo>
                    <a:pt x="24" y="28"/>
                  </a:lnTo>
                  <a:lnTo>
                    <a:pt x="16" y="28"/>
                  </a:lnTo>
                  <a:lnTo>
                    <a:pt x="13" y="31"/>
                  </a:lnTo>
                  <a:lnTo>
                    <a:pt x="14" y="35"/>
                  </a:lnTo>
                  <a:lnTo>
                    <a:pt x="6" y="32"/>
                  </a:lnTo>
                  <a:lnTo>
                    <a:pt x="1" y="29"/>
                  </a:lnTo>
                  <a:lnTo>
                    <a:pt x="0" y="23"/>
                  </a:lnTo>
                  <a:lnTo>
                    <a:pt x="1" y="18"/>
                  </a:lnTo>
                  <a:lnTo>
                    <a:pt x="3" y="13"/>
                  </a:lnTo>
                  <a:lnTo>
                    <a:pt x="7" y="7"/>
                  </a:lnTo>
                  <a:lnTo>
                    <a:pt x="10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39" name="Freeform 385"/>
            <p:cNvSpPr>
              <a:spLocks/>
            </p:cNvSpPr>
            <p:nvPr/>
          </p:nvSpPr>
          <p:spPr bwMode="auto">
            <a:xfrm>
              <a:off x="6766" y="3630"/>
              <a:ext cx="31" cy="14"/>
            </a:xfrm>
            <a:custGeom>
              <a:avLst/>
              <a:gdLst>
                <a:gd name="T0" fmla="*/ 0 w 122"/>
                <a:gd name="T1" fmla="*/ 0 h 55"/>
                <a:gd name="T2" fmla="*/ 0 w 122"/>
                <a:gd name="T3" fmla="*/ 0 h 55"/>
                <a:gd name="T4" fmla="*/ 0 w 122"/>
                <a:gd name="T5" fmla="*/ 0 h 55"/>
                <a:gd name="T6" fmla="*/ 0 w 122"/>
                <a:gd name="T7" fmla="*/ 0 h 55"/>
                <a:gd name="T8" fmla="*/ 0 w 122"/>
                <a:gd name="T9" fmla="*/ 0 h 55"/>
                <a:gd name="T10" fmla="*/ 0 w 122"/>
                <a:gd name="T11" fmla="*/ 0 h 55"/>
                <a:gd name="T12" fmla="*/ 0 w 122"/>
                <a:gd name="T13" fmla="*/ 0 h 55"/>
                <a:gd name="T14" fmla="*/ 0 w 122"/>
                <a:gd name="T15" fmla="*/ 0 h 55"/>
                <a:gd name="T16" fmla="*/ 0 w 122"/>
                <a:gd name="T17" fmla="*/ 0 h 55"/>
                <a:gd name="T18" fmla="*/ 0 w 122"/>
                <a:gd name="T19" fmla="*/ 0 h 55"/>
                <a:gd name="T20" fmla="*/ 0 w 122"/>
                <a:gd name="T21" fmla="*/ 0 h 55"/>
                <a:gd name="T22" fmla="*/ 0 w 122"/>
                <a:gd name="T23" fmla="*/ 0 h 55"/>
                <a:gd name="T24" fmla="*/ 0 w 122"/>
                <a:gd name="T25" fmla="*/ 0 h 55"/>
                <a:gd name="T26" fmla="*/ 0 w 122"/>
                <a:gd name="T27" fmla="*/ 0 h 55"/>
                <a:gd name="T28" fmla="*/ 0 w 122"/>
                <a:gd name="T29" fmla="*/ 0 h 55"/>
                <a:gd name="T30" fmla="*/ 0 w 122"/>
                <a:gd name="T31" fmla="*/ 0 h 55"/>
                <a:gd name="T32" fmla="*/ 0 w 122"/>
                <a:gd name="T33" fmla="*/ 0 h 55"/>
                <a:gd name="T34" fmla="*/ 0 w 122"/>
                <a:gd name="T35" fmla="*/ 0 h 55"/>
                <a:gd name="T36" fmla="*/ 0 w 122"/>
                <a:gd name="T37" fmla="*/ 0 h 55"/>
                <a:gd name="T38" fmla="*/ 0 w 122"/>
                <a:gd name="T39" fmla="*/ 0 h 55"/>
                <a:gd name="T40" fmla="*/ 0 w 122"/>
                <a:gd name="T41" fmla="*/ 0 h 55"/>
                <a:gd name="T42" fmla="*/ 0 w 122"/>
                <a:gd name="T43" fmla="*/ 0 h 55"/>
                <a:gd name="T44" fmla="*/ 0 w 122"/>
                <a:gd name="T45" fmla="*/ 0 h 55"/>
                <a:gd name="T46" fmla="*/ 0 w 122"/>
                <a:gd name="T47" fmla="*/ 0 h 55"/>
                <a:gd name="T48" fmla="*/ 0 w 122"/>
                <a:gd name="T49" fmla="*/ 0 h 55"/>
                <a:gd name="T50" fmla="*/ 0 w 122"/>
                <a:gd name="T51" fmla="*/ 0 h 55"/>
                <a:gd name="T52" fmla="*/ 0 w 122"/>
                <a:gd name="T53" fmla="*/ 0 h 55"/>
                <a:gd name="T54" fmla="*/ 0 w 122"/>
                <a:gd name="T55" fmla="*/ 0 h 55"/>
                <a:gd name="T56" fmla="*/ 0 w 122"/>
                <a:gd name="T57" fmla="*/ 0 h 55"/>
                <a:gd name="T58" fmla="*/ 0 w 122"/>
                <a:gd name="T59" fmla="*/ 0 h 55"/>
                <a:gd name="T60" fmla="*/ 0 w 122"/>
                <a:gd name="T61" fmla="*/ 0 h 55"/>
                <a:gd name="T62" fmla="*/ 0 w 122"/>
                <a:gd name="T63" fmla="*/ 0 h 55"/>
                <a:gd name="T64" fmla="*/ 0 w 122"/>
                <a:gd name="T65" fmla="*/ 0 h 55"/>
                <a:gd name="T66" fmla="*/ 0 w 122"/>
                <a:gd name="T67" fmla="*/ 0 h 55"/>
                <a:gd name="T68" fmla="*/ 0 w 122"/>
                <a:gd name="T69" fmla="*/ 0 h 55"/>
                <a:gd name="T70" fmla="*/ 0 w 122"/>
                <a:gd name="T71" fmla="*/ 0 h 55"/>
                <a:gd name="T72" fmla="*/ 0 w 122"/>
                <a:gd name="T73" fmla="*/ 0 h 55"/>
                <a:gd name="T74" fmla="*/ 0 w 122"/>
                <a:gd name="T75" fmla="*/ 0 h 5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2"/>
                <a:gd name="T115" fmla="*/ 0 h 55"/>
                <a:gd name="T116" fmla="*/ 122 w 122"/>
                <a:gd name="T117" fmla="*/ 55 h 5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2" h="55">
                  <a:moveTo>
                    <a:pt x="93" y="0"/>
                  </a:moveTo>
                  <a:lnTo>
                    <a:pt x="102" y="2"/>
                  </a:lnTo>
                  <a:lnTo>
                    <a:pt x="113" y="10"/>
                  </a:lnTo>
                  <a:lnTo>
                    <a:pt x="118" y="18"/>
                  </a:lnTo>
                  <a:lnTo>
                    <a:pt x="122" y="27"/>
                  </a:lnTo>
                  <a:lnTo>
                    <a:pt x="113" y="24"/>
                  </a:lnTo>
                  <a:lnTo>
                    <a:pt x="107" y="23"/>
                  </a:lnTo>
                  <a:lnTo>
                    <a:pt x="101" y="22"/>
                  </a:lnTo>
                  <a:lnTo>
                    <a:pt x="95" y="22"/>
                  </a:lnTo>
                  <a:lnTo>
                    <a:pt x="89" y="22"/>
                  </a:lnTo>
                  <a:lnTo>
                    <a:pt x="82" y="22"/>
                  </a:lnTo>
                  <a:lnTo>
                    <a:pt x="77" y="23"/>
                  </a:lnTo>
                  <a:lnTo>
                    <a:pt x="72" y="25"/>
                  </a:lnTo>
                  <a:lnTo>
                    <a:pt x="60" y="29"/>
                  </a:lnTo>
                  <a:lnTo>
                    <a:pt x="51" y="35"/>
                  </a:lnTo>
                  <a:lnTo>
                    <a:pt x="40" y="41"/>
                  </a:lnTo>
                  <a:lnTo>
                    <a:pt x="30" y="46"/>
                  </a:lnTo>
                  <a:lnTo>
                    <a:pt x="22" y="49"/>
                  </a:lnTo>
                  <a:lnTo>
                    <a:pt x="16" y="52"/>
                  </a:lnTo>
                  <a:lnTo>
                    <a:pt x="8" y="54"/>
                  </a:lnTo>
                  <a:lnTo>
                    <a:pt x="0" y="55"/>
                  </a:lnTo>
                  <a:lnTo>
                    <a:pt x="0" y="46"/>
                  </a:lnTo>
                  <a:lnTo>
                    <a:pt x="4" y="38"/>
                  </a:lnTo>
                  <a:lnTo>
                    <a:pt x="7" y="32"/>
                  </a:lnTo>
                  <a:lnTo>
                    <a:pt x="12" y="27"/>
                  </a:lnTo>
                  <a:lnTo>
                    <a:pt x="17" y="24"/>
                  </a:lnTo>
                  <a:lnTo>
                    <a:pt x="23" y="21"/>
                  </a:lnTo>
                  <a:lnTo>
                    <a:pt x="30" y="18"/>
                  </a:lnTo>
                  <a:lnTo>
                    <a:pt x="36" y="16"/>
                  </a:lnTo>
                  <a:lnTo>
                    <a:pt x="43" y="14"/>
                  </a:lnTo>
                  <a:lnTo>
                    <a:pt x="52" y="14"/>
                  </a:lnTo>
                  <a:lnTo>
                    <a:pt x="58" y="13"/>
                  </a:lnTo>
                  <a:lnTo>
                    <a:pt x="66" y="12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7" y="3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0" name="Freeform 386"/>
            <p:cNvSpPr>
              <a:spLocks/>
            </p:cNvSpPr>
            <p:nvPr/>
          </p:nvSpPr>
          <p:spPr bwMode="auto">
            <a:xfrm>
              <a:off x="6928" y="3630"/>
              <a:ext cx="14" cy="15"/>
            </a:xfrm>
            <a:custGeom>
              <a:avLst/>
              <a:gdLst>
                <a:gd name="T0" fmla="*/ 0 w 55"/>
                <a:gd name="T1" fmla="*/ 0 h 56"/>
                <a:gd name="T2" fmla="*/ 0 w 55"/>
                <a:gd name="T3" fmla="*/ 0 h 56"/>
                <a:gd name="T4" fmla="*/ 0 w 55"/>
                <a:gd name="T5" fmla="*/ 0 h 56"/>
                <a:gd name="T6" fmla="*/ 0 w 55"/>
                <a:gd name="T7" fmla="*/ 0 h 56"/>
                <a:gd name="T8" fmla="*/ 0 w 55"/>
                <a:gd name="T9" fmla="*/ 0 h 56"/>
                <a:gd name="T10" fmla="*/ 0 w 55"/>
                <a:gd name="T11" fmla="*/ 0 h 56"/>
                <a:gd name="T12" fmla="*/ 0 w 55"/>
                <a:gd name="T13" fmla="*/ 0 h 56"/>
                <a:gd name="T14" fmla="*/ 0 w 55"/>
                <a:gd name="T15" fmla="*/ 0 h 56"/>
                <a:gd name="T16" fmla="*/ 0 w 55"/>
                <a:gd name="T17" fmla="*/ 0 h 56"/>
                <a:gd name="T18" fmla="*/ 0 w 55"/>
                <a:gd name="T19" fmla="*/ 0 h 56"/>
                <a:gd name="T20" fmla="*/ 0 w 55"/>
                <a:gd name="T21" fmla="*/ 0 h 56"/>
                <a:gd name="T22" fmla="*/ 0 w 55"/>
                <a:gd name="T23" fmla="*/ 0 h 56"/>
                <a:gd name="T24" fmla="*/ 0 w 55"/>
                <a:gd name="T25" fmla="*/ 0 h 56"/>
                <a:gd name="T26" fmla="*/ 0 w 55"/>
                <a:gd name="T27" fmla="*/ 0 h 56"/>
                <a:gd name="T28" fmla="*/ 0 w 55"/>
                <a:gd name="T29" fmla="*/ 0 h 56"/>
                <a:gd name="T30" fmla="*/ 0 w 55"/>
                <a:gd name="T31" fmla="*/ 0 h 56"/>
                <a:gd name="T32" fmla="*/ 0 w 55"/>
                <a:gd name="T33" fmla="*/ 0 h 56"/>
                <a:gd name="T34" fmla="*/ 0 w 55"/>
                <a:gd name="T35" fmla="*/ 0 h 56"/>
                <a:gd name="T36" fmla="*/ 0 w 55"/>
                <a:gd name="T37" fmla="*/ 0 h 56"/>
                <a:gd name="T38" fmla="*/ 0 w 55"/>
                <a:gd name="T39" fmla="*/ 0 h 56"/>
                <a:gd name="T40" fmla="*/ 0 w 55"/>
                <a:gd name="T41" fmla="*/ 0 h 56"/>
                <a:gd name="T42" fmla="*/ 0 w 55"/>
                <a:gd name="T43" fmla="*/ 0 h 56"/>
                <a:gd name="T44" fmla="*/ 0 w 55"/>
                <a:gd name="T45" fmla="*/ 0 h 56"/>
                <a:gd name="T46" fmla="*/ 0 w 55"/>
                <a:gd name="T47" fmla="*/ 0 h 56"/>
                <a:gd name="T48" fmla="*/ 0 w 55"/>
                <a:gd name="T49" fmla="*/ 0 h 56"/>
                <a:gd name="T50" fmla="*/ 0 w 55"/>
                <a:gd name="T51" fmla="*/ 0 h 56"/>
                <a:gd name="T52" fmla="*/ 0 w 55"/>
                <a:gd name="T53" fmla="*/ 0 h 56"/>
                <a:gd name="T54" fmla="*/ 0 w 55"/>
                <a:gd name="T55" fmla="*/ 0 h 56"/>
                <a:gd name="T56" fmla="*/ 0 w 55"/>
                <a:gd name="T57" fmla="*/ 0 h 56"/>
                <a:gd name="T58" fmla="*/ 0 w 55"/>
                <a:gd name="T59" fmla="*/ 0 h 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"/>
                <a:gd name="T91" fmla="*/ 0 h 56"/>
                <a:gd name="T92" fmla="*/ 55 w 55"/>
                <a:gd name="T93" fmla="*/ 56 h 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" h="56">
                  <a:moveTo>
                    <a:pt x="39" y="0"/>
                  </a:moveTo>
                  <a:lnTo>
                    <a:pt x="47" y="3"/>
                  </a:lnTo>
                  <a:lnTo>
                    <a:pt x="51" y="10"/>
                  </a:lnTo>
                  <a:lnTo>
                    <a:pt x="51" y="17"/>
                  </a:lnTo>
                  <a:lnTo>
                    <a:pt x="53" y="25"/>
                  </a:lnTo>
                  <a:lnTo>
                    <a:pt x="47" y="26"/>
                  </a:lnTo>
                  <a:lnTo>
                    <a:pt x="42" y="27"/>
                  </a:lnTo>
                  <a:lnTo>
                    <a:pt x="44" y="32"/>
                  </a:lnTo>
                  <a:lnTo>
                    <a:pt x="49" y="37"/>
                  </a:lnTo>
                  <a:lnTo>
                    <a:pt x="54" y="41"/>
                  </a:lnTo>
                  <a:lnTo>
                    <a:pt x="55" y="46"/>
                  </a:lnTo>
                  <a:lnTo>
                    <a:pt x="48" y="46"/>
                  </a:lnTo>
                  <a:lnTo>
                    <a:pt x="43" y="46"/>
                  </a:lnTo>
                  <a:lnTo>
                    <a:pt x="35" y="45"/>
                  </a:lnTo>
                  <a:lnTo>
                    <a:pt x="29" y="45"/>
                  </a:lnTo>
                  <a:lnTo>
                    <a:pt x="21" y="45"/>
                  </a:lnTo>
                  <a:lnTo>
                    <a:pt x="15" y="46"/>
                  </a:lnTo>
                  <a:lnTo>
                    <a:pt x="11" y="49"/>
                  </a:lnTo>
                  <a:lnTo>
                    <a:pt x="11" y="55"/>
                  </a:lnTo>
                  <a:lnTo>
                    <a:pt x="7" y="55"/>
                  </a:lnTo>
                  <a:lnTo>
                    <a:pt x="2" y="56"/>
                  </a:lnTo>
                  <a:lnTo>
                    <a:pt x="0" y="48"/>
                  </a:lnTo>
                  <a:lnTo>
                    <a:pt x="0" y="40"/>
                  </a:lnTo>
                  <a:lnTo>
                    <a:pt x="2" y="31"/>
                  </a:lnTo>
                  <a:lnTo>
                    <a:pt x="9" y="24"/>
                  </a:lnTo>
                  <a:lnTo>
                    <a:pt x="15" y="16"/>
                  </a:lnTo>
                  <a:lnTo>
                    <a:pt x="23" y="11"/>
                  </a:lnTo>
                  <a:lnTo>
                    <a:pt x="31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1" name="Freeform 387"/>
            <p:cNvSpPr>
              <a:spLocks/>
            </p:cNvSpPr>
            <p:nvPr/>
          </p:nvSpPr>
          <p:spPr bwMode="auto">
            <a:xfrm>
              <a:off x="6793" y="3634"/>
              <a:ext cx="31" cy="17"/>
            </a:xfrm>
            <a:custGeom>
              <a:avLst/>
              <a:gdLst>
                <a:gd name="T0" fmla="*/ 0 w 124"/>
                <a:gd name="T1" fmla="*/ 0 h 66"/>
                <a:gd name="T2" fmla="*/ 0 w 124"/>
                <a:gd name="T3" fmla="*/ 0 h 66"/>
                <a:gd name="T4" fmla="*/ 0 w 124"/>
                <a:gd name="T5" fmla="*/ 0 h 66"/>
                <a:gd name="T6" fmla="*/ 0 w 124"/>
                <a:gd name="T7" fmla="*/ 0 h 66"/>
                <a:gd name="T8" fmla="*/ 0 w 124"/>
                <a:gd name="T9" fmla="*/ 0 h 66"/>
                <a:gd name="T10" fmla="*/ 0 w 124"/>
                <a:gd name="T11" fmla="*/ 0 h 66"/>
                <a:gd name="T12" fmla="*/ 0 w 124"/>
                <a:gd name="T13" fmla="*/ 0 h 66"/>
                <a:gd name="T14" fmla="*/ 0 w 124"/>
                <a:gd name="T15" fmla="*/ 0 h 66"/>
                <a:gd name="T16" fmla="*/ 0 w 124"/>
                <a:gd name="T17" fmla="*/ 0 h 66"/>
                <a:gd name="T18" fmla="*/ 0 w 124"/>
                <a:gd name="T19" fmla="*/ 0 h 66"/>
                <a:gd name="T20" fmla="*/ 0 w 124"/>
                <a:gd name="T21" fmla="*/ 0 h 66"/>
                <a:gd name="T22" fmla="*/ 0 w 124"/>
                <a:gd name="T23" fmla="*/ 0 h 66"/>
                <a:gd name="T24" fmla="*/ 0 w 124"/>
                <a:gd name="T25" fmla="*/ 0 h 66"/>
                <a:gd name="T26" fmla="*/ 0 w 124"/>
                <a:gd name="T27" fmla="*/ 0 h 66"/>
                <a:gd name="T28" fmla="*/ 0 w 124"/>
                <a:gd name="T29" fmla="*/ 0 h 66"/>
                <a:gd name="T30" fmla="*/ 0 w 124"/>
                <a:gd name="T31" fmla="*/ 0 h 66"/>
                <a:gd name="T32" fmla="*/ 0 w 124"/>
                <a:gd name="T33" fmla="*/ 0 h 66"/>
                <a:gd name="T34" fmla="*/ 0 w 124"/>
                <a:gd name="T35" fmla="*/ 0 h 66"/>
                <a:gd name="T36" fmla="*/ 0 w 124"/>
                <a:gd name="T37" fmla="*/ 0 h 66"/>
                <a:gd name="T38" fmla="*/ 0 w 124"/>
                <a:gd name="T39" fmla="*/ 0 h 66"/>
                <a:gd name="T40" fmla="*/ 0 w 124"/>
                <a:gd name="T41" fmla="*/ 0 h 66"/>
                <a:gd name="T42" fmla="*/ 0 w 124"/>
                <a:gd name="T43" fmla="*/ 0 h 66"/>
                <a:gd name="T44" fmla="*/ 0 w 124"/>
                <a:gd name="T45" fmla="*/ 0 h 66"/>
                <a:gd name="T46" fmla="*/ 0 w 124"/>
                <a:gd name="T47" fmla="*/ 0 h 66"/>
                <a:gd name="T48" fmla="*/ 0 w 124"/>
                <a:gd name="T49" fmla="*/ 0 h 66"/>
                <a:gd name="T50" fmla="*/ 0 w 124"/>
                <a:gd name="T51" fmla="*/ 0 h 66"/>
                <a:gd name="T52" fmla="*/ 0 w 124"/>
                <a:gd name="T53" fmla="*/ 0 h 66"/>
                <a:gd name="T54" fmla="*/ 0 w 124"/>
                <a:gd name="T55" fmla="*/ 0 h 66"/>
                <a:gd name="T56" fmla="*/ 0 w 124"/>
                <a:gd name="T57" fmla="*/ 0 h 66"/>
                <a:gd name="T58" fmla="*/ 0 w 124"/>
                <a:gd name="T59" fmla="*/ 0 h 66"/>
                <a:gd name="T60" fmla="*/ 0 w 124"/>
                <a:gd name="T61" fmla="*/ 0 h 66"/>
                <a:gd name="T62" fmla="*/ 0 w 124"/>
                <a:gd name="T63" fmla="*/ 0 h 66"/>
                <a:gd name="T64" fmla="*/ 0 w 124"/>
                <a:gd name="T65" fmla="*/ 0 h 66"/>
                <a:gd name="T66" fmla="*/ 0 w 124"/>
                <a:gd name="T67" fmla="*/ 0 h 66"/>
                <a:gd name="T68" fmla="*/ 0 w 124"/>
                <a:gd name="T69" fmla="*/ 0 h 66"/>
                <a:gd name="T70" fmla="*/ 0 w 124"/>
                <a:gd name="T71" fmla="*/ 0 h 66"/>
                <a:gd name="T72" fmla="*/ 0 w 124"/>
                <a:gd name="T73" fmla="*/ 0 h 66"/>
                <a:gd name="T74" fmla="*/ 0 w 124"/>
                <a:gd name="T75" fmla="*/ 0 h 66"/>
                <a:gd name="T76" fmla="*/ 0 w 124"/>
                <a:gd name="T77" fmla="*/ 0 h 66"/>
                <a:gd name="T78" fmla="*/ 0 w 124"/>
                <a:gd name="T79" fmla="*/ 0 h 66"/>
                <a:gd name="T80" fmla="*/ 0 w 124"/>
                <a:gd name="T81" fmla="*/ 0 h 66"/>
                <a:gd name="T82" fmla="*/ 0 w 124"/>
                <a:gd name="T83" fmla="*/ 0 h 66"/>
                <a:gd name="T84" fmla="*/ 0 w 124"/>
                <a:gd name="T85" fmla="*/ 0 h 66"/>
                <a:gd name="T86" fmla="*/ 0 w 124"/>
                <a:gd name="T87" fmla="*/ 0 h 6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4"/>
                <a:gd name="T133" fmla="*/ 0 h 66"/>
                <a:gd name="T134" fmla="*/ 124 w 124"/>
                <a:gd name="T135" fmla="*/ 66 h 6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4" h="66">
                  <a:moveTo>
                    <a:pt x="105" y="0"/>
                  </a:moveTo>
                  <a:lnTo>
                    <a:pt x="110" y="2"/>
                  </a:lnTo>
                  <a:lnTo>
                    <a:pt x="115" y="7"/>
                  </a:lnTo>
                  <a:lnTo>
                    <a:pt x="118" y="11"/>
                  </a:lnTo>
                  <a:lnTo>
                    <a:pt x="122" y="16"/>
                  </a:lnTo>
                  <a:lnTo>
                    <a:pt x="123" y="24"/>
                  </a:lnTo>
                  <a:lnTo>
                    <a:pt x="124" y="31"/>
                  </a:lnTo>
                  <a:lnTo>
                    <a:pt x="115" y="31"/>
                  </a:lnTo>
                  <a:lnTo>
                    <a:pt x="107" y="31"/>
                  </a:lnTo>
                  <a:lnTo>
                    <a:pt x="98" y="33"/>
                  </a:lnTo>
                  <a:lnTo>
                    <a:pt x="92" y="36"/>
                  </a:lnTo>
                  <a:lnTo>
                    <a:pt x="84" y="39"/>
                  </a:lnTo>
                  <a:lnTo>
                    <a:pt x="76" y="41"/>
                  </a:lnTo>
                  <a:lnTo>
                    <a:pt x="69" y="46"/>
                  </a:lnTo>
                  <a:lnTo>
                    <a:pt x="62" y="51"/>
                  </a:lnTo>
                  <a:lnTo>
                    <a:pt x="62" y="57"/>
                  </a:lnTo>
                  <a:lnTo>
                    <a:pt x="60" y="63"/>
                  </a:lnTo>
                  <a:lnTo>
                    <a:pt x="57" y="65"/>
                  </a:lnTo>
                  <a:lnTo>
                    <a:pt x="52" y="66"/>
                  </a:lnTo>
                  <a:lnTo>
                    <a:pt x="43" y="65"/>
                  </a:lnTo>
                  <a:lnTo>
                    <a:pt x="37" y="63"/>
                  </a:lnTo>
                  <a:lnTo>
                    <a:pt x="29" y="62"/>
                  </a:lnTo>
                  <a:lnTo>
                    <a:pt x="23" y="61"/>
                  </a:lnTo>
                  <a:lnTo>
                    <a:pt x="17" y="61"/>
                  </a:lnTo>
                  <a:lnTo>
                    <a:pt x="11" y="61"/>
                  </a:lnTo>
                  <a:lnTo>
                    <a:pt x="6" y="62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1" y="53"/>
                  </a:lnTo>
                  <a:lnTo>
                    <a:pt x="5" y="48"/>
                  </a:lnTo>
                  <a:lnTo>
                    <a:pt x="10" y="42"/>
                  </a:lnTo>
                  <a:lnTo>
                    <a:pt x="16" y="37"/>
                  </a:lnTo>
                  <a:lnTo>
                    <a:pt x="24" y="33"/>
                  </a:lnTo>
                  <a:lnTo>
                    <a:pt x="33" y="28"/>
                  </a:lnTo>
                  <a:lnTo>
                    <a:pt x="42" y="24"/>
                  </a:lnTo>
                  <a:lnTo>
                    <a:pt x="52" y="20"/>
                  </a:lnTo>
                  <a:lnTo>
                    <a:pt x="62" y="15"/>
                  </a:lnTo>
                  <a:lnTo>
                    <a:pt x="70" y="11"/>
                  </a:lnTo>
                  <a:lnTo>
                    <a:pt x="80" y="9"/>
                  </a:lnTo>
                  <a:lnTo>
                    <a:pt x="87" y="6"/>
                  </a:lnTo>
                  <a:lnTo>
                    <a:pt x="95" y="2"/>
                  </a:lnTo>
                  <a:lnTo>
                    <a:pt x="100" y="0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2" name="Freeform 388"/>
            <p:cNvSpPr>
              <a:spLocks/>
            </p:cNvSpPr>
            <p:nvPr/>
          </p:nvSpPr>
          <p:spPr bwMode="auto">
            <a:xfrm>
              <a:off x="7060" y="3644"/>
              <a:ext cx="13" cy="11"/>
            </a:xfrm>
            <a:custGeom>
              <a:avLst/>
              <a:gdLst>
                <a:gd name="T0" fmla="*/ 0 w 53"/>
                <a:gd name="T1" fmla="*/ 0 h 43"/>
                <a:gd name="T2" fmla="*/ 0 w 53"/>
                <a:gd name="T3" fmla="*/ 0 h 43"/>
                <a:gd name="T4" fmla="*/ 0 w 53"/>
                <a:gd name="T5" fmla="*/ 0 h 43"/>
                <a:gd name="T6" fmla="*/ 0 w 53"/>
                <a:gd name="T7" fmla="*/ 0 h 43"/>
                <a:gd name="T8" fmla="*/ 0 w 53"/>
                <a:gd name="T9" fmla="*/ 0 h 43"/>
                <a:gd name="T10" fmla="*/ 0 w 53"/>
                <a:gd name="T11" fmla="*/ 0 h 43"/>
                <a:gd name="T12" fmla="*/ 0 w 53"/>
                <a:gd name="T13" fmla="*/ 0 h 43"/>
                <a:gd name="T14" fmla="*/ 0 w 53"/>
                <a:gd name="T15" fmla="*/ 0 h 43"/>
                <a:gd name="T16" fmla="*/ 0 w 53"/>
                <a:gd name="T17" fmla="*/ 0 h 43"/>
                <a:gd name="T18" fmla="*/ 0 w 53"/>
                <a:gd name="T19" fmla="*/ 0 h 43"/>
                <a:gd name="T20" fmla="*/ 0 w 53"/>
                <a:gd name="T21" fmla="*/ 0 h 43"/>
                <a:gd name="T22" fmla="*/ 0 w 53"/>
                <a:gd name="T23" fmla="*/ 0 h 43"/>
                <a:gd name="T24" fmla="*/ 0 w 53"/>
                <a:gd name="T25" fmla="*/ 0 h 43"/>
                <a:gd name="T26" fmla="*/ 0 w 53"/>
                <a:gd name="T27" fmla="*/ 0 h 43"/>
                <a:gd name="T28" fmla="*/ 0 w 53"/>
                <a:gd name="T29" fmla="*/ 0 h 43"/>
                <a:gd name="T30" fmla="*/ 0 w 53"/>
                <a:gd name="T31" fmla="*/ 0 h 43"/>
                <a:gd name="T32" fmla="*/ 0 w 53"/>
                <a:gd name="T33" fmla="*/ 0 h 43"/>
                <a:gd name="T34" fmla="*/ 0 w 53"/>
                <a:gd name="T35" fmla="*/ 0 h 43"/>
                <a:gd name="T36" fmla="*/ 0 w 53"/>
                <a:gd name="T37" fmla="*/ 0 h 43"/>
                <a:gd name="T38" fmla="*/ 0 w 53"/>
                <a:gd name="T39" fmla="*/ 0 h 43"/>
                <a:gd name="T40" fmla="*/ 0 w 53"/>
                <a:gd name="T41" fmla="*/ 0 h 43"/>
                <a:gd name="T42" fmla="*/ 0 w 53"/>
                <a:gd name="T43" fmla="*/ 0 h 43"/>
                <a:gd name="T44" fmla="*/ 0 w 53"/>
                <a:gd name="T45" fmla="*/ 0 h 43"/>
                <a:gd name="T46" fmla="*/ 0 w 53"/>
                <a:gd name="T47" fmla="*/ 0 h 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3"/>
                <a:gd name="T74" fmla="*/ 53 w 53"/>
                <a:gd name="T75" fmla="*/ 43 h 4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3">
                  <a:moveTo>
                    <a:pt x="40" y="0"/>
                  </a:moveTo>
                  <a:lnTo>
                    <a:pt x="45" y="2"/>
                  </a:lnTo>
                  <a:lnTo>
                    <a:pt x="49" y="8"/>
                  </a:lnTo>
                  <a:lnTo>
                    <a:pt x="52" y="12"/>
                  </a:lnTo>
                  <a:lnTo>
                    <a:pt x="53" y="19"/>
                  </a:lnTo>
                  <a:lnTo>
                    <a:pt x="52" y="24"/>
                  </a:lnTo>
                  <a:lnTo>
                    <a:pt x="52" y="30"/>
                  </a:lnTo>
                  <a:lnTo>
                    <a:pt x="51" y="36"/>
                  </a:lnTo>
                  <a:lnTo>
                    <a:pt x="51" y="42"/>
                  </a:lnTo>
                  <a:lnTo>
                    <a:pt x="42" y="41"/>
                  </a:lnTo>
                  <a:lnTo>
                    <a:pt x="36" y="41"/>
                  </a:lnTo>
                  <a:lnTo>
                    <a:pt x="30" y="42"/>
                  </a:lnTo>
                  <a:lnTo>
                    <a:pt x="24" y="43"/>
                  </a:lnTo>
                  <a:lnTo>
                    <a:pt x="18" y="43"/>
                  </a:lnTo>
                  <a:lnTo>
                    <a:pt x="12" y="43"/>
                  </a:lnTo>
                  <a:lnTo>
                    <a:pt x="6" y="43"/>
                  </a:lnTo>
                  <a:lnTo>
                    <a:pt x="0" y="42"/>
                  </a:lnTo>
                  <a:lnTo>
                    <a:pt x="4" y="33"/>
                  </a:lnTo>
                  <a:lnTo>
                    <a:pt x="11" y="24"/>
                  </a:lnTo>
                  <a:lnTo>
                    <a:pt x="17" y="15"/>
                  </a:lnTo>
                  <a:lnTo>
                    <a:pt x="23" y="9"/>
                  </a:lnTo>
                  <a:lnTo>
                    <a:pt x="30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3" name="Freeform 389"/>
            <p:cNvSpPr>
              <a:spLocks/>
            </p:cNvSpPr>
            <p:nvPr/>
          </p:nvSpPr>
          <p:spPr bwMode="auto">
            <a:xfrm>
              <a:off x="6866" y="3645"/>
              <a:ext cx="10" cy="15"/>
            </a:xfrm>
            <a:custGeom>
              <a:avLst/>
              <a:gdLst>
                <a:gd name="T0" fmla="*/ 0 w 42"/>
                <a:gd name="T1" fmla="*/ 0 h 59"/>
                <a:gd name="T2" fmla="*/ 0 w 42"/>
                <a:gd name="T3" fmla="*/ 0 h 59"/>
                <a:gd name="T4" fmla="*/ 0 w 42"/>
                <a:gd name="T5" fmla="*/ 0 h 59"/>
                <a:gd name="T6" fmla="*/ 0 w 42"/>
                <a:gd name="T7" fmla="*/ 0 h 59"/>
                <a:gd name="T8" fmla="*/ 0 w 42"/>
                <a:gd name="T9" fmla="*/ 0 h 59"/>
                <a:gd name="T10" fmla="*/ 0 w 42"/>
                <a:gd name="T11" fmla="*/ 0 h 59"/>
                <a:gd name="T12" fmla="*/ 0 w 42"/>
                <a:gd name="T13" fmla="*/ 0 h 59"/>
                <a:gd name="T14" fmla="*/ 0 w 42"/>
                <a:gd name="T15" fmla="*/ 0 h 59"/>
                <a:gd name="T16" fmla="*/ 0 w 42"/>
                <a:gd name="T17" fmla="*/ 0 h 59"/>
                <a:gd name="T18" fmla="*/ 0 w 42"/>
                <a:gd name="T19" fmla="*/ 0 h 59"/>
                <a:gd name="T20" fmla="*/ 0 w 42"/>
                <a:gd name="T21" fmla="*/ 0 h 59"/>
                <a:gd name="T22" fmla="*/ 0 w 42"/>
                <a:gd name="T23" fmla="*/ 0 h 59"/>
                <a:gd name="T24" fmla="*/ 0 w 42"/>
                <a:gd name="T25" fmla="*/ 0 h 59"/>
                <a:gd name="T26" fmla="*/ 0 w 42"/>
                <a:gd name="T27" fmla="*/ 0 h 59"/>
                <a:gd name="T28" fmla="*/ 0 w 42"/>
                <a:gd name="T29" fmla="*/ 0 h 59"/>
                <a:gd name="T30" fmla="*/ 0 w 42"/>
                <a:gd name="T31" fmla="*/ 0 h 59"/>
                <a:gd name="T32" fmla="*/ 0 w 42"/>
                <a:gd name="T33" fmla="*/ 0 h 59"/>
                <a:gd name="T34" fmla="*/ 0 w 42"/>
                <a:gd name="T35" fmla="*/ 0 h 59"/>
                <a:gd name="T36" fmla="*/ 0 w 42"/>
                <a:gd name="T37" fmla="*/ 0 h 59"/>
                <a:gd name="T38" fmla="*/ 0 w 42"/>
                <a:gd name="T39" fmla="*/ 0 h 59"/>
                <a:gd name="T40" fmla="*/ 0 w 42"/>
                <a:gd name="T41" fmla="*/ 0 h 59"/>
                <a:gd name="T42" fmla="*/ 0 w 42"/>
                <a:gd name="T43" fmla="*/ 0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59"/>
                <a:gd name="T68" fmla="*/ 42 w 42"/>
                <a:gd name="T69" fmla="*/ 59 h 5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59">
                  <a:moveTo>
                    <a:pt x="33" y="0"/>
                  </a:moveTo>
                  <a:lnTo>
                    <a:pt x="38" y="9"/>
                  </a:lnTo>
                  <a:lnTo>
                    <a:pt x="42" y="18"/>
                  </a:lnTo>
                  <a:lnTo>
                    <a:pt x="37" y="20"/>
                  </a:lnTo>
                  <a:lnTo>
                    <a:pt x="32" y="24"/>
                  </a:lnTo>
                  <a:lnTo>
                    <a:pt x="27" y="30"/>
                  </a:lnTo>
                  <a:lnTo>
                    <a:pt x="25" y="35"/>
                  </a:lnTo>
                  <a:lnTo>
                    <a:pt x="20" y="40"/>
                  </a:lnTo>
                  <a:lnTo>
                    <a:pt x="18" y="47"/>
                  </a:lnTo>
                  <a:lnTo>
                    <a:pt x="15" y="52"/>
                  </a:lnTo>
                  <a:lnTo>
                    <a:pt x="16" y="59"/>
                  </a:lnTo>
                  <a:lnTo>
                    <a:pt x="7" y="57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1" y="38"/>
                  </a:lnTo>
                  <a:lnTo>
                    <a:pt x="3" y="30"/>
                  </a:lnTo>
                  <a:lnTo>
                    <a:pt x="6" y="24"/>
                  </a:lnTo>
                  <a:lnTo>
                    <a:pt x="9" y="18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4" name="Freeform 390"/>
            <p:cNvSpPr>
              <a:spLocks/>
            </p:cNvSpPr>
            <p:nvPr/>
          </p:nvSpPr>
          <p:spPr bwMode="auto">
            <a:xfrm>
              <a:off x="6890" y="3647"/>
              <a:ext cx="26" cy="13"/>
            </a:xfrm>
            <a:custGeom>
              <a:avLst/>
              <a:gdLst>
                <a:gd name="T0" fmla="*/ 0 w 106"/>
                <a:gd name="T1" fmla="*/ 0 h 53"/>
                <a:gd name="T2" fmla="*/ 0 w 106"/>
                <a:gd name="T3" fmla="*/ 0 h 53"/>
                <a:gd name="T4" fmla="*/ 0 w 106"/>
                <a:gd name="T5" fmla="*/ 0 h 53"/>
                <a:gd name="T6" fmla="*/ 0 w 106"/>
                <a:gd name="T7" fmla="*/ 0 h 53"/>
                <a:gd name="T8" fmla="*/ 0 w 106"/>
                <a:gd name="T9" fmla="*/ 0 h 53"/>
                <a:gd name="T10" fmla="*/ 0 w 106"/>
                <a:gd name="T11" fmla="*/ 0 h 53"/>
                <a:gd name="T12" fmla="*/ 0 w 106"/>
                <a:gd name="T13" fmla="*/ 0 h 53"/>
                <a:gd name="T14" fmla="*/ 0 w 106"/>
                <a:gd name="T15" fmla="*/ 0 h 53"/>
                <a:gd name="T16" fmla="*/ 0 w 106"/>
                <a:gd name="T17" fmla="*/ 0 h 53"/>
                <a:gd name="T18" fmla="*/ 0 w 106"/>
                <a:gd name="T19" fmla="*/ 0 h 53"/>
                <a:gd name="T20" fmla="*/ 0 w 106"/>
                <a:gd name="T21" fmla="*/ 0 h 53"/>
                <a:gd name="T22" fmla="*/ 0 w 106"/>
                <a:gd name="T23" fmla="*/ 0 h 53"/>
                <a:gd name="T24" fmla="*/ 0 w 106"/>
                <a:gd name="T25" fmla="*/ 0 h 53"/>
                <a:gd name="T26" fmla="*/ 0 w 106"/>
                <a:gd name="T27" fmla="*/ 0 h 53"/>
                <a:gd name="T28" fmla="*/ 0 w 106"/>
                <a:gd name="T29" fmla="*/ 0 h 53"/>
                <a:gd name="T30" fmla="*/ 0 w 106"/>
                <a:gd name="T31" fmla="*/ 0 h 53"/>
                <a:gd name="T32" fmla="*/ 0 w 106"/>
                <a:gd name="T33" fmla="*/ 0 h 53"/>
                <a:gd name="T34" fmla="*/ 0 w 106"/>
                <a:gd name="T35" fmla="*/ 0 h 53"/>
                <a:gd name="T36" fmla="*/ 0 w 106"/>
                <a:gd name="T37" fmla="*/ 0 h 53"/>
                <a:gd name="T38" fmla="*/ 0 w 106"/>
                <a:gd name="T39" fmla="*/ 0 h 53"/>
                <a:gd name="T40" fmla="*/ 0 w 106"/>
                <a:gd name="T41" fmla="*/ 0 h 53"/>
                <a:gd name="T42" fmla="*/ 0 w 106"/>
                <a:gd name="T43" fmla="*/ 0 h 53"/>
                <a:gd name="T44" fmla="*/ 0 w 106"/>
                <a:gd name="T45" fmla="*/ 0 h 53"/>
                <a:gd name="T46" fmla="*/ 0 w 106"/>
                <a:gd name="T47" fmla="*/ 0 h 53"/>
                <a:gd name="T48" fmla="*/ 0 w 106"/>
                <a:gd name="T49" fmla="*/ 0 h 53"/>
                <a:gd name="T50" fmla="*/ 0 w 106"/>
                <a:gd name="T51" fmla="*/ 0 h 53"/>
                <a:gd name="T52" fmla="*/ 0 w 106"/>
                <a:gd name="T53" fmla="*/ 0 h 53"/>
                <a:gd name="T54" fmla="*/ 0 w 106"/>
                <a:gd name="T55" fmla="*/ 0 h 53"/>
                <a:gd name="T56" fmla="*/ 0 w 106"/>
                <a:gd name="T57" fmla="*/ 0 h 53"/>
                <a:gd name="T58" fmla="*/ 0 w 106"/>
                <a:gd name="T59" fmla="*/ 0 h 53"/>
                <a:gd name="T60" fmla="*/ 0 w 106"/>
                <a:gd name="T61" fmla="*/ 0 h 53"/>
                <a:gd name="T62" fmla="*/ 0 w 106"/>
                <a:gd name="T63" fmla="*/ 0 h 53"/>
                <a:gd name="T64" fmla="*/ 0 w 106"/>
                <a:gd name="T65" fmla="*/ 0 h 53"/>
                <a:gd name="T66" fmla="*/ 0 w 106"/>
                <a:gd name="T67" fmla="*/ 0 h 53"/>
                <a:gd name="T68" fmla="*/ 0 w 106"/>
                <a:gd name="T69" fmla="*/ 0 h 53"/>
                <a:gd name="T70" fmla="*/ 0 w 106"/>
                <a:gd name="T71" fmla="*/ 0 h 53"/>
                <a:gd name="T72" fmla="*/ 0 w 106"/>
                <a:gd name="T73" fmla="*/ 0 h 53"/>
                <a:gd name="T74" fmla="*/ 0 w 106"/>
                <a:gd name="T75" fmla="*/ 0 h 53"/>
                <a:gd name="T76" fmla="*/ 0 w 106"/>
                <a:gd name="T77" fmla="*/ 0 h 53"/>
                <a:gd name="T78" fmla="*/ 0 w 106"/>
                <a:gd name="T79" fmla="*/ 0 h 53"/>
                <a:gd name="T80" fmla="*/ 0 w 106"/>
                <a:gd name="T81" fmla="*/ 0 h 53"/>
                <a:gd name="T82" fmla="*/ 0 w 106"/>
                <a:gd name="T83" fmla="*/ 0 h 53"/>
                <a:gd name="T84" fmla="*/ 0 w 106"/>
                <a:gd name="T85" fmla="*/ 0 h 53"/>
                <a:gd name="T86" fmla="*/ 0 w 106"/>
                <a:gd name="T87" fmla="*/ 0 h 53"/>
                <a:gd name="T88" fmla="*/ 0 w 106"/>
                <a:gd name="T89" fmla="*/ 0 h 53"/>
                <a:gd name="T90" fmla="*/ 0 w 106"/>
                <a:gd name="T91" fmla="*/ 0 h 5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6"/>
                <a:gd name="T139" fmla="*/ 0 h 53"/>
                <a:gd name="T140" fmla="*/ 106 w 106"/>
                <a:gd name="T141" fmla="*/ 53 h 5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6" h="53">
                  <a:moveTo>
                    <a:pt x="78" y="0"/>
                  </a:moveTo>
                  <a:lnTo>
                    <a:pt x="87" y="0"/>
                  </a:lnTo>
                  <a:lnTo>
                    <a:pt x="95" y="3"/>
                  </a:lnTo>
                  <a:lnTo>
                    <a:pt x="89" y="8"/>
                  </a:lnTo>
                  <a:lnTo>
                    <a:pt x="89" y="13"/>
                  </a:lnTo>
                  <a:lnTo>
                    <a:pt x="96" y="11"/>
                  </a:lnTo>
                  <a:lnTo>
                    <a:pt x="102" y="12"/>
                  </a:lnTo>
                  <a:lnTo>
                    <a:pt x="105" y="15"/>
                  </a:lnTo>
                  <a:lnTo>
                    <a:pt x="106" y="22"/>
                  </a:lnTo>
                  <a:lnTo>
                    <a:pt x="105" y="26"/>
                  </a:lnTo>
                  <a:lnTo>
                    <a:pt x="105" y="32"/>
                  </a:lnTo>
                  <a:lnTo>
                    <a:pt x="102" y="37"/>
                  </a:lnTo>
                  <a:lnTo>
                    <a:pt x="100" y="43"/>
                  </a:lnTo>
                  <a:lnTo>
                    <a:pt x="93" y="44"/>
                  </a:lnTo>
                  <a:lnTo>
                    <a:pt x="85" y="45"/>
                  </a:lnTo>
                  <a:lnTo>
                    <a:pt x="78" y="44"/>
                  </a:lnTo>
                  <a:lnTo>
                    <a:pt x="71" y="43"/>
                  </a:lnTo>
                  <a:lnTo>
                    <a:pt x="65" y="40"/>
                  </a:lnTo>
                  <a:lnTo>
                    <a:pt x="60" y="36"/>
                  </a:lnTo>
                  <a:lnTo>
                    <a:pt x="58" y="30"/>
                  </a:lnTo>
                  <a:lnTo>
                    <a:pt x="59" y="23"/>
                  </a:lnTo>
                  <a:lnTo>
                    <a:pt x="53" y="29"/>
                  </a:lnTo>
                  <a:lnTo>
                    <a:pt x="47" y="35"/>
                  </a:lnTo>
                  <a:lnTo>
                    <a:pt x="37" y="41"/>
                  </a:lnTo>
                  <a:lnTo>
                    <a:pt x="29" y="46"/>
                  </a:lnTo>
                  <a:lnTo>
                    <a:pt x="22" y="50"/>
                  </a:lnTo>
                  <a:lnTo>
                    <a:pt x="14" y="53"/>
                  </a:lnTo>
                  <a:lnTo>
                    <a:pt x="8" y="53"/>
                  </a:lnTo>
                  <a:lnTo>
                    <a:pt x="4" y="53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2"/>
                  </a:lnTo>
                  <a:lnTo>
                    <a:pt x="5" y="27"/>
                  </a:lnTo>
                  <a:lnTo>
                    <a:pt x="7" y="22"/>
                  </a:lnTo>
                  <a:lnTo>
                    <a:pt x="11" y="17"/>
                  </a:lnTo>
                  <a:lnTo>
                    <a:pt x="13" y="13"/>
                  </a:lnTo>
                  <a:lnTo>
                    <a:pt x="18" y="11"/>
                  </a:lnTo>
                  <a:lnTo>
                    <a:pt x="26" y="6"/>
                  </a:lnTo>
                  <a:lnTo>
                    <a:pt x="36" y="5"/>
                  </a:lnTo>
                  <a:lnTo>
                    <a:pt x="47" y="3"/>
                  </a:lnTo>
                  <a:lnTo>
                    <a:pt x="57" y="3"/>
                  </a:lnTo>
                  <a:lnTo>
                    <a:pt x="67" y="1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5" name="Freeform 391"/>
            <p:cNvSpPr>
              <a:spLocks/>
            </p:cNvSpPr>
            <p:nvPr/>
          </p:nvSpPr>
          <p:spPr bwMode="auto">
            <a:xfrm>
              <a:off x="7079" y="3649"/>
              <a:ext cx="16" cy="16"/>
            </a:xfrm>
            <a:custGeom>
              <a:avLst/>
              <a:gdLst>
                <a:gd name="T0" fmla="*/ 0 w 66"/>
                <a:gd name="T1" fmla="*/ 0 h 64"/>
                <a:gd name="T2" fmla="*/ 0 w 66"/>
                <a:gd name="T3" fmla="*/ 0 h 64"/>
                <a:gd name="T4" fmla="*/ 0 w 66"/>
                <a:gd name="T5" fmla="*/ 0 h 64"/>
                <a:gd name="T6" fmla="*/ 0 w 66"/>
                <a:gd name="T7" fmla="*/ 0 h 64"/>
                <a:gd name="T8" fmla="*/ 0 w 66"/>
                <a:gd name="T9" fmla="*/ 0 h 64"/>
                <a:gd name="T10" fmla="*/ 0 w 66"/>
                <a:gd name="T11" fmla="*/ 0 h 64"/>
                <a:gd name="T12" fmla="*/ 0 w 66"/>
                <a:gd name="T13" fmla="*/ 0 h 64"/>
                <a:gd name="T14" fmla="*/ 0 w 66"/>
                <a:gd name="T15" fmla="*/ 0 h 64"/>
                <a:gd name="T16" fmla="*/ 0 w 66"/>
                <a:gd name="T17" fmla="*/ 0 h 64"/>
                <a:gd name="T18" fmla="*/ 0 w 66"/>
                <a:gd name="T19" fmla="*/ 0 h 64"/>
                <a:gd name="T20" fmla="*/ 0 w 66"/>
                <a:gd name="T21" fmla="*/ 0 h 64"/>
                <a:gd name="T22" fmla="*/ 0 w 66"/>
                <a:gd name="T23" fmla="*/ 0 h 64"/>
                <a:gd name="T24" fmla="*/ 0 w 66"/>
                <a:gd name="T25" fmla="*/ 0 h 64"/>
                <a:gd name="T26" fmla="*/ 0 w 66"/>
                <a:gd name="T27" fmla="*/ 0 h 64"/>
                <a:gd name="T28" fmla="*/ 0 w 66"/>
                <a:gd name="T29" fmla="*/ 0 h 64"/>
                <a:gd name="T30" fmla="*/ 0 w 66"/>
                <a:gd name="T31" fmla="*/ 0 h 64"/>
                <a:gd name="T32" fmla="*/ 0 w 66"/>
                <a:gd name="T33" fmla="*/ 0 h 64"/>
                <a:gd name="T34" fmla="*/ 0 w 66"/>
                <a:gd name="T35" fmla="*/ 0 h 64"/>
                <a:gd name="T36" fmla="*/ 0 w 66"/>
                <a:gd name="T37" fmla="*/ 0 h 64"/>
                <a:gd name="T38" fmla="*/ 0 w 66"/>
                <a:gd name="T39" fmla="*/ 0 h 64"/>
                <a:gd name="T40" fmla="*/ 0 w 66"/>
                <a:gd name="T41" fmla="*/ 0 h 64"/>
                <a:gd name="T42" fmla="*/ 0 w 66"/>
                <a:gd name="T43" fmla="*/ 0 h 64"/>
                <a:gd name="T44" fmla="*/ 0 w 66"/>
                <a:gd name="T45" fmla="*/ 0 h 64"/>
                <a:gd name="T46" fmla="*/ 0 w 66"/>
                <a:gd name="T47" fmla="*/ 0 h 64"/>
                <a:gd name="T48" fmla="*/ 0 w 66"/>
                <a:gd name="T49" fmla="*/ 0 h 64"/>
                <a:gd name="T50" fmla="*/ 0 w 66"/>
                <a:gd name="T51" fmla="*/ 0 h 64"/>
                <a:gd name="T52" fmla="*/ 0 w 66"/>
                <a:gd name="T53" fmla="*/ 0 h 64"/>
                <a:gd name="T54" fmla="*/ 0 w 66"/>
                <a:gd name="T55" fmla="*/ 0 h 64"/>
                <a:gd name="T56" fmla="*/ 0 w 66"/>
                <a:gd name="T57" fmla="*/ 0 h 64"/>
                <a:gd name="T58" fmla="*/ 0 w 66"/>
                <a:gd name="T59" fmla="*/ 0 h 64"/>
                <a:gd name="T60" fmla="*/ 0 w 66"/>
                <a:gd name="T61" fmla="*/ 0 h 64"/>
                <a:gd name="T62" fmla="*/ 0 w 66"/>
                <a:gd name="T63" fmla="*/ 0 h 64"/>
                <a:gd name="T64" fmla="*/ 0 w 66"/>
                <a:gd name="T65" fmla="*/ 0 h 64"/>
                <a:gd name="T66" fmla="*/ 0 w 66"/>
                <a:gd name="T67" fmla="*/ 0 h 64"/>
                <a:gd name="T68" fmla="*/ 0 w 66"/>
                <a:gd name="T69" fmla="*/ 0 h 64"/>
                <a:gd name="T70" fmla="*/ 0 w 66"/>
                <a:gd name="T71" fmla="*/ 0 h 6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66"/>
                <a:gd name="T109" fmla="*/ 0 h 64"/>
                <a:gd name="T110" fmla="*/ 66 w 66"/>
                <a:gd name="T111" fmla="*/ 64 h 6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66" h="64">
                  <a:moveTo>
                    <a:pt x="45" y="0"/>
                  </a:moveTo>
                  <a:lnTo>
                    <a:pt x="48" y="1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9"/>
                  </a:lnTo>
                  <a:lnTo>
                    <a:pt x="52" y="10"/>
                  </a:lnTo>
                  <a:lnTo>
                    <a:pt x="46" y="11"/>
                  </a:lnTo>
                  <a:lnTo>
                    <a:pt x="51" y="12"/>
                  </a:lnTo>
                  <a:lnTo>
                    <a:pt x="57" y="14"/>
                  </a:lnTo>
                  <a:lnTo>
                    <a:pt x="62" y="14"/>
                  </a:lnTo>
                  <a:lnTo>
                    <a:pt x="66" y="19"/>
                  </a:lnTo>
                  <a:lnTo>
                    <a:pt x="58" y="24"/>
                  </a:lnTo>
                  <a:lnTo>
                    <a:pt x="51" y="33"/>
                  </a:lnTo>
                  <a:lnTo>
                    <a:pt x="43" y="38"/>
                  </a:lnTo>
                  <a:lnTo>
                    <a:pt x="35" y="46"/>
                  </a:lnTo>
                  <a:lnTo>
                    <a:pt x="27" y="51"/>
                  </a:lnTo>
                  <a:lnTo>
                    <a:pt x="18" y="57"/>
                  </a:lnTo>
                  <a:lnTo>
                    <a:pt x="9" y="61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5" y="49"/>
                  </a:lnTo>
                  <a:lnTo>
                    <a:pt x="10" y="43"/>
                  </a:lnTo>
                  <a:lnTo>
                    <a:pt x="15" y="36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7" y="35"/>
                  </a:lnTo>
                  <a:lnTo>
                    <a:pt x="4" y="36"/>
                  </a:lnTo>
                  <a:lnTo>
                    <a:pt x="7" y="31"/>
                  </a:lnTo>
                  <a:lnTo>
                    <a:pt x="11" y="24"/>
                  </a:lnTo>
                  <a:lnTo>
                    <a:pt x="16" y="19"/>
                  </a:lnTo>
                  <a:lnTo>
                    <a:pt x="23" y="15"/>
                  </a:lnTo>
                  <a:lnTo>
                    <a:pt x="27" y="9"/>
                  </a:lnTo>
                  <a:lnTo>
                    <a:pt x="34" y="5"/>
                  </a:lnTo>
                  <a:lnTo>
                    <a:pt x="39" y="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6" name="Freeform 392"/>
            <p:cNvSpPr>
              <a:spLocks/>
            </p:cNvSpPr>
            <p:nvPr/>
          </p:nvSpPr>
          <p:spPr bwMode="auto">
            <a:xfrm>
              <a:off x="6753" y="3651"/>
              <a:ext cx="25" cy="20"/>
            </a:xfrm>
            <a:custGeom>
              <a:avLst/>
              <a:gdLst>
                <a:gd name="T0" fmla="*/ 0 w 101"/>
                <a:gd name="T1" fmla="*/ 0 h 81"/>
                <a:gd name="T2" fmla="*/ 0 w 101"/>
                <a:gd name="T3" fmla="*/ 0 h 81"/>
                <a:gd name="T4" fmla="*/ 0 w 101"/>
                <a:gd name="T5" fmla="*/ 0 h 81"/>
                <a:gd name="T6" fmla="*/ 0 w 101"/>
                <a:gd name="T7" fmla="*/ 0 h 81"/>
                <a:gd name="T8" fmla="*/ 0 w 101"/>
                <a:gd name="T9" fmla="*/ 0 h 81"/>
                <a:gd name="T10" fmla="*/ 0 w 101"/>
                <a:gd name="T11" fmla="*/ 0 h 81"/>
                <a:gd name="T12" fmla="*/ 0 w 101"/>
                <a:gd name="T13" fmla="*/ 0 h 81"/>
                <a:gd name="T14" fmla="*/ 0 w 101"/>
                <a:gd name="T15" fmla="*/ 0 h 81"/>
                <a:gd name="T16" fmla="*/ 0 w 101"/>
                <a:gd name="T17" fmla="*/ 0 h 81"/>
                <a:gd name="T18" fmla="*/ 0 w 101"/>
                <a:gd name="T19" fmla="*/ 0 h 81"/>
                <a:gd name="T20" fmla="*/ 0 w 101"/>
                <a:gd name="T21" fmla="*/ 0 h 81"/>
                <a:gd name="T22" fmla="*/ 0 w 101"/>
                <a:gd name="T23" fmla="*/ 0 h 81"/>
                <a:gd name="T24" fmla="*/ 0 w 101"/>
                <a:gd name="T25" fmla="*/ 0 h 81"/>
                <a:gd name="T26" fmla="*/ 0 w 101"/>
                <a:gd name="T27" fmla="*/ 0 h 81"/>
                <a:gd name="T28" fmla="*/ 0 w 101"/>
                <a:gd name="T29" fmla="*/ 0 h 81"/>
                <a:gd name="T30" fmla="*/ 0 w 101"/>
                <a:gd name="T31" fmla="*/ 0 h 81"/>
                <a:gd name="T32" fmla="*/ 0 w 101"/>
                <a:gd name="T33" fmla="*/ 0 h 81"/>
                <a:gd name="T34" fmla="*/ 0 w 101"/>
                <a:gd name="T35" fmla="*/ 0 h 81"/>
                <a:gd name="T36" fmla="*/ 0 w 101"/>
                <a:gd name="T37" fmla="*/ 0 h 81"/>
                <a:gd name="T38" fmla="*/ 0 w 101"/>
                <a:gd name="T39" fmla="*/ 0 h 81"/>
                <a:gd name="T40" fmla="*/ 0 w 101"/>
                <a:gd name="T41" fmla="*/ 0 h 81"/>
                <a:gd name="T42" fmla="*/ 0 w 101"/>
                <a:gd name="T43" fmla="*/ 0 h 81"/>
                <a:gd name="T44" fmla="*/ 0 w 101"/>
                <a:gd name="T45" fmla="*/ 0 h 81"/>
                <a:gd name="T46" fmla="*/ 0 w 101"/>
                <a:gd name="T47" fmla="*/ 0 h 81"/>
                <a:gd name="T48" fmla="*/ 0 w 101"/>
                <a:gd name="T49" fmla="*/ 0 h 81"/>
                <a:gd name="T50" fmla="*/ 0 w 101"/>
                <a:gd name="T51" fmla="*/ 0 h 81"/>
                <a:gd name="T52" fmla="*/ 0 w 101"/>
                <a:gd name="T53" fmla="*/ 0 h 81"/>
                <a:gd name="T54" fmla="*/ 0 w 101"/>
                <a:gd name="T55" fmla="*/ 0 h 81"/>
                <a:gd name="T56" fmla="*/ 0 w 101"/>
                <a:gd name="T57" fmla="*/ 0 h 81"/>
                <a:gd name="T58" fmla="*/ 0 w 101"/>
                <a:gd name="T59" fmla="*/ 0 h 81"/>
                <a:gd name="T60" fmla="*/ 0 w 101"/>
                <a:gd name="T61" fmla="*/ 0 h 81"/>
                <a:gd name="T62" fmla="*/ 0 w 101"/>
                <a:gd name="T63" fmla="*/ 0 h 81"/>
                <a:gd name="T64" fmla="*/ 0 w 101"/>
                <a:gd name="T65" fmla="*/ 0 h 81"/>
                <a:gd name="T66" fmla="*/ 0 w 101"/>
                <a:gd name="T67" fmla="*/ 0 h 81"/>
                <a:gd name="T68" fmla="*/ 0 w 101"/>
                <a:gd name="T69" fmla="*/ 0 h 81"/>
                <a:gd name="T70" fmla="*/ 0 w 101"/>
                <a:gd name="T71" fmla="*/ 0 h 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81"/>
                <a:gd name="T110" fmla="*/ 101 w 101"/>
                <a:gd name="T111" fmla="*/ 81 h 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81">
                  <a:moveTo>
                    <a:pt x="101" y="0"/>
                  </a:moveTo>
                  <a:lnTo>
                    <a:pt x="97" y="8"/>
                  </a:lnTo>
                  <a:lnTo>
                    <a:pt x="94" y="17"/>
                  </a:lnTo>
                  <a:lnTo>
                    <a:pt x="89" y="25"/>
                  </a:lnTo>
                  <a:lnTo>
                    <a:pt x="85" y="34"/>
                  </a:lnTo>
                  <a:lnTo>
                    <a:pt x="83" y="38"/>
                  </a:lnTo>
                  <a:lnTo>
                    <a:pt x="79" y="43"/>
                  </a:lnTo>
                  <a:lnTo>
                    <a:pt x="73" y="48"/>
                  </a:lnTo>
                  <a:lnTo>
                    <a:pt x="68" y="51"/>
                  </a:lnTo>
                  <a:lnTo>
                    <a:pt x="61" y="55"/>
                  </a:lnTo>
                  <a:lnTo>
                    <a:pt x="54" y="60"/>
                  </a:lnTo>
                  <a:lnTo>
                    <a:pt x="47" y="63"/>
                  </a:lnTo>
                  <a:lnTo>
                    <a:pt x="39" y="68"/>
                  </a:lnTo>
                  <a:lnTo>
                    <a:pt x="32" y="70"/>
                  </a:lnTo>
                  <a:lnTo>
                    <a:pt x="26" y="75"/>
                  </a:lnTo>
                  <a:lnTo>
                    <a:pt x="19" y="77"/>
                  </a:lnTo>
                  <a:lnTo>
                    <a:pt x="13" y="79"/>
                  </a:lnTo>
                  <a:lnTo>
                    <a:pt x="6" y="80"/>
                  </a:lnTo>
                  <a:lnTo>
                    <a:pt x="0" y="81"/>
                  </a:lnTo>
                  <a:lnTo>
                    <a:pt x="2" y="73"/>
                  </a:lnTo>
                  <a:lnTo>
                    <a:pt x="5" y="66"/>
                  </a:lnTo>
                  <a:lnTo>
                    <a:pt x="8" y="60"/>
                  </a:lnTo>
                  <a:lnTo>
                    <a:pt x="13" y="55"/>
                  </a:lnTo>
                  <a:lnTo>
                    <a:pt x="15" y="49"/>
                  </a:lnTo>
                  <a:lnTo>
                    <a:pt x="21" y="44"/>
                  </a:lnTo>
                  <a:lnTo>
                    <a:pt x="26" y="39"/>
                  </a:lnTo>
                  <a:lnTo>
                    <a:pt x="32" y="36"/>
                  </a:lnTo>
                  <a:lnTo>
                    <a:pt x="38" y="29"/>
                  </a:lnTo>
                  <a:lnTo>
                    <a:pt x="45" y="24"/>
                  </a:lnTo>
                  <a:lnTo>
                    <a:pt x="53" y="18"/>
                  </a:lnTo>
                  <a:lnTo>
                    <a:pt x="62" y="15"/>
                  </a:lnTo>
                  <a:lnTo>
                    <a:pt x="72" y="10"/>
                  </a:lnTo>
                  <a:lnTo>
                    <a:pt x="82" y="7"/>
                  </a:lnTo>
                  <a:lnTo>
                    <a:pt x="91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7" name="Freeform 393"/>
            <p:cNvSpPr>
              <a:spLocks/>
            </p:cNvSpPr>
            <p:nvPr/>
          </p:nvSpPr>
          <p:spPr bwMode="auto">
            <a:xfrm>
              <a:off x="7012" y="3652"/>
              <a:ext cx="13" cy="15"/>
            </a:xfrm>
            <a:custGeom>
              <a:avLst/>
              <a:gdLst>
                <a:gd name="T0" fmla="*/ 0 w 54"/>
                <a:gd name="T1" fmla="*/ 0 h 61"/>
                <a:gd name="T2" fmla="*/ 0 w 54"/>
                <a:gd name="T3" fmla="*/ 0 h 61"/>
                <a:gd name="T4" fmla="*/ 0 w 54"/>
                <a:gd name="T5" fmla="*/ 0 h 61"/>
                <a:gd name="T6" fmla="*/ 0 w 54"/>
                <a:gd name="T7" fmla="*/ 0 h 61"/>
                <a:gd name="T8" fmla="*/ 0 w 54"/>
                <a:gd name="T9" fmla="*/ 0 h 61"/>
                <a:gd name="T10" fmla="*/ 0 w 54"/>
                <a:gd name="T11" fmla="*/ 0 h 61"/>
                <a:gd name="T12" fmla="*/ 0 w 54"/>
                <a:gd name="T13" fmla="*/ 0 h 61"/>
                <a:gd name="T14" fmla="*/ 0 w 54"/>
                <a:gd name="T15" fmla="*/ 0 h 61"/>
                <a:gd name="T16" fmla="*/ 0 w 54"/>
                <a:gd name="T17" fmla="*/ 0 h 61"/>
                <a:gd name="T18" fmla="*/ 0 w 54"/>
                <a:gd name="T19" fmla="*/ 0 h 61"/>
                <a:gd name="T20" fmla="*/ 0 w 54"/>
                <a:gd name="T21" fmla="*/ 0 h 61"/>
                <a:gd name="T22" fmla="*/ 0 w 54"/>
                <a:gd name="T23" fmla="*/ 0 h 61"/>
                <a:gd name="T24" fmla="*/ 0 w 54"/>
                <a:gd name="T25" fmla="*/ 0 h 61"/>
                <a:gd name="T26" fmla="*/ 0 w 54"/>
                <a:gd name="T27" fmla="*/ 0 h 61"/>
                <a:gd name="T28" fmla="*/ 0 w 54"/>
                <a:gd name="T29" fmla="*/ 0 h 61"/>
                <a:gd name="T30" fmla="*/ 0 w 54"/>
                <a:gd name="T31" fmla="*/ 0 h 61"/>
                <a:gd name="T32" fmla="*/ 0 w 54"/>
                <a:gd name="T33" fmla="*/ 0 h 61"/>
                <a:gd name="T34" fmla="*/ 0 w 54"/>
                <a:gd name="T35" fmla="*/ 0 h 61"/>
                <a:gd name="T36" fmla="*/ 0 w 54"/>
                <a:gd name="T37" fmla="*/ 0 h 61"/>
                <a:gd name="T38" fmla="*/ 0 w 54"/>
                <a:gd name="T39" fmla="*/ 0 h 61"/>
                <a:gd name="T40" fmla="*/ 0 w 54"/>
                <a:gd name="T41" fmla="*/ 0 h 61"/>
                <a:gd name="T42" fmla="*/ 0 w 54"/>
                <a:gd name="T43" fmla="*/ 0 h 61"/>
                <a:gd name="T44" fmla="*/ 0 w 54"/>
                <a:gd name="T45" fmla="*/ 0 h 61"/>
                <a:gd name="T46" fmla="*/ 0 w 54"/>
                <a:gd name="T47" fmla="*/ 0 h 61"/>
                <a:gd name="T48" fmla="*/ 0 w 54"/>
                <a:gd name="T49" fmla="*/ 0 h 61"/>
                <a:gd name="T50" fmla="*/ 0 w 54"/>
                <a:gd name="T51" fmla="*/ 0 h 61"/>
                <a:gd name="T52" fmla="*/ 0 w 54"/>
                <a:gd name="T53" fmla="*/ 0 h 61"/>
                <a:gd name="T54" fmla="*/ 0 w 54"/>
                <a:gd name="T55" fmla="*/ 0 h 61"/>
                <a:gd name="T56" fmla="*/ 0 w 54"/>
                <a:gd name="T57" fmla="*/ 0 h 61"/>
                <a:gd name="T58" fmla="*/ 0 w 54"/>
                <a:gd name="T59" fmla="*/ 0 h 6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61"/>
                <a:gd name="T92" fmla="*/ 54 w 54"/>
                <a:gd name="T93" fmla="*/ 61 h 6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61">
                  <a:moveTo>
                    <a:pt x="12" y="0"/>
                  </a:moveTo>
                  <a:lnTo>
                    <a:pt x="18" y="3"/>
                  </a:lnTo>
                  <a:lnTo>
                    <a:pt x="24" y="5"/>
                  </a:lnTo>
                  <a:lnTo>
                    <a:pt x="27" y="9"/>
                  </a:lnTo>
                  <a:lnTo>
                    <a:pt x="32" y="13"/>
                  </a:lnTo>
                  <a:lnTo>
                    <a:pt x="35" y="19"/>
                  </a:lnTo>
                  <a:lnTo>
                    <a:pt x="41" y="24"/>
                  </a:lnTo>
                  <a:lnTo>
                    <a:pt x="47" y="29"/>
                  </a:lnTo>
                  <a:lnTo>
                    <a:pt x="54" y="34"/>
                  </a:lnTo>
                  <a:lnTo>
                    <a:pt x="44" y="34"/>
                  </a:lnTo>
                  <a:lnTo>
                    <a:pt x="37" y="36"/>
                  </a:lnTo>
                  <a:lnTo>
                    <a:pt x="31" y="42"/>
                  </a:lnTo>
                  <a:lnTo>
                    <a:pt x="25" y="47"/>
                  </a:lnTo>
                  <a:lnTo>
                    <a:pt x="21" y="52"/>
                  </a:lnTo>
                  <a:lnTo>
                    <a:pt x="17" y="57"/>
                  </a:lnTo>
                  <a:lnTo>
                    <a:pt x="12" y="59"/>
                  </a:lnTo>
                  <a:lnTo>
                    <a:pt x="6" y="61"/>
                  </a:lnTo>
                  <a:lnTo>
                    <a:pt x="6" y="54"/>
                  </a:lnTo>
                  <a:lnTo>
                    <a:pt x="5" y="48"/>
                  </a:lnTo>
                  <a:lnTo>
                    <a:pt x="5" y="43"/>
                  </a:lnTo>
                  <a:lnTo>
                    <a:pt x="8" y="37"/>
                  </a:lnTo>
                  <a:lnTo>
                    <a:pt x="5" y="35"/>
                  </a:lnTo>
                  <a:lnTo>
                    <a:pt x="0" y="35"/>
                  </a:lnTo>
                  <a:lnTo>
                    <a:pt x="3" y="26"/>
                  </a:lnTo>
                  <a:lnTo>
                    <a:pt x="3" y="17"/>
                  </a:lnTo>
                  <a:lnTo>
                    <a:pt x="3" y="11"/>
                  </a:lnTo>
                  <a:lnTo>
                    <a:pt x="5" y="7"/>
                  </a:lnTo>
                  <a:lnTo>
                    <a:pt x="7" y="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8" name="Freeform 394"/>
            <p:cNvSpPr>
              <a:spLocks/>
            </p:cNvSpPr>
            <p:nvPr/>
          </p:nvSpPr>
          <p:spPr bwMode="auto">
            <a:xfrm>
              <a:off x="6739" y="3655"/>
              <a:ext cx="10" cy="12"/>
            </a:xfrm>
            <a:custGeom>
              <a:avLst/>
              <a:gdLst>
                <a:gd name="T0" fmla="*/ 0 w 40"/>
                <a:gd name="T1" fmla="*/ 0 h 50"/>
                <a:gd name="T2" fmla="*/ 0 w 40"/>
                <a:gd name="T3" fmla="*/ 0 h 50"/>
                <a:gd name="T4" fmla="*/ 0 w 40"/>
                <a:gd name="T5" fmla="*/ 0 h 50"/>
                <a:gd name="T6" fmla="*/ 0 w 40"/>
                <a:gd name="T7" fmla="*/ 0 h 50"/>
                <a:gd name="T8" fmla="*/ 0 w 40"/>
                <a:gd name="T9" fmla="*/ 0 h 50"/>
                <a:gd name="T10" fmla="*/ 0 w 40"/>
                <a:gd name="T11" fmla="*/ 0 h 50"/>
                <a:gd name="T12" fmla="*/ 0 w 40"/>
                <a:gd name="T13" fmla="*/ 0 h 50"/>
                <a:gd name="T14" fmla="*/ 0 w 40"/>
                <a:gd name="T15" fmla="*/ 0 h 50"/>
                <a:gd name="T16" fmla="*/ 0 w 40"/>
                <a:gd name="T17" fmla="*/ 0 h 50"/>
                <a:gd name="T18" fmla="*/ 0 w 40"/>
                <a:gd name="T19" fmla="*/ 0 h 50"/>
                <a:gd name="T20" fmla="*/ 0 w 40"/>
                <a:gd name="T21" fmla="*/ 0 h 50"/>
                <a:gd name="T22" fmla="*/ 0 w 40"/>
                <a:gd name="T23" fmla="*/ 0 h 50"/>
                <a:gd name="T24" fmla="*/ 0 w 40"/>
                <a:gd name="T25" fmla="*/ 0 h 50"/>
                <a:gd name="T26" fmla="*/ 0 w 40"/>
                <a:gd name="T27" fmla="*/ 0 h 50"/>
                <a:gd name="T28" fmla="*/ 0 w 40"/>
                <a:gd name="T29" fmla="*/ 0 h 50"/>
                <a:gd name="T30" fmla="*/ 0 w 40"/>
                <a:gd name="T31" fmla="*/ 0 h 50"/>
                <a:gd name="T32" fmla="*/ 0 w 40"/>
                <a:gd name="T33" fmla="*/ 0 h 50"/>
                <a:gd name="T34" fmla="*/ 0 w 40"/>
                <a:gd name="T35" fmla="*/ 0 h 50"/>
                <a:gd name="T36" fmla="*/ 0 w 40"/>
                <a:gd name="T37" fmla="*/ 0 h 50"/>
                <a:gd name="T38" fmla="*/ 0 w 40"/>
                <a:gd name="T39" fmla="*/ 0 h 50"/>
                <a:gd name="T40" fmla="*/ 0 w 40"/>
                <a:gd name="T41" fmla="*/ 0 h 50"/>
                <a:gd name="T42" fmla="*/ 0 w 40"/>
                <a:gd name="T43" fmla="*/ 0 h 50"/>
                <a:gd name="T44" fmla="*/ 0 w 40"/>
                <a:gd name="T45" fmla="*/ 0 h 50"/>
                <a:gd name="T46" fmla="*/ 0 w 40"/>
                <a:gd name="T47" fmla="*/ 0 h 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0"/>
                <a:gd name="T73" fmla="*/ 0 h 50"/>
                <a:gd name="T74" fmla="*/ 40 w 40"/>
                <a:gd name="T75" fmla="*/ 50 h 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0" h="50">
                  <a:moveTo>
                    <a:pt x="27" y="0"/>
                  </a:moveTo>
                  <a:lnTo>
                    <a:pt x="32" y="1"/>
                  </a:lnTo>
                  <a:lnTo>
                    <a:pt x="36" y="5"/>
                  </a:lnTo>
                  <a:lnTo>
                    <a:pt x="38" y="7"/>
                  </a:lnTo>
                  <a:lnTo>
                    <a:pt x="40" y="10"/>
                  </a:lnTo>
                  <a:lnTo>
                    <a:pt x="39" y="14"/>
                  </a:lnTo>
                  <a:lnTo>
                    <a:pt x="36" y="21"/>
                  </a:lnTo>
                  <a:lnTo>
                    <a:pt x="33" y="25"/>
                  </a:lnTo>
                  <a:lnTo>
                    <a:pt x="30" y="32"/>
                  </a:lnTo>
                  <a:lnTo>
                    <a:pt x="29" y="38"/>
                  </a:lnTo>
                  <a:lnTo>
                    <a:pt x="34" y="47"/>
                  </a:lnTo>
                  <a:lnTo>
                    <a:pt x="24" y="49"/>
                  </a:lnTo>
                  <a:lnTo>
                    <a:pt x="16" y="50"/>
                  </a:lnTo>
                  <a:lnTo>
                    <a:pt x="9" y="49"/>
                  </a:lnTo>
                  <a:lnTo>
                    <a:pt x="2" y="49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6" y="22"/>
                  </a:lnTo>
                  <a:lnTo>
                    <a:pt x="10" y="15"/>
                  </a:lnTo>
                  <a:lnTo>
                    <a:pt x="15" y="10"/>
                  </a:lnTo>
                  <a:lnTo>
                    <a:pt x="21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49" name="Freeform 395"/>
            <p:cNvSpPr>
              <a:spLocks/>
            </p:cNvSpPr>
            <p:nvPr/>
          </p:nvSpPr>
          <p:spPr bwMode="auto">
            <a:xfrm>
              <a:off x="6990" y="3656"/>
              <a:ext cx="17" cy="14"/>
            </a:xfrm>
            <a:custGeom>
              <a:avLst/>
              <a:gdLst>
                <a:gd name="T0" fmla="*/ 0 w 68"/>
                <a:gd name="T1" fmla="*/ 0 h 57"/>
                <a:gd name="T2" fmla="*/ 0 w 68"/>
                <a:gd name="T3" fmla="*/ 0 h 57"/>
                <a:gd name="T4" fmla="*/ 0 w 68"/>
                <a:gd name="T5" fmla="*/ 0 h 57"/>
                <a:gd name="T6" fmla="*/ 0 w 68"/>
                <a:gd name="T7" fmla="*/ 0 h 57"/>
                <a:gd name="T8" fmla="*/ 0 w 68"/>
                <a:gd name="T9" fmla="*/ 0 h 57"/>
                <a:gd name="T10" fmla="*/ 0 w 68"/>
                <a:gd name="T11" fmla="*/ 0 h 57"/>
                <a:gd name="T12" fmla="*/ 0 w 68"/>
                <a:gd name="T13" fmla="*/ 0 h 57"/>
                <a:gd name="T14" fmla="*/ 0 w 68"/>
                <a:gd name="T15" fmla="*/ 0 h 57"/>
                <a:gd name="T16" fmla="*/ 0 w 68"/>
                <a:gd name="T17" fmla="*/ 0 h 57"/>
                <a:gd name="T18" fmla="*/ 0 w 68"/>
                <a:gd name="T19" fmla="*/ 0 h 57"/>
                <a:gd name="T20" fmla="*/ 0 w 68"/>
                <a:gd name="T21" fmla="*/ 0 h 57"/>
                <a:gd name="T22" fmla="*/ 0 w 68"/>
                <a:gd name="T23" fmla="*/ 0 h 57"/>
                <a:gd name="T24" fmla="*/ 0 w 68"/>
                <a:gd name="T25" fmla="*/ 0 h 57"/>
                <a:gd name="T26" fmla="*/ 0 w 68"/>
                <a:gd name="T27" fmla="*/ 0 h 57"/>
                <a:gd name="T28" fmla="*/ 0 w 68"/>
                <a:gd name="T29" fmla="*/ 0 h 57"/>
                <a:gd name="T30" fmla="*/ 0 w 68"/>
                <a:gd name="T31" fmla="*/ 0 h 57"/>
                <a:gd name="T32" fmla="*/ 0 w 68"/>
                <a:gd name="T33" fmla="*/ 0 h 57"/>
                <a:gd name="T34" fmla="*/ 0 w 68"/>
                <a:gd name="T35" fmla="*/ 0 h 57"/>
                <a:gd name="T36" fmla="*/ 0 w 68"/>
                <a:gd name="T37" fmla="*/ 0 h 57"/>
                <a:gd name="T38" fmla="*/ 0 w 68"/>
                <a:gd name="T39" fmla="*/ 0 h 57"/>
                <a:gd name="T40" fmla="*/ 0 w 68"/>
                <a:gd name="T41" fmla="*/ 0 h 57"/>
                <a:gd name="T42" fmla="*/ 0 w 68"/>
                <a:gd name="T43" fmla="*/ 0 h 57"/>
                <a:gd name="T44" fmla="*/ 0 w 68"/>
                <a:gd name="T45" fmla="*/ 0 h 57"/>
                <a:gd name="T46" fmla="*/ 0 w 68"/>
                <a:gd name="T47" fmla="*/ 0 h 57"/>
                <a:gd name="T48" fmla="*/ 0 w 68"/>
                <a:gd name="T49" fmla="*/ 0 h 57"/>
                <a:gd name="T50" fmla="*/ 0 w 68"/>
                <a:gd name="T51" fmla="*/ 0 h 5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7"/>
                <a:gd name="T80" fmla="*/ 68 w 68"/>
                <a:gd name="T81" fmla="*/ 57 h 5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7">
                  <a:moveTo>
                    <a:pt x="42" y="0"/>
                  </a:moveTo>
                  <a:lnTo>
                    <a:pt x="44" y="3"/>
                  </a:lnTo>
                  <a:lnTo>
                    <a:pt x="51" y="7"/>
                  </a:lnTo>
                  <a:lnTo>
                    <a:pt x="55" y="10"/>
                  </a:lnTo>
                  <a:lnTo>
                    <a:pt x="61" y="16"/>
                  </a:lnTo>
                  <a:lnTo>
                    <a:pt x="65" y="19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7" y="37"/>
                  </a:lnTo>
                  <a:lnTo>
                    <a:pt x="59" y="38"/>
                  </a:lnTo>
                  <a:lnTo>
                    <a:pt x="50" y="40"/>
                  </a:lnTo>
                  <a:lnTo>
                    <a:pt x="41" y="40"/>
                  </a:lnTo>
                  <a:lnTo>
                    <a:pt x="31" y="41"/>
                  </a:lnTo>
                  <a:lnTo>
                    <a:pt x="20" y="42"/>
                  </a:lnTo>
                  <a:lnTo>
                    <a:pt x="14" y="46"/>
                  </a:lnTo>
                  <a:lnTo>
                    <a:pt x="8" y="50"/>
                  </a:lnTo>
                  <a:lnTo>
                    <a:pt x="4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1" y="40"/>
                  </a:lnTo>
                  <a:lnTo>
                    <a:pt x="4" y="33"/>
                  </a:lnTo>
                  <a:lnTo>
                    <a:pt x="12" y="22"/>
                  </a:lnTo>
                  <a:lnTo>
                    <a:pt x="21" y="14"/>
                  </a:lnTo>
                  <a:lnTo>
                    <a:pt x="31" y="5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0" name="Freeform 396"/>
            <p:cNvSpPr>
              <a:spLocks/>
            </p:cNvSpPr>
            <p:nvPr/>
          </p:nvSpPr>
          <p:spPr bwMode="auto">
            <a:xfrm>
              <a:off x="6834" y="3658"/>
              <a:ext cx="23" cy="11"/>
            </a:xfrm>
            <a:custGeom>
              <a:avLst/>
              <a:gdLst>
                <a:gd name="T0" fmla="*/ 0 w 91"/>
                <a:gd name="T1" fmla="*/ 0 h 45"/>
                <a:gd name="T2" fmla="*/ 0 w 91"/>
                <a:gd name="T3" fmla="*/ 0 h 45"/>
                <a:gd name="T4" fmla="*/ 0 w 91"/>
                <a:gd name="T5" fmla="*/ 0 h 45"/>
                <a:gd name="T6" fmla="*/ 0 w 91"/>
                <a:gd name="T7" fmla="*/ 0 h 45"/>
                <a:gd name="T8" fmla="*/ 0 w 91"/>
                <a:gd name="T9" fmla="*/ 0 h 45"/>
                <a:gd name="T10" fmla="*/ 0 w 91"/>
                <a:gd name="T11" fmla="*/ 0 h 45"/>
                <a:gd name="T12" fmla="*/ 0 w 91"/>
                <a:gd name="T13" fmla="*/ 0 h 45"/>
                <a:gd name="T14" fmla="*/ 0 w 91"/>
                <a:gd name="T15" fmla="*/ 0 h 45"/>
                <a:gd name="T16" fmla="*/ 0 w 91"/>
                <a:gd name="T17" fmla="*/ 0 h 45"/>
                <a:gd name="T18" fmla="*/ 0 w 91"/>
                <a:gd name="T19" fmla="*/ 0 h 45"/>
                <a:gd name="T20" fmla="*/ 0 w 91"/>
                <a:gd name="T21" fmla="*/ 0 h 45"/>
                <a:gd name="T22" fmla="*/ 0 w 91"/>
                <a:gd name="T23" fmla="*/ 0 h 45"/>
                <a:gd name="T24" fmla="*/ 0 w 91"/>
                <a:gd name="T25" fmla="*/ 0 h 45"/>
                <a:gd name="T26" fmla="*/ 0 w 91"/>
                <a:gd name="T27" fmla="*/ 0 h 45"/>
                <a:gd name="T28" fmla="*/ 0 w 91"/>
                <a:gd name="T29" fmla="*/ 0 h 45"/>
                <a:gd name="T30" fmla="*/ 0 w 91"/>
                <a:gd name="T31" fmla="*/ 0 h 45"/>
                <a:gd name="T32" fmla="*/ 0 w 91"/>
                <a:gd name="T33" fmla="*/ 0 h 45"/>
                <a:gd name="T34" fmla="*/ 0 w 91"/>
                <a:gd name="T35" fmla="*/ 0 h 45"/>
                <a:gd name="T36" fmla="*/ 0 w 91"/>
                <a:gd name="T37" fmla="*/ 0 h 45"/>
                <a:gd name="T38" fmla="*/ 0 w 91"/>
                <a:gd name="T39" fmla="*/ 0 h 45"/>
                <a:gd name="T40" fmla="*/ 0 w 91"/>
                <a:gd name="T41" fmla="*/ 0 h 45"/>
                <a:gd name="T42" fmla="*/ 0 w 91"/>
                <a:gd name="T43" fmla="*/ 0 h 45"/>
                <a:gd name="T44" fmla="*/ 0 w 91"/>
                <a:gd name="T45" fmla="*/ 0 h 45"/>
                <a:gd name="T46" fmla="*/ 0 w 91"/>
                <a:gd name="T47" fmla="*/ 0 h 45"/>
                <a:gd name="T48" fmla="*/ 0 w 91"/>
                <a:gd name="T49" fmla="*/ 0 h 45"/>
                <a:gd name="T50" fmla="*/ 0 w 91"/>
                <a:gd name="T51" fmla="*/ 0 h 45"/>
                <a:gd name="T52" fmla="*/ 0 w 91"/>
                <a:gd name="T53" fmla="*/ 0 h 45"/>
                <a:gd name="T54" fmla="*/ 0 w 91"/>
                <a:gd name="T55" fmla="*/ 0 h 45"/>
                <a:gd name="T56" fmla="*/ 0 w 91"/>
                <a:gd name="T57" fmla="*/ 0 h 45"/>
                <a:gd name="T58" fmla="*/ 0 w 91"/>
                <a:gd name="T59" fmla="*/ 0 h 45"/>
                <a:gd name="T60" fmla="*/ 0 w 91"/>
                <a:gd name="T61" fmla="*/ 0 h 45"/>
                <a:gd name="T62" fmla="*/ 0 w 91"/>
                <a:gd name="T63" fmla="*/ 0 h 45"/>
                <a:gd name="T64" fmla="*/ 0 w 91"/>
                <a:gd name="T65" fmla="*/ 0 h 45"/>
                <a:gd name="T66" fmla="*/ 0 w 91"/>
                <a:gd name="T67" fmla="*/ 0 h 45"/>
                <a:gd name="T68" fmla="*/ 0 w 91"/>
                <a:gd name="T69" fmla="*/ 0 h 45"/>
                <a:gd name="T70" fmla="*/ 0 w 91"/>
                <a:gd name="T71" fmla="*/ 0 h 45"/>
                <a:gd name="T72" fmla="*/ 0 w 91"/>
                <a:gd name="T73" fmla="*/ 0 h 45"/>
                <a:gd name="T74" fmla="*/ 0 w 91"/>
                <a:gd name="T75" fmla="*/ 0 h 45"/>
                <a:gd name="T76" fmla="*/ 0 w 91"/>
                <a:gd name="T77" fmla="*/ 0 h 45"/>
                <a:gd name="T78" fmla="*/ 0 w 91"/>
                <a:gd name="T79" fmla="*/ 0 h 4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1"/>
                <a:gd name="T121" fmla="*/ 0 h 45"/>
                <a:gd name="T122" fmla="*/ 91 w 91"/>
                <a:gd name="T123" fmla="*/ 45 h 4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1" h="45">
                  <a:moveTo>
                    <a:pt x="67" y="0"/>
                  </a:moveTo>
                  <a:lnTo>
                    <a:pt x="73" y="1"/>
                  </a:lnTo>
                  <a:lnTo>
                    <a:pt x="79" y="5"/>
                  </a:lnTo>
                  <a:lnTo>
                    <a:pt x="83" y="8"/>
                  </a:lnTo>
                  <a:lnTo>
                    <a:pt x="86" y="10"/>
                  </a:lnTo>
                  <a:lnTo>
                    <a:pt x="90" y="18"/>
                  </a:lnTo>
                  <a:lnTo>
                    <a:pt x="91" y="25"/>
                  </a:lnTo>
                  <a:lnTo>
                    <a:pt x="86" y="33"/>
                  </a:lnTo>
                  <a:lnTo>
                    <a:pt x="82" y="38"/>
                  </a:lnTo>
                  <a:lnTo>
                    <a:pt x="73" y="40"/>
                  </a:lnTo>
                  <a:lnTo>
                    <a:pt x="65" y="37"/>
                  </a:lnTo>
                  <a:lnTo>
                    <a:pt x="62" y="33"/>
                  </a:lnTo>
                  <a:lnTo>
                    <a:pt x="59" y="29"/>
                  </a:lnTo>
                  <a:lnTo>
                    <a:pt x="55" y="23"/>
                  </a:lnTo>
                  <a:lnTo>
                    <a:pt x="54" y="18"/>
                  </a:lnTo>
                  <a:lnTo>
                    <a:pt x="49" y="21"/>
                  </a:lnTo>
                  <a:lnTo>
                    <a:pt x="42" y="27"/>
                  </a:lnTo>
                  <a:lnTo>
                    <a:pt x="33" y="32"/>
                  </a:lnTo>
                  <a:lnTo>
                    <a:pt x="26" y="37"/>
                  </a:lnTo>
                  <a:lnTo>
                    <a:pt x="19" y="39"/>
                  </a:lnTo>
                  <a:lnTo>
                    <a:pt x="14" y="42"/>
                  </a:lnTo>
                  <a:lnTo>
                    <a:pt x="8" y="43"/>
                  </a:lnTo>
                  <a:lnTo>
                    <a:pt x="5" y="45"/>
                  </a:lnTo>
                  <a:lnTo>
                    <a:pt x="1" y="43"/>
                  </a:lnTo>
                  <a:lnTo>
                    <a:pt x="0" y="40"/>
                  </a:lnTo>
                  <a:lnTo>
                    <a:pt x="0" y="36"/>
                  </a:lnTo>
                  <a:lnTo>
                    <a:pt x="2" y="33"/>
                  </a:lnTo>
                  <a:lnTo>
                    <a:pt x="5" y="28"/>
                  </a:lnTo>
                  <a:lnTo>
                    <a:pt x="9" y="23"/>
                  </a:lnTo>
                  <a:lnTo>
                    <a:pt x="12" y="18"/>
                  </a:lnTo>
                  <a:lnTo>
                    <a:pt x="15" y="13"/>
                  </a:lnTo>
                  <a:lnTo>
                    <a:pt x="18" y="10"/>
                  </a:lnTo>
                  <a:lnTo>
                    <a:pt x="23" y="9"/>
                  </a:lnTo>
                  <a:lnTo>
                    <a:pt x="29" y="7"/>
                  </a:lnTo>
                  <a:lnTo>
                    <a:pt x="38" y="7"/>
                  </a:lnTo>
                  <a:lnTo>
                    <a:pt x="45" y="6"/>
                  </a:lnTo>
                  <a:lnTo>
                    <a:pt x="53" y="6"/>
                  </a:lnTo>
                  <a:lnTo>
                    <a:pt x="60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1" name="Freeform 397"/>
            <p:cNvSpPr>
              <a:spLocks/>
            </p:cNvSpPr>
            <p:nvPr/>
          </p:nvSpPr>
          <p:spPr bwMode="auto">
            <a:xfrm>
              <a:off x="6802" y="3660"/>
              <a:ext cx="23" cy="19"/>
            </a:xfrm>
            <a:custGeom>
              <a:avLst/>
              <a:gdLst>
                <a:gd name="T0" fmla="*/ 0 w 94"/>
                <a:gd name="T1" fmla="*/ 0 h 77"/>
                <a:gd name="T2" fmla="*/ 0 w 94"/>
                <a:gd name="T3" fmla="*/ 0 h 77"/>
                <a:gd name="T4" fmla="*/ 0 w 94"/>
                <a:gd name="T5" fmla="*/ 0 h 77"/>
                <a:gd name="T6" fmla="*/ 0 w 94"/>
                <a:gd name="T7" fmla="*/ 0 h 77"/>
                <a:gd name="T8" fmla="*/ 0 w 94"/>
                <a:gd name="T9" fmla="*/ 0 h 77"/>
                <a:gd name="T10" fmla="*/ 0 w 94"/>
                <a:gd name="T11" fmla="*/ 0 h 77"/>
                <a:gd name="T12" fmla="*/ 0 w 94"/>
                <a:gd name="T13" fmla="*/ 0 h 77"/>
                <a:gd name="T14" fmla="*/ 0 w 94"/>
                <a:gd name="T15" fmla="*/ 0 h 77"/>
                <a:gd name="T16" fmla="*/ 0 w 94"/>
                <a:gd name="T17" fmla="*/ 0 h 77"/>
                <a:gd name="T18" fmla="*/ 0 w 94"/>
                <a:gd name="T19" fmla="*/ 0 h 77"/>
                <a:gd name="T20" fmla="*/ 0 w 94"/>
                <a:gd name="T21" fmla="*/ 0 h 77"/>
                <a:gd name="T22" fmla="*/ 0 w 94"/>
                <a:gd name="T23" fmla="*/ 0 h 77"/>
                <a:gd name="T24" fmla="*/ 0 w 94"/>
                <a:gd name="T25" fmla="*/ 0 h 77"/>
                <a:gd name="T26" fmla="*/ 0 w 94"/>
                <a:gd name="T27" fmla="*/ 0 h 77"/>
                <a:gd name="T28" fmla="*/ 0 w 94"/>
                <a:gd name="T29" fmla="*/ 0 h 77"/>
                <a:gd name="T30" fmla="*/ 0 w 94"/>
                <a:gd name="T31" fmla="*/ 0 h 77"/>
                <a:gd name="T32" fmla="*/ 0 w 94"/>
                <a:gd name="T33" fmla="*/ 0 h 77"/>
                <a:gd name="T34" fmla="*/ 0 w 94"/>
                <a:gd name="T35" fmla="*/ 0 h 77"/>
                <a:gd name="T36" fmla="*/ 0 w 94"/>
                <a:gd name="T37" fmla="*/ 0 h 77"/>
                <a:gd name="T38" fmla="*/ 0 w 94"/>
                <a:gd name="T39" fmla="*/ 0 h 77"/>
                <a:gd name="T40" fmla="*/ 0 w 94"/>
                <a:gd name="T41" fmla="*/ 0 h 77"/>
                <a:gd name="T42" fmla="*/ 0 w 94"/>
                <a:gd name="T43" fmla="*/ 0 h 77"/>
                <a:gd name="T44" fmla="*/ 0 w 94"/>
                <a:gd name="T45" fmla="*/ 0 h 77"/>
                <a:gd name="T46" fmla="*/ 0 w 94"/>
                <a:gd name="T47" fmla="*/ 0 h 77"/>
                <a:gd name="T48" fmla="*/ 0 w 94"/>
                <a:gd name="T49" fmla="*/ 0 h 77"/>
                <a:gd name="T50" fmla="*/ 0 w 94"/>
                <a:gd name="T51" fmla="*/ 0 h 77"/>
                <a:gd name="T52" fmla="*/ 0 w 94"/>
                <a:gd name="T53" fmla="*/ 0 h 77"/>
                <a:gd name="T54" fmla="*/ 0 w 94"/>
                <a:gd name="T55" fmla="*/ 0 h 77"/>
                <a:gd name="T56" fmla="*/ 0 w 94"/>
                <a:gd name="T57" fmla="*/ 0 h 77"/>
                <a:gd name="T58" fmla="*/ 0 w 94"/>
                <a:gd name="T59" fmla="*/ 0 h 77"/>
                <a:gd name="T60" fmla="*/ 0 w 94"/>
                <a:gd name="T61" fmla="*/ 0 h 77"/>
                <a:gd name="T62" fmla="*/ 0 w 94"/>
                <a:gd name="T63" fmla="*/ 0 h 77"/>
                <a:gd name="T64" fmla="*/ 0 w 94"/>
                <a:gd name="T65" fmla="*/ 0 h 77"/>
                <a:gd name="T66" fmla="*/ 0 w 94"/>
                <a:gd name="T67" fmla="*/ 0 h 77"/>
                <a:gd name="T68" fmla="*/ 0 w 94"/>
                <a:gd name="T69" fmla="*/ 0 h 77"/>
                <a:gd name="T70" fmla="*/ 0 w 94"/>
                <a:gd name="T71" fmla="*/ 0 h 77"/>
                <a:gd name="T72" fmla="*/ 0 w 94"/>
                <a:gd name="T73" fmla="*/ 0 h 77"/>
                <a:gd name="T74" fmla="*/ 0 w 94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4"/>
                <a:gd name="T115" fmla="*/ 0 h 77"/>
                <a:gd name="T116" fmla="*/ 94 w 94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4" h="77">
                  <a:moveTo>
                    <a:pt x="59" y="1"/>
                  </a:moveTo>
                  <a:lnTo>
                    <a:pt x="64" y="0"/>
                  </a:lnTo>
                  <a:lnTo>
                    <a:pt x="70" y="1"/>
                  </a:lnTo>
                  <a:lnTo>
                    <a:pt x="75" y="2"/>
                  </a:lnTo>
                  <a:lnTo>
                    <a:pt x="78" y="5"/>
                  </a:lnTo>
                  <a:lnTo>
                    <a:pt x="82" y="9"/>
                  </a:lnTo>
                  <a:lnTo>
                    <a:pt x="86" y="13"/>
                  </a:lnTo>
                  <a:lnTo>
                    <a:pt x="88" y="18"/>
                  </a:lnTo>
                  <a:lnTo>
                    <a:pt x="94" y="25"/>
                  </a:lnTo>
                  <a:lnTo>
                    <a:pt x="86" y="28"/>
                  </a:lnTo>
                  <a:lnTo>
                    <a:pt x="78" y="31"/>
                  </a:lnTo>
                  <a:lnTo>
                    <a:pt x="70" y="32"/>
                  </a:lnTo>
                  <a:lnTo>
                    <a:pt x="63" y="36"/>
                  </a:lnTo>
                  <a:lnTo>
                    <a:pt x="54" y="38"/>
                  </a:lnTo>
                  <a:lnTo>
                    <a:pt x="47" y="40"/>
                  </a:lnTo>
                  <a:lnTo>
                    <a:pt x="40" y="43"/>
                  </a:lnTo>
                  <a:lnTo>
                    <a:pt x="33" y="46"/>
                  </a:lnTo>
                  <a:lnTo>
                    <a:pt x="24" y="52"/>
                  </a:lnTo>
                  <a:lnTo>
                    <a:pt x="17" y="58"/>
                  </a:lnTo>
                  <a:lnTo>
                    <a:pt x="12" y="62"/>
                  </a:lnTo>
                  <a:lnTo>
                    <a:pt x="8" y="66"/>
                  </a:lnTo>
                  <a:lnTo>
                    <a:pt x="6" y="71"/>
                  </a:lnTo>
                  <a:lnTo>
                    <a:pt x="2" y="77"/>
                  </a:lnTo>
                  <a:lnTo>
                    <a:pt x="0" y="71"/>
                  </a:lnTo>
                  <a:lnTo>
                    <a:pt x="0" y="65"/>
                  </a:lnTo>
                  <a:lnTo>
                    <a:pt x="0" y="60"/>
                  </a:lnTo>
                  <a:lnTo>
                    <a:pt x="2" y="56"/>
                  </a:lnTo>
                  <a:lnTo>
                    <a:pt x="6" y="48"/>
                  </a:lnTo>
                  <a:lnTo>
                    <a:pt x="13" y="39"/>
                  </a:lnTo>
                  <a:lnTo>
                    <a:pt x="17" y="32"/>
                  </a:lnTo>
                  <a:lnTo>
                    <a:pt x="22" y="27"/>
                  </a:lnTo>
                  <a:lnTo>
                    <a:pt x="27" y="22"/>
                  </a:lnTo>
                  <a:lnTo>
                    <a:pt x="33" y="17"/>
                  </a:lnTo>
                  <a:lnTo>
                    <a:pt x="40" y="12"/>
                  </a:lnTo>
                  <a:lnTo>
                    <a:pt x="46" y="9"/>
                  </a:lnTo>
                  <a:lnTo>
                    <a:pt x="52" y="4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2" name="Freeform 398"/>
            <p:cNvSpPr>
              <a:spLocks/>
            </p:cNvSpPr>
            <p:nvPr/>
          </p:nvSpPr>
          <p:spPr bwMode="auto">
            <a:xfrm>
              <a:off x="7085" y="3663"/>
              <a:ext cx="15" cy="13"/>
            </a:xfrm>
            <a:custGeom>
              <a:avLst/>
              <a:gdLst>
                <a:gd name="T0" fmla="*/ 0 w 62"/>
                <a:gd name="T1" fmla="*/ 0 h 50"/>
                <a:gd name="T2" fmla="*/ 0 w 62"/>
                <a:gd name="T3" fmla="*/ 0 h 50"/>
                <a:gd name="T4" fmla="*/ 0 w 62"/>
                <a:gd name="T5" fmla="*/ 0 h 50"/>
                <a:gd name="T6" fmla="*/ 0 w 62"/>
                <a:gd name="T7" fmla="*/ 0 h 50"/>
                <a:gd name="T8" fmla="*/ 0 w 62"/>
                <a:gd name="T9" fmla="*/ 0 h 50"/>
                <a:gd name="T10" fmla="*/ 0 w 62"/>
                <a:gd name="T11" fmla="*/ 0 h 50"/>
                <a:gd name="T12" fmla="*/ 0 w 62"/>
                <a:gd name="T13" fmla="*/ 0 h 50"/>
                <a:gd name="T14" fmla="*/ 0 w 62"/>
                <a:gd name="T15" fmla="*/ 0 h 50"/>
                <a:gd name="T16" fmla="*/ 0 w 62"/>
                <a:gd name="T17" fmla="*/ 0 h 50"/>
                <a:gd name="T18" fmla="*/ 0 w 62"/>
                <a:gd name="T19" fmla="*/ 0 h 50"/>
                <a:gd name="T20" fmla="*/ 0 w 62"/>
                <a:gd name="T21" fmla="*/ 0 h 50"/>
                <a:gd name="T22" fmla="*/ 0 w 62"/>
                <a:gd name="T23" fmla="*/ 0 h 50"/>
                <a:gd name="T24" fmla="*/ 0 w 62"/>
                <a:gd name="T25" fmla="*/ 0 h 50"/>
                <a:gd name="T26" fmla="*/ 0 w 62"/>
                <a:gd name="T27" fmla="*/ 0 h 50"/>
                <a:gd name="T28" fmla="*/ 0 w 62"/>
                <a:gd name="T29" fmla="*/ 0 h 50"/>
                <a:gd name="T30" fmla="*/ 0 w 62"/>
                <a:gd name="T31" fmla="*/ 0 h 50"/>
                <a:gd name="T32" fmla="*/ 0 w 62"/>
                <a:gd name="T33" fmla="*/ 0 h 50"/>
                <a:gd name="T34" fmla="*/ 0 w 62"/>
                <a:gd name="T35" fmla="*/ 0 h 50"/>
                <a:gd name="T36" fmla="*/ 0 w 62"/>
                <a:gd name="T37" fmla="*/ 0 h 50"/>
                <a:gd name="T38" fmla="*/ 0 w 62"/>
                <a:gd name="T39" fmla="*/ 0 h 50"/>
                <a:gd name="T40" fmla="*/ 0 w 62"/>
                <a:gd name="T41" fmla="*/ 0 h 50"/>
                <a:gd name="T42" fmla="*/ 0 w 62"/>
                <a:gd name="T43" fmla="*/ 0 h 50"/>
                <a:gd name="T44" fmla="*/ 0 w 62"/>
                <a:gd name="T45" fmla="*/ 0 h 50"/>
                <a:gd name="T46" fmla="*/ 0 w 62"/>
                <a:gd name="T47" fmla="*/ 0 h 50"/>
                <a:gd name="T48" fmla="*/ 0 w 62"/>
                <a:gd name="T49" fmla="*/ 0 h 50"/>
                <a:gd name="T50" fmla="*/ 0 w 62"/>
                <a:gd name="T51" fmla="*/ 0 h 50"/>
                <a:gd name="T52" fmla="*/ 0 w 62"/>
                <a:gd name="T53" fmla="*/ 0 h 50"/>
                <a:gd name="T54" fmla="*/ 0 w 62"/>
                <a:gd name="T55" fmla="*/ 0 h 5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"/>
                <a:gd name="T85" fmla="*/ 0 h 50"/>
                <a:gd name="T86" fmla="*/ 62 w 62"/>
                <a:gd name="T87" fmla="*/ 50 h 5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" h="50">
                  <a:moveTo>
                    <a:pt x="34" y="0"/>
                  </a:moveTo>
                  <a:lnTo>
                    <a:pt x="39" y="0"/>
                  </a:lnTo>
                  <a:lnTo>
                    <a:pt x="44" y="3"/>
                  </a:lnTo>
                  <a:lnTo>
                    <a:pt x="46" y="7"/>
                  </a:lnTo>
                  <a:lnTo>
                    <a:pt x="48" y="13"/>
                  </a:lnTo>
                  <a:lnTo>
                    <a:pt x="50" y="19"/>
                  </a:lnTo>
                  <a:lnTo>
                    <a:pt x="53" y="25"/>
                  </a:lnTo>
                  <a:lnTo>
                    <a:pt x="57" y="30"/>
                  </a:lnTo>
                  <a:lnTo>
                    <a:pt x="62" y="36"/>
                  </a:lnTo>
                  <a:lnTo>
                    <a:pt x="56" y="35"/>
                  </a:lnTo>
                  <a:lnTo>
                    <a:pt x="50" y="35"/>
                  </a:lnTo>
                  <a:lnTo>
                    <a:pt x="44" y="33"/>
                  </a:lnTo>
                  <a:lnTo>
                    <a:pt x="36" y="35"/>
                  </a:lnTo>
                  <a:lnTo>
                    <a:pt x="30" y="35"/>
                  </a:lnTo>
                  <a:lnTo>
                    <a:pt x="24" y="39"/>
                  </a:lnTo>
                  <a:lnTo>
                    <a:pt x="21" y="42"/>
                  </a:lnTo>
                  <a:lnTo>
                    <a:pt x="18" y="50"/>
                  </a:lnTo>
                  <a:lnTo>
                    <a:pt x="12" y="46"/>
                  </a:lnTo>
                  <a:lnTo>
                    <a:pt x="11" y="41"/>
                  </a:lnTo>
                  <a:lnTo>
                    <a:pt x="13" y="37"/>
                  </a:lnTo>
                  <a:lnTo>
                    <a:pt x="16" y="31"/>
                  </a:lnTo>
                  <a:lnTo>
                    <a:pt x="9" y="29"/>
                  </a:lnTo>
                  <a:lnTo>
                    <a:pt x="0" y="30"/>
                  </a:lnTo>
                  <a:lnTo>
                    <a:pt x="7" y="22"/>
                  </a:lnTo>
                  <a:lnTo>
                    <a:pt x="15" y="14"/>
                  </a:lnTo>
                  <a:lnTo>
                    <a:pt x="23" y="6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3" name="Freeform 399"/>
            <p:cNvSpPr>
              <a:spLocks/>
            </p:cNvSpPr>
            <p:nvPr/>
          </p:nvSpPr>
          <p:spPr bwMode="auto">
            <a:xfrm>
              <a:off x="6917" y="3666"/>
              <a:ext cx="16" cy="15"/>
            </a:xfrm>
            <a:custGeom>
              <a:avLst/>
              <a:gdLst>
                <a:gd name="T0" fmla="*/ 0 w 62"/>
                <a:gd name="T1" fmla="*/ 0 h 58"/>
                <a:gd name="T2" fmla="*/ 0 w 62"/>
                <a:gd name="T3" fmla="*/ 0 h 58"/>
                <a:gd name="T4" fmla="*/ 0 w 62"/>
                <a:gd name="T5" fmla="*/ 0 h 58"/>
                <a:gd name="T6" fmla="*/ 0 w 62"/>
                <a:gd name="T7" fmla="*/ 0 h 58"/>
                <a:gd name="T8" fmla="*/ 0 w 62"/>
                <a:gd name="T9" fmla="*/ 0 h 58"/>
                <a:gd name="T10" fmla="*/ 0 w 62"/>
                <a:gd name="T11" fmla="*/ 0 h 58"/>
                <a:gd name="T12" fmla="*/ 0 w 62"/>
                <a:gd name="T13" fmla="*/ 0 h 58"/>
                <a:gd name="T14" fmla="*/ 0 w 62"/>
                <a:gd name="T15" fmla="*/ 0 h 58"/>
                <a:gd name="T16" fmla="*/ 0 w 62"/>
                <a:gd name="T17" fmla="*/ 0 h 58"/>
                <a:gd name="T18" fmla="*/ 0 w 62"/>
                <a:gd name="T19" fmla="*/ 0 h 58"/>
                <a:gd name="T20" fmla="*/ 0 w 62"/>
                <a:gd name="T21" fmla="*/ 0 h 58"/>
                <a:gd name="T22" fmla="*/ 0 w 62"/>
                <a:gd name="T23" fmla="*/ 0 h 58"/>
                <a:gd name="T24" fmla="*/ 0 w 62"/>
                <a:gd name="T25" fmla="*/ 0 h 58"/>
                <a:gd name="T26" fmla="*/ 0 w 62"/>
                <a:gd name="T27" fmla="*/ 0 h 58"/>
                <a:gd name="T28" fmla="*/ 0 w 62"/>
                <a:gd name="T29" fmla="*/ 0 h 58"/>
                <a:gd name="T30" fmla="*/ 0 w 62"/>
                <a:gd name="T31" fmla="*/ 0 h 58"/>
                <a:gd name="T32" fmla="*/ 0 w 62"/>
                <a:gd name="T33" fmla="*/ 0 h 58"/>
                <a:gd name="T34" fmla="*/ 0 w 62"/>
                <a:gd name="T35" fmla="*/ 0 h 58"/>
                <a:gd name="T36" fmla="*/ 0 w 62"/>
                <a:gd name="T37" fmla="*/ 0 h 58"/>
                <a:gd name="T38" fmla="*/ 0 w 62"/>
                <a:gd name="T39" fmla="*/ 0 h 58"/>
                <a:gd name="T40" fmla="*/ 0 w 62"/>
                <a:gd name="T41" fmla="*/ 0 h 58"/>
                <a:gd name="T42" fmla="*/ 0 w 62"/>
                <a:gd name="T43" fmla="*/ 0 h 58"/>
                <a:gd name="T44" fmla="*/ 0 w 62"/>
                <a:gd name="T45" fmla="*/ 0 h 58"/>
                <a:gd name="T46" fmla="*/ 0 w 62"/>
                <a:gd name="T47" fmla="*/ 0 h 58"/>
                <a:gd name="T48" fmla="*/ 0 w 62"/>
                <a:gd name="T49" fmla="*/ 0 h 58"/>
                <a:gd name="T50" fmla="*/ 0 w 62"/>
                <a:gd name="T51" fmla="*/ 0 h 58"/>
                <a:gd name="T52" fmla="*/ 0 w 62"/>
                <a:gd name="T53" fmla="*/ 0 h 58"/>
                <a:gd name="T54" fmla="*/ 0 w 62"/>
                <a:gd name="T55" fmla="*/ 0 h 58"/>
                <a:gd name="T56" fmla="*/ 0 w 62"/>
                <a:gd name="T57" fmla="*/ 0 h 58"/>
                <a:gd name="T58" fmla="*/ 0 w 62"/>
                <a:gd name="T59" fmla="*/ 0 h 58"/>
                <a:gd name="T60" fmla="*/ 0 w 62"/>
                <a:gd name="T61" fmla="*/ 0 h 58"/>
                <a:gd name="T62" fmla="*/ 0 w 62"/>
                <a:gd name="T63" fmla="*/ 0 h 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2"/>
                <a:gd name="T97" fmla="*/ 0 h 58"/>
                <a:gd name="T98" fmla="*/ 62 w 62"/>
                <a:gd name="T99" fmla="*/ 58 h 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2" h="58">
                  <a:moveTo>
                    <a:pt x="44" y="2"/>
                  </a:moveTo>
                  <a:lnTo>
                    <a:pt x="51" y="0"/>
                  </a:lnTo>
                  <a:lnTo>
                    <a:pt x="56" y="2"/>
                  </a:lnTo>
                  <a:lnTo>
                    <a:pt x="59" y="5"/>
                  </a:lnTo>
                  <a:lnTo>
                    <a:pt x="62" y="10"/>
                  </a:lnTo>
                  <a:lnTo>
                    <a:pt x="62" y="15"/>
                  </a:lnTo>
                  <a:lnTo>
                    <a:pt x="59" y="19"/>
                  </a:lnTo>
                  <a:lnTo>
                    <a:pt x="53" y="21"/>
                  </a:lnTo>
                  <a:lnTo>
                    <a:pt x="44" y="18"/>
                  </a:lnTo>
                  <a:lnTo>
                    <a:pt x="43" y="23"/>
                  </a:lnTo>
                  <a:lnTo>
                    <a:pt x="43" y="27"/>
                  </a:lnTo>
                  <a:lnTo>
                    <a:pt x="42" y="29"/>
                  </a:lnTo>
                  <a:lnTo>
                    <a:pt x="40" y="32"/>
                  </a:lnTo>
                  <a:lnTo>
                    <a:pt x="33" y="35"/>
                  </a:lnTo>
                  <a:lnTo>
                    <a:pt x="28" y="38"/>
                  </a:lnTo>
                  <a:lnTo>
                    <a:pt x="20" y="39"/>
                  </a:lnTo>
                  <a:lnTo>
                    <a:pt x="15" y="41"/>
                  </a:lnTo>
                  <a:lnTo>
                    <a:pt x="12" y="43"/>
                  </a:lnTo>
                  <a:lnTo>
                    <a:pt x="12" y="47"/>
                  </a:lnTo>
                  <a:lnTo>
                    <a:pt x="10" y="51"/>
                  </a:lnTo>
                  <a:lnTo>
                    <a:pt x="12" y="58"/>
                  </a:lnTo>
                  <a:lnTo>
                    <a:pt x="6" y="54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2" y="34"/>
                  </a:lnTo>
                  <a:lnTo>
                    <a:pt x="8" y="27"/>
                  </a:lnTo>
                  <a:lnTo>
                    <a:pt x="16" y="18"/>
                  </a:lnTo>
                  <a:lnTo>
                    <a:pt x="26" y="11"/>
                  </a:lnTo>
                  <a:lnTo>
                    <a:pt x="34" y="5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4" name="Freeform 400"/>
            <p:cNvSpPr>
              <a:spLocks/>
            </p:cNvSpPr>
            <p:nvPr/>
          </p:nvSpPr>
          <p:spPr bwMode="auto">
            <a:xfrm>
              <a:off x="6766" y="3668"/>
              <a:ext cx="29" cy="19"/>
            </a:xfrm>
            <a:custGeom>
              <a:avLst/>
              <a:gdLst>
                <a:gd name="T0" fmla="*/ 0 w 115"/>
                <a:gd name="T1" fmla="*/ 0 h 77"/>
                <a:gd name="T2" fmla="*/ 0 w 115"/>
                <a:gd name="T3" fmla="*/ 0 h 77"/>
                <a:gd name="T4" fmla="*/ 0 w 115"/>
                <a:gd name="T5" fmla="*/ 0 h 77"/>
                <a:gd name="T6" fmla="*/ 0 w 115"/>
                <a:gd name="T7" fmla="*/ 0 h 77"/>
                <a:gd name="T8" fmla="*/ 0 w 115"/>
                <a:gd name="T9" fmla="*/ 0 h 77"/>
                <a:gd name="T10" fmla="*/ 0 w 115"/>
                <a:gd name="T11" fmla="*/ 0 h 77"/>
                <a:gd name="T12" fmla="*/ 0 w 115"/>
                <a:gd name="T13" fmla="*/ 0 h 77"/>
                <a:gd name="T14" fmla="*/ 0 w 115"/>
                <a:gd name="T15" fmla="*/ 0 h 77"/>
                <a:gd name="T16" fmla="*/ 0 w 115"/>
                <a:gd name="T17" fmla="*/ 0 h 77"/>
                <a:gd name="T18" fmla="*/ 0 w 115"/>
                <a:gd name="T19" fmla="*/ 0 h 77"/>
                <a:gd name="T20" fmla="*/ 0 w 115"/>
                <a:gd name="T21" fmla="*/ 0 h 77"/>
                <a:gd name="T22" fmla="*/ 0 w 115"/>
                <a:gd name="T23" fmla="*/ 0 h 77"/>
                <a:gd name="T24" fmla="*/ 0 w 115"/>
                <a:gd name="T25" fmla="*/ 0 h 77"/>
                <a:gd name="T26" fmla="*/ 0 w 115"/>
                <a:gd name="T27" fmla="*/ 0 h 77"/>
                <a:gd name="T28" fmla="*/ 0 w 115"/>
                <a:gd name="T29" fmla="*/ 0 h 77"/>
                <a:gd name="T30" fmla="*/ 0 w 115"/>
                <a:gd name="T31" fmla="*/ 0 h 77"/>
                <a:gd name="T32" fmla="*/ 0 w 115"/>
                <a:gd name="T33" fmla="*/ 0 h 77"/>
                <a:gd name="T34" fmla="*/ 0 w 115"/>
                <a:gd name="T35" fmla="*/ 0 h 77"/>
                <a:gd name="T36" fmla="*/ 0 w 115"/>
                <a:gd name="T37" fmla="*/ 0 h 77"/>
                <a:gd name="T38" fmla="*/ 0 w 115"/>
                <a:gd name="T39" fmla="*/ 0 h 77"/>
                <a:gd name="T40" fmla="*/ 0 w 115"/>
                <a:gd name="T41" fmla="*/ 0 h 77"/>
                <a:gd name="T42" fmla="*/ 0 w 115"/>
                <a:gd name="T43" fmla="*/ 0 h 77"/>
                <a:gd name="T44" fmla="*/ 0 w 115"/>
                <a:gd name="T45" fmla="*/ 0 h 77"/>
                <a:gd name="T46" fmla="*/ 0 w 115"/>
                <a:gd name="T47" fmla="*/ 0 h 77"/>
                <a:gd name="T48" fmla="*/ 0 w 115"/>
                <a:gd name="T49" fmla="*/ 0 h 77"/>
                <a:gd name="T50" fmla="*/ 0 w 115"/>
                <a:gd name="T51" fmla="*/ 0 h 77"/>
                <a:gd name="T52" fmla="*/ 0 w 115"/>
                <a:gd name="T53" fmla="*/ 0 h 77"/>
                <a:gd name="T54" fmla="*/ 0 w 115"/>
                <a:gd name="T55" fmla="*/ 0 h 77"/>
                <a:gd name="T56" fmla="*/ 0 w 115"/>
                <a:gd name="T57" fmla="*/ 0 h 77"/>
                <a:gd name="T58" fmla="*/ 0 w 115"/>
                <a:gd name="T59" fmla="*/ 0 h 77"/>
                <a:gd name="T60" fmla="*/ 0 w 115"/>
                <a:gd name="T61" fmla="*/ 0 h 77"/>
                <a:gd name="T62" fmla="*/ 0 w 115"/>
                <a:gd name="T63" fmla="*/ 0 h 77"/>
                <a:gd name="T64" fmla="*/ 0 w 115"/>
                <a:gd name="T65" fmla="*/ 0 h 77"/>
                <a:gd name="T66" fmla="*/ 0 w 115"/>
                <a:gd name="T67" fmla="*/ 0 h 77"/>
                <a:gd name="T68" fmla="*/ 0 w 115"/>
                <a:gd name="T69" fmla="*/ 0 h 77"/>
                <a:gd name="T70" fmla="*/ 0 w 115"/>
                <a:gd name="T71" fmla="*/ 0 h 77"/>
                <a:gd name="T72" fmla="*/ 0 w 115"/>
                <a:gd name="T73" fmla="*/ 0 h 77"/>
                <a:gd name="T74" fmla="*/ 0 w 115"/>
                <a:gd name="T75" fmla="*/ 0 h 7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15"/>
                <a:gd name="T115" fmla="*/ 0 h 77"/>
                <a:gd name="T116" fmla="*/ 115 w 115"/>
                <a:gd name="T117" fmla="*/ 77 h 7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15" h="77">
                  <a:moveTo>
                    <a:pt x="95" y="0"/>
                  </a:moveTo>
                  <a:lnTo>
                    <a:pt x="102" y="0"/>
                  </a:lnTo>
                  <a:lnTo>
                    <a:pt x="108" y="1"/>
                  </a:lnTo>
                  <a:lnTo>
                    <a:pt x="112" y="5"/>
                  </a:lnTo>
                  <a:lnTo>
                    <a:pt x="115" y="8"/>
                  </a:lnTo>
                  <a:lnTo>
                    <a:pt x="115" y="13"/>
                  </a:lnTo>
                  <a:lnTo>
                    <a:pt x="115" y="20"/>
                  </a:lnTo>
                  <a:lnTo>
                    <a:pt x="109" y="25"/>
                  </a:lnTo>
                  <a:lnTo>
                    <a:pt x="103" y="29"/>
                  </a:lnTo>
                  <a:lnTo>
                    <a:pt x="101" y="28"/>
                  </a:lnTo>
                  <a:lnTo>
                    <a:pt x="97" y="27"/>
                  </a:lnTo>
                  <a:lnTo>
                    <a:pt x="93" y="24"/>
                  </a:lnTo>
                  <a:lnTo>
                    <a:pt x="91" y="20"/>
                  </a:lnTo>
                  <a:lnTo>
                    <a:pt x="81" y="25"/>
                  </a:lnTo>
                  <a:lnTo>
                    <a:pt x="74" y="33"/>
                  </a:lnTo>
                  <a:lnTo>
                    <a:pt x="67" y="39"/>
                  </a:lnTo>
                  <a:lnTo>
                    <a:pt x="60" y="48"/>
                  </a:lnTo>
                  <a:lnTo>
                    <a:pt x="53" y="54"/>
                  </a:lnTo>
                  <a:lnTo>
                    <a:pt x="45" y="62"/>
                  </a:lnTo>
                  <a:lnTo>
                    <a:pt x="37" y="67"/>
                  </a:lnTo>
                  <a:lnTo>
                    <a:pt x="30" y="74"/>
                  </a:lnTo>
                  <a:lnTo>
                    <a:pt x="21" y="75"/>
                  </a:lnTo>
                  <a:lnTo>
                    <a:pt x="15" y="76"/>
                  </a:lnTo>
                  <a:lnTo>
                    <a:pt x="8" y="76"/>
                  </a:lnTo>
                  <a:lnTo>
                    <a:pt x="0" y="77"/>
                  </a:lnTo>
                  <a:lnTo>
                    <a:pt x="4" y="68"/>
                  </a:lnTo>
                  <a:lnTo>
                    <a:pt x="10" y="61"/>
                  </a:lnTo>
                  <a:lnTo>
                    <a:pt x="19" y="53"/>
                  </a:lnTo>
                  <a:lnTo>
                    <a:pt x="27" y="46"/>
                  </a:lnTo>
                  <a:lnTo>
                    <a:pt x="33" y="39"/>
                  </a:lnTo>
                  <a:lnTo>
                    <a:pt x="43" y="33"/>
                  </a:lnTo>
                  <a:lnTo>
                    <a:pt x="51" y="27"/>
                  </a:lnTo>
                  <a:lnTo>
                    <a:pt x="61" y="22"/>
                  </a:lnTo>
                  <a:lnTo>
                    <a:pt x="69" y="17"/>
                  </a:lnTo>
                  <a:lnTo>
                    <a:pt x="79" y="11"/>
                  </a:lnTo>
                  <a:lnTo>
                    <a:pt x="86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5" name="Freeform 401"/>
            <p:cNvSpPr>
              <a:spLocks/>
            </p:cNvSpPr>
            <p:nvPr/>
          </p:nvSpPr>
          <p:spPr bwMode="auto">
            <a:xfrm>
              <a:off x="6967" y="3668"/>
              <a:ext cx="7" cy="10"/>
            </a:xfrm>
            <a:custGeom>
              <a:avLst/>
              <a:gdLst>
                <a:gd name="T0" fmla="*/ 0 w 28"/>
                <a:gd name="T1" fmla="*/ 0 h 39"/>
                <a:gd name="T2" fmla="*/ 0 w 28"/>
                <a:gd name="T3" fmla="*/ 0 h 39"/>
                <a:gd name="T4" fmla="*/ 0 w 28"/>
                <a:gd name="T5" fmla="*/ 0 h 39"/>
                <a:gd name="T6" fmla="*/ 0 w 28"/>
                <a:gd name="T7" fmla="*/ 0 h 39"/>
                <a:gd name="T8" fmla="*/ 0 w 28"/>
                <a:gd name="T9" fmla="*/ 0 h 39"/>
                <a:gd name="T10" fmla="*/ 0 w 28"/>
                <a:gd name="T11" fmla="*/ 0 h 39"/>
                <a:gd name="T12" fmla="*/ 0 w 28"/>
                <a:gd name="T13" fmla="*/ 0 h 39"/>
                <a:gd name="T14" fmla="*/ 0 w 28"/>
                <a:gd name="T15" fmla="*/ 0 h 39"/>
                <a:gd name="T16" fmla="*/ 0 w 28"/>
                <a:gd name="T17" fmla="*/ 0 h 39"/>
                <a:gd name="T18" fmla="*/ 0 w 28"/>
                <a:gd name="T19" fmla="*/ 0 h 39"/>
                <a:gd name="T20" fmla="*/ 0 w 28"/>
                <a:gd name="T21" fmla="*/ 0 h 39"/>
                <a:gd name="T22" fmla="*/ 0 w 28"/>
                <a:gd name="T23" fmla="*/ 0 h 39"/>
                <a:gd name="T24" fmla="*/ 0 w 28"/>
                <a:gd name="T25" fmla="*/ 0 h 39"/>
                <a:gd name="T26" fmla="*/ 0 w 28"/>
                <a:gd name="T27" fmla="*/ 0 h 39"/>
                <a:gd name="T28" fmla="*/ 0 w 28"/>
                <a:gd name="T29" fmla="*/ 0 h 39"/>
                <a:gd name="T30" fmla="*/ 0 w 28"/>
                <a:gd name="T31" fmla="*/ 0 h 39"/>
                <a:gd name="T32" fmla="*/ 0 w 28"/>
                <a:gd name="T33" fmla="*/ 0 h 39"/>
                <a:gd name="T34" fmla="*/ 0 w 28"/>
                <a:gd name="T35" fmla="*/ 0 h 39"/>
                <a:gd name="T36" fmla="*/ 0 w 28"/>
                <a:gd name="T37" fmla="*/ 0 h 39"/>
                <a:gd name="T38" fmla="*/ 0 w 28"/>
                <a:gd name="T39" fmla="*/ 0 h 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"/>
                <a:gd name="T61" fmla="*/ 0 h 39"/>
                <a:gd name="T62" fmla="*/ 28 w 28"/>
                <a:gd name="T63" fmla="*/ 39 h 3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" h="39">
                  <a:moveTo>
                    <a:pt x="5" y="0"/>
                  </a:moveTo>
                  <a:lnTo>
                    <a:pt x="9" y="5"/>
                  </a:lnTo>
                  <a:lnTo>
                    <a:pt x="13" y="8"/>
                  </a:lnTo>
                  <a:lnTo>
                    <a:pt x="16" y="9"/>
                  </a:lnTo>
                  <a:lnTo>
                    <a:pt x="20" y="8"/>
                  </a:lnTo>
                  <a:lnTo>
                    <a:pt x="23" y="5"/>
                  </a:lnTo>
                  <a:lnTo>
                    <a:pt x="28" y="0"/>
                  </a:lnTo>
                  <a:lnTo>
                    <a:pt x="28" y="7"/>
                  </a:lnTo>
                  <a:lnTo>
                    <a:pt x="28" y="15"/>
                  </a:lnTo>
                  <a:lnTo>
                    <a:pt x="26" y="24"/>
                  </a:lnTo>
                  <a:lnTo>
                    <a:pt x="26" y="35"/>
                  </a:lnTo>
                  <a:lnTo>
                    <a:pt x="17" y="34"/>
                  </a:lnTo>
                  <a:lnTo>
                    <a:pt x="10" y="39"/>
                  </a:lnTo>
                  <a:lnTo>
                    <a:pt x="8" y="33"/>
                  </a:lnTo>
                  <a:lnTo>
                    <a:pt x="5" y="28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6" name="Freeform 402"/>
            <p:cNvSpPr>
              <a:spLocks/>
            </p:cNvSpPr>
            <p:nvPr/>
          </p:nvSpPr>
          <p:spPr bwMode="auto">
            <a:xfrm>
              <a:off x="7046" y="3668"/>
              <a:ext cx="28" cy="14"/>
            </a:xfrm>
            <a:custGeom>
              <a:avLst/>
              <a:gdLst>
                <a:gd name="T0" fmla="*/ 0 w 112"/>
                <a:gd name="T1" fmla="*/ 0 h 55"/>
                <a:gd name="T2" fmla="*/ 0 w 112"/>
                <a:gd name="T3" fmla="*/ 0 h 55"/>
                <a:gd name="T4" fmla="*/ 0 w 112"/>
                <a:gd name="T5" fmla="*/ 0 h 55"/>
                <a:gd name="T6" fmla="*/ 0 w 112"/>
                <a:gd name="T7" fmla="*/ 0 h 55"/>
                <a:gd name="T8" fmla="*/ 0 w 112"/>
                <a:gd name="T9" fmla="*/ 0 h 55"/>
                <a:gd name="T10" fmla="*/ 0 w 112"/>
                <a:gd name="T11" fmla="*/ 0 h 55"/>
                <a:gd name="T12" fmla="*/ 0 w 112"/>
                <a:gd name="T13" fmla="*/ 0 h 55"/>
                <a:gd name="T14" fmla="*/ 0 w 112"/>
                <a:gd name="T15" fmla="*/ 0 h 55"/>
                <a:gd name="T16" fmla="*/ 0 w 112"/>
                <a:gd name="T17" fmla="*/ 0 h 55"/>
                <a:gd name="T18" fmla="*/ 0 w 112"/>
                <a:gd name="T19" fmla="*/ 0 h 55"/>
                <a:gd name="T20" fmla="*/ 0 w 112"/>
                <a:gd name="T21" fmla="*/ 0 h 55"/>
                <a:gd name="T22" fmla="*/ 0 w 112"/>
                <a:gd name="T23" fmla="*/ 0 h 55"/>
                <a:gd name="T24" fmla="*/ 0 w 112"/>
                <a:gd name="T25" fmla="*/ 0 h 55"/>
                <a:gd name="T26" fmla="*/ 0 w 112"/>
                <a:gd name="T27" fmla="*/ 0 h 55"/>
                <a:gd name="T28" fmla="*/ 0 w 112"/>
                <a:gd name="T29" fmla="*/ 0 h 55"/>
                <a:gd name="T30" fmla="*/ 0 w 112"/>
                <a:gd name="T31" fmla="*/ 0 h 55"/>
                <a:gd name="T32" fmla="*/ 0 w 112"/>
                <a:gd name="T33" fmla="*/ 0 h 55"/>
                <a:gd name="T34" fmla="*/ 0 w 112"/>
                <a:gd name="T35" fmla="*/ 0 h 55"/>
                <a:gd name="T36" fmla="*/ 0 w 112"/>
                <a:gd name="T37" fmla="*/ 0 h 55"/>
                <a:gd name="T38" fmla="*/ 0 w 112"/>
                <a:gd name="T39" fmla="*/ 0 h 55"/>
                <a:gd name="T40" fmla="*/ 0 w 112"/>
                <a:gd name="T41" fmla="*/ 0 h 55"/>
                <a:gd name="T42" fmla="*/ 0 w 112"/>
                <a:gd name="T43" fmla="*/ 0 h 55"/>
                <a:gd name="T44" fmla="*/ 0 w 112"/>
                <a:gd name="T45" fmla="*/ 0 h 55"/>
                <a:gd name="T46" fmla="*/ 0 w 112"/>
                <a:gd name="T47" fmla="*/ 0 h 55"/>
                <a:gd name="T48" fmla="*/ 0 w 112"/>
                <a:gd name="T49" fmla="*/ 0 h 55"/>
                <a:gd name="T50" fmla="*/ 0 w 112"/>
                <a:gd name="T51" fmla="*/ 0 h 55"/>
                <a:gd name="T52" fmla="*/ 0 w 112"/>
                <a:gd name="T53" fmla="*/ 0 h 55"/>
                <a:gd name="T54" fmla="*/ 0 w 112"/>
                <a:gd name="T55" fmla="*/ 0 h 55"/>
                <a:gd name="T56" fmla="*/ 0 w 112"/>
                <a:gd name="T57" fmla="*/ 0 h 55"/>
                <a:gd name="T58" fmla="*/ 0 w 112"/>
                <a:gd name="T59" fmla="*/ 0 h 55"/>
                <a:gd name="T60" fmla="*/ 0 w 112"/>
                <a:gd name="T61" fmla="*/ 0 h 55"/>
                <a:gd name="T62" fmla="*/ 0 w 112"/>
                <a:gd name="T63" fmla="*/ 0 h 55"/>
                <a:gd name="T64" fmla="*/ 0 w 112"/>
                <a:gd name="T65" fmla="*/ 0 h 55"/>
                <a:gd name="T66" fmla="*/ 0 w 112"/>
                <a:gd name="T67" fmla="*/ 0 h 55"/>
                <a:gd name="T68" fmla="*/ 0 w 112"/>
                <a:gd name="T69" fmla="*/ 0 h 55"/>
                <a:gd name="T70" fmla="*/ 0 w 112"/>
                <a:gd name="T71" fmla="*/ 0 h 55"/>
                <a:gd name="T72" fmla="*/ 0 w 112"/>
                <a:gd name="T73" fmla="*/ 0 h 55"/>
                <a:gd name="T74" fmla="*/ 0 w 112"/>
                <a:gd name="T75" fmla="*/ 0 h 55"/>
                <a:gd name="T76" fmla="*/ 0 w 112"/>
                <a:gd name="T77" fmla="*/ 0 h 55"/>
                <a:gd name="T78" fmla="*/ 0 w 112"/>
                <a:gd name="T79" fmla="*/ 0 h 55"/>
                <a:gd name="T80" fmla="*/ 0 w 112"/>
                <a:gd name="T81" fmla="*/ 0 h 55"/>
                <a:gd name="T82" fmla="*/ 0 w 112"/>
                <a:gd name="T83" fmla="*/ 0 h 55"/>
                <a:gd name="T84" fmla="*/ 0 w 112"/>
                <a:gd name="T85" fmla="*/ 0 h 55"/>
                <a:gd name="T86" fmla="*/ 0 w 112"/>
                <a:gd name="T87" fmla="*/ 0 h 5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12"/>
                <a:gd name="T133" fmla="*/ 0 h 55"/>
                <a:gd name="T134" fmla="*/ 112 w 112"/>
                <a:gd name="T135" fmla="*/ 55 h 5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12" h="55">
                  <a:moveTo>
                    <a:pt x="34" y="0"/>
                  </a:moveTo>
                  <a:lnTo>
                    <a:pt x="43" y="1"/>
                  </a:lnTo>
                  <a:lnTo>
                    <a:pt x="53" y="2"/>
                  </a:lnTo>
                  <a:lnTo>
                    <a:pt x="64" y="2"/>
                  </a:lnTo>
                  <a:lnTo>
                    <a:pt x="75" y="5"/>
                  </a:lnTo>
                  <a:lnTo>
                    <a:pt x="84" y="6"/>
                  </a:lnTo>
                  <a:lnTo>
                    <a:pt x="95" y="10"/>
                  </a:lnTo>
                  <a:lnTo>
                    <a:pt x="104" y="14"/>
                  </a:lnTo>
                  <a:lnTo>
                    <a:pt x="112" y="23"/>
                  </a:lnTo>
                  <a:lnTo>
                    <a:pt x="110" y="28"/>
                  </a:lnTo>
                  <a:lnTo>
                    <a:pt x="107" y="33"/>
                  </a:lnTo>
                  <a:lnTo>
                    <a:pt x="105" y="37"/>
                  </a:lnTo>
                  <a:lnTo>
                    <a:pt x="101" y="41"/>
                  </a:lnTo>
                  <a:lnTo>
                    <a:pt x="94" y="47"/>
                  </a:lnTo>
                  <a:lnTo>
                    <a:pt x="90" y="55"/>
                  </a:lnTo>
                  <a:lnTo>
                    <a:pt x="83" y="54"/>
                  </a:lnTo>
                  <a:lnTo>
                    <a:pt x="77" y="55"/>
                  </a:lnTo>
                  <a:lnTo>
                    <a:pt x="76" y="49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4" y="38"/>
                  </a:lnTo>
                  <a:lnTo>
                    <a:pt x="77" y="33"/>
                  </a:lnTo>
                  <a:lnTo>
                    <a:pt x="80" y="29"/>
                  </a:lnTo>
                  <a:lnTo>
                    <a:pt x="80" y="28"/>
                  </a:lnTo>
                  <a:lnTo>
                    <a:pt x="80" y="27"/>
                  </a:lnTo>
                  <a:lnTo>
                    <a:pt x="70" y="31"/>
                  </a:lnTo>
                  <a:lnTo>
                    <a:pt x="60" y="33"/>
                  </a:lnTo>
                  <a:lnTo>
                    <a:pt x="57" y="28"/>
                  </a:lnTo>
                  <a:lnTo>
                    <a:pt x="55" y="23"/>
                  </a:lnTo>
                  <a:lnTo>
                    <a:pt x="48" y="25"/>
                  </a:lnTo>
                  <a:lnTo>
                    <a:pt x="42" y="28"/>
                  </a:lnTo>
                  <a:lnTo>
                    <a:pt x="36" y="31"/>
                  </a:lnTo>
                  <a:lnTo>
                    <a:pt x="29" y="33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3"/>
                  </a:lnTo>
                  <a:lnTo>
                    <a:pt x="0" y="32"/>
                  </a:lnTo>
                  <a:lnTo>
                    <a:pt x="4" y="21"/>
                  </a:lnTo>
                  <a:lnTo>
                    <a:pt x="13" y="12"/>
                  </a:lnTo>
                  <a:lnTo>
                    <a:pt x="17" y="8"/>
                  </a:lnTo>
                  <a:lnTo>
                    <a:pt x="23" y="5"/>
                  </a:lnTo>
                  <a:lnTo>
                    <a:pt x="28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7" name="Freeform 403"/>
            <p:cNvSpPr>
              <a:spLocks/>
            </p:cNvSpPr>
            <p:nvPr/>
          </p:nvSpPr>
          <p:spPr bwMode="auto">
            <a:xfrm>
              <a:off x="6726" y="3671"/>
              <a:ext cx="12" cy="9"/>
            </a:xfrm>
            <a:custGeom>
              <a:avLst/>
              <a:gdLst>
                <a:gd name="T0" fmla="*/ 0 w 50"/>
                <a:gd name="T1" fmla="*/ 0 h 37"/>
                <a:gd name="T2" fmla="*/ 0 w 50"/>
                <a:gd name="T3" fmla="*/ 0 h 37"/>
                <a:gd name="T4" fmla="*/ 0 w 50"/>
                <a:gd name="T5" fmla="*/ 0 h 37"/>
                <a:gd name="T6" fmla="*/ 0 w 50"/>
                <a:gd name="T7" fmla="*/ 0 h 37"/>
                <a:gd name="T8" fmla="*/ 0 w 50"/>
                <a:gd name="T9" fmla="*/ 0 h 37"/>
                <a:gd name="T10" fmla="*/ 0 w 50"/>
                <a:gd name="T11" fmla="*/ 0 h 37"/>
                <a:gd name="T12" fmla="*/ 0 w 50"/>
                <a:gd name="T13" fmla="*/ 0 h 37"/>
                <a:gd name="T14" fmla="*/ 0 w 50"/>
                <a:gd name="T15" fmla="*/ 0 h 37"/>
                <a:gd name="T16" fmla="*/ 0 w 50"/>
                <a:gd name="T17" fmla="*/ 0 h 37"/>
                <a:gd name="T18" fmla="*/ 0 w 50"/>
                <a:gd name="T19" fmla="*/ 0 h 37"/>
                <a:gd name="T20" fmla="*/ 0 w 50"/>
                <a:gd name="T21" fmla="*/ 0 h 37"/>
                <a:gd name="T22" fmla="*/ 0 w 50"/>
                <a:gd name="T23" fmla="*/ 0 h 37"/>
                <a:gd name="T24" fmla="*/ 0 w 50"/>
                <a:gd name="T25" fmla="*/ 0 h 37"/>
                <a:gd name="T26" fmla="*/ 0 w 50"/>
                <a:gd name="T27" fmla="*/ 0 h 37"/>
                <a:gd name="T28" fmla="*/ 0 w 50"/>
                <a:gd name="T29" fmla="*/ 0 h 37"/>
                <a:gd name="T30" fmla="*/ 0 w 50"/>
                <a:gd name="T31" fmla="*/ 0 h 37"/>
                <a:gd name="T32" fmla="*/ 0 w 50"/>
                <a:gd name="T33" fmla="*/ 0 h 37"/>
                <a:gd name="T34" fmla="*/ 0 w 50"/>
                <a:gd name="T35" fmla="*/ 0 h 37"/>
                <a:gd name="T36" fmla="*/ 0 w 50"/>
                <a:gd name="T37" fmla="*/ 0 h 37"/>
                <a:gd name="T38" fmla="*/ 0 w 50"/>
                <a:gd name="T39" fmla="*/ 0 h 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37"/>
                <a:gd name="T62" fmla="*/ 50 w 50"/>
                <a:gd name="T63" fmla="*/ 37 h 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37">
                  <a:moveTo>
                    <a:pt x="39" y="0"/>
                  </a:moveTo>
                  <a:lnTo>
                    <a:pt x="45" y="2"/>
                  </a:lnTo>
                  <a:lnTo>
                    <a:pt x="48" y="7"/>
                  </a:lnTo>
                  <a:lnTo>
                    <a:pt x="50" y="10"/>
                  </a:lnTo>
                  <a:lnTo>
                    <a:pt x="50" y="15"/>
                  </a:lnTo>
                  <a:lnTo>
                    <a:pt x="45" y="21"/>
                  </a:lnTo>
                  <a:lnTo>
                    <a:pt x="41" y="25"/>
                  </a:lnTo>
                  <a:lnTo>
                    <a:pt x="32" y="30"/>
                  </a:lnTo>
                  <a:lnTo>
                    <a:pt x="20" y="35"/>
                  </a:lnTo>
                  <a:lnTo>
                    <a:pt x="9" y="37"/>
                  </a:lnTo>
                  <a:lnTo>
                    <a:pt x="0" y="36"/>
                  </a:lnTo>
                  <a:lnTo>
                    <a:pt x="3" y="30"/>
                  </a:lnTo>
                  <a:lnTo>
                    <a:pt x="8" y="24"/>
                  </a:lnTo>
                  <a:lnTo>
                    <a:pt x="10" y="19"/>
                  </a:lnTo>
                  <a:lnTo>
                    <a:pt x="17" y="14"/>
                  </a:lnTo>
                  <a:lnTo>
                    <a:pt x="21" y="9"/>
                  </a:lnTo>
                  <a:lnTo>
                    <a:pt x="28" y="6"/>
                  </a:lnTo>
                  <a:lnTo>
                    <a:pt x="33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8" name="Freeform 404"/>
            <p:cNvSpPr>
              <a:spLocks/>
            </p:cNvSpPr>
            <p:nvPr/>
          </p:nvSpPr>
          <p:spPr bwMode="auto">
            <a:xfrm>
              <a:off x="7103" y="3674"/>
              <a:ext cx="8" cy="7"/>
            </a:xfrm>
            <a:custGeom>
              <a:avLst/>
              <a:gdLst>
                <a:gd name="T0" fmla="*/ 0 w 31"/>
                <a:gd name="T1" fmla="*/ 0 h 29"/>
                <a:gd name="T2" fmla="*/ 0 w 31"/>
                <a:gd name="T3" fmla="*/ 0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0 h 29"/>
                <a:gd name="T10" fmla="*/ 0 w 31"/>
                <a:gd name="T11" fmla="*/ 0 h 29"/>
                <a:gd name="T12" fmla="*/ 0 w 31"/>
                <a:gd name="T13" fmla="*/ 0 h 29"/>
                <a:gd name="T14" fmla="*/ 0 w 31"/>
                <a:gd name="T15" fmla="*/ 0 h 29"/>
                <a:gd name="T16" fmla="*/ 0 w 31"/>
                <a:gd name="T17" fmla="*/ 0 h 29"/>
                <a:gd name="T18" fmla="*/ 0 w 31"/>
                <a:gd name="T19" fmla="*/ 0 h 29"/>
                <a:gd name="T20" fmla="*/ 0 w 31"/>
                <a:gd name="T21" fmla="*/ 0 h 29"/>
                <a:gd name="T22" fmla="*/ 0 w 31"/>
                <a:gd name="T23" fmla="*/ 0 h 29"/>
                <a:gd name="T24" fmla="*/ 0 w 31"/>
                <a:gd name="T25" fmla="*/ 0 h 29"/>
                <a:gd name="T26" fmla="*/ 0 w 31"/>
                <a:gd name="T27" fmla="*/ 0 h 29"/>
                <a:gd name="T28" fmla="*/ 0 w 31"/>
                <a:gd name="T29" fmla="*/ 0 h 29"/>
                <a:gd name="T30" fmla="*/ 0 w 31"/>
                <a:gd name="T31" fmla="*/ 0 h 2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1"/>
                <a:gd name="T49" fmla="*/ 0 h 29"/>
                <a:gd name="T50" fmla="*/ 31 w 31"/>
                <a:gd name="T51" fmla="*/ 29 h 2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1" h="29">
                  <a:moveTo>
                    <a:pt x="17" y="0"/>
                  </a:moveTo>
                  <a:lnTo>
                    <a:pt x="26" y="4"/>
                  </a:lnTo>
                  <a:lnTo>
                    <a:pt x="30" y="10"/>
                  </a:lnTo>
                  <a:lnTo>
                    <a:pt x="31" y="13"/>
                  </a:lnTo>
                  <a:lnTo>
                    <a:pt x="30" y="19"/>
                  </a:lnTo>
                  <a:lnTo>
                    <a:pt x="25" y="21"/>
                  </a:lnTo>
                  <a:lnTo>
                    <a:pt x="19" y="24"/>
                  </a:lnTo>
                  <a:lnTo>
                    <a:pt x="14" y="26"/>
                  </a:lnTo>
                  <a:lnTo>
                    <a:pt x="8" y="29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1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59" name="Freeform 405"/>
            <p:cNvSpPr>
              <a:spLocks/>
            </p:cNvSpPr>
            <p:nvPr/>
          </p:nvSpPr>
          <p:spPr bwMode="auto">
            <a:xfrm>
              <a:off x="6797" y="3682"/>
              <a:ext cx="20" cy="19"/>
            </a:xfrm>
            <a:custGeom>
              <a:avLst/>
              <a:gdLst>
                <a:gd name="T0" fmla="*/ 0 w 81"/>
                <a:gd name="T1" fmla="*/ 0 h 75"/>
                <a:gd name="T2" fmla="*/ 0 w 81"/>
                <a:gd name="T3" fmla="*/ 0 h 75"/>
                <a:gd name="T4" fmla="*/ 0 w 81"/>
                <a:gd name="T5" fmla="*/ 0 h 75"/>
                <a:gd name="T6" fmla="*/ 0 w 81"/>
                <a:gd name="T7" fmla="*/ 0 h 75"/>
                <a:gd name="T8" fmla="*/ 0 w 81"/>
                <a:gd name="T9" fmla="*/ 0 h 75"/>
                <a:gd name="T10" fmla="*/ 0 w 81"/>
                <a:gd name="T11" fmla="*/ 0 h 75"/>
                <a:gd name="T12" fmla="*/ 0 w 81"/>
                <a:gd name="T13" fmla="*/ 0 h 75"/>
                <a:gd name="T14" fmla="*/ 0 w 81"/>
                <a:gd name="T15" fmla="*/ 0 h 75"/>
                <a:gd name="T16" fmla="*/ 0 w 81"/>
                <a:gd name="T17" fmla="*/ 0 h 75"/>
                <a:gd name="T18" fmla="*/ 0 w 81"/>
                <a:gd name="T19" fmla="*/ 0 h 75"/>
                <a:gd name="T20" fmla="*/ 0 w 81"/>
                <a:gd name="T21" fmla="*/ 0 h 75"/>
                <a:gd name="T22" fmla="*/ 0 w 81"/>
                <a:gd name="T23" fmla="*/ 0 h 75"/>
                <a:gd name="T24" fmla="*/ 0 w 81"/>
                <a:gd name="T25" fmla="*/ 0 h 75"/>
                <a:gd name="T26" fmla="*/ 0 w 81"/>
                <a:gd name="T27" fmla="*/ 0 h 75"/>
                <a:gd name="T28" fmla="*/ 0 w 81"/>
                <a:gd name="T29" fmla="*/ 0 h 75"/>
                <a:gd name="T30" fmla="*/ 0 w 81"/>
                <a:gd name="T31" fmla="*/ 0 h 75"/>
                <a:gd name="T32" fmla="*/ 0 w 81"/>
                <a:gd name="T33" fmla="*/ 0 h 75"/>
                <a:gd name="T34" fmla="*/ 0 w 81"/>
                <a:gd name="T35" fmla="*/ 0 h 75"/>
                <a:gd name="T36" fmla="*/ 0 w 81"/>
                <a:gd name="T37" fmla="*/ 0 h 75"/>
                <a:gd name="T38" fmla="*/ 0 w 81"/>
                <a:gd name="T39" fmla="*/ 0 h 75"/>
                <a:gd name="T40" fmla="*/ 0 w 81"/>
                <a:gd name="T41" fmla="*/ 0 h 75"/>
                <a:gd name="T42" fmla="*/ 0 w 81"/>
                <a:gd name="T43" fmla="*/ 0 h 75"/>
                <a:gd name="T44" fmla="*/ 0 w 81"/>
                <a:gd name="T45" fmla="*/ 0 h 75"/>
                <a:gd name="T46" fmla="*/ 0 w 81"/>
                <a:gd name="T47" fmla="*/ 0 h 75"/>
                <a:gd name="T48" fmla="*/ 0 w 81"/>
                <a:gd name="T49" fmla="*/ 0 h 75"/>
                <a:gd name="T50" fmla="*/ 0 w 81"/>
                <a:gd name="T51" fmla="*/ 0 h 75"/>
                <a:gd name="T52" fmla="*/ 0 w 81"/>
                <a:gd name="T53" fmla="*/ 0 h 75"/>
                <a:gd name="T54" fmla="*/ 0 w 81"/>
                <a:gd name="T55" fmla="*/ 0 h 75"/>
                <a:gd name="T56" fmla="*/ 0 w 81"/>
                <a:gd name="T57" fmla="*/ 0 h 75"/>
                <a:gd name="T58" fmla="*/ 0 w 81"/>
                <a:gd name="T59" fmla="*/ 0 h 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1"/>
                <a:gd name="T91" fmla="*/ 0 h 75"/>
                <a:gd name="T92" fmla="*/ 81 w 81"/>
                <a:gd name="T93" fmla="*/ 75 h 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1" h="75">
                  <a:moveTo>
                    <a:pt x="48" y="0"/>
                  </a:moveTo>
                  <a:lnTo>
                    <a:pt x="59" y="8"/>
                  </a:lnTo>
                  <a:lnTo>
                    <a:pt x="68" y="17"/>
                  </a:lnTo>
                  <a:lnTo>
                    <a:pt x="72" y="21"/>
                  </a:lnTo>
                  <a:lnTo>
                    <a:pt x="75" y="27"/>
                  </a:lnTo>
                  <a:lnTo>
                    <a:pt x="78" y="32"/>
                  </a:lnTo>
                  <a:lnTo>
                    <a:pt x="81" y="38"/>
                  </a:lnTo>
                  <a:lnTo>
                    <a:pt x="72" y="35"/>
                  </a:lnTo>
                  <a:lnTo>
                    <a:pt x="63" y="36"/>
                  </a:lnTo>
                  <a:lnTo>
                    <a:pt x="55" y="39"/>
                  </a:lnTo>
                  <a:lnTo>
                    <a:pt x="48" y="46"/>
                  </a:lnTo>
                  <a:lnTo>
                    <a:pt x="39" y="52"/>
                  </a:lnTo>
                  <a:lnTo>
                    <a:pt x="33" y="61"/>
                  </a:lnTo>
                  <a:lnTo>
                    <a:pt x="27" y="67"/>
                  </a:lnTo>
                  <a:lnTo>
                    <a:pt x="25" y="75"/>
                  </a:lnTo>
                  <a:lnTo>
                    <a:pt x="16" y="73"/>
                  </a:lnTo>
                  <a:lnTo>
                    <a:pt x="10" y="73"/>
                  </a:lnTo>
                  <a:lnTo>
                    <a:pt x="4" y="71"/>
                  </a:lnTo>
                  <a:lnTo>
                    <a:pt x="2" y="72"/>
                  </a:lnTo>
                  <a:lnTo>
                    <a:pt x="0" y="63"/>
                  </a:lnTo>
                  <a:lnTo>
                    <a:pt x="1" y="56"/>
                  </a:lnTo>
                  <a:lnTo>
                    <a:pt x="2" y="47"/>
                  </a:lnTo>
                  <a:lnTo>
                    <a:pt x="8" y="40"/>
                  </a:lnTo>
                  <a:lnTo>
                    <a:pt x="12" y="34"/>
                  </a:lnTo>
                  <a:lnTo>
                    <a:pt x="16" y="29"/>
                  </a:lnTo>
                  <a:lnTo>
                    <a:pt x="21" y="22"/>
                  </a:lnTo>
                  <a:lnTo>
                    <a:pt x="27" y="18"/>
                  </a:lnTo>
                  <a:lnTo>
                    <a:pt x="38" y="9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0" name="Freeform 406"/>
            <p:cNvSpPr>
              <a:spLocks/>
            </p:cNvSpPr>
            <p:nvPr/>
          </p:nvSpPr>
          <p:spPr bwMode="auto">
            <a:xfrm>
              <a:off x="6816" y="3682"/>
              <a:ext cx="34" cy="23"/>
            </a:xfrm>
            <a:custGeom>
              <a:avLst/>
              <a:gdLst>
                <a:gd name="T0" fmla="*/ 0 w 136"/>
                <a:gd name="T1" fmla="*/ 0 h 92"/>
                <a:gd name="T2" fmla="*/ 0 w 136"/>
                <a:gd name="T3" fmla="*/ 0 h 92"/>
                <a:gd name="T4" fmla="*/ 0 w 136"/>
                <a:gd name="T5" fmla="*/ 0 h 92"/>
                <a:gd name="T6" fmla="*/ 0 w 136"/>
                <a:gd name="T7" fmla="*/ 0 h 92"/>
                <a:gd name="T8" fmla="*/ 0 w 136"/>
                <a:gd name="T9" fmla="*/ 0 h 92"/>
                <a:gd name="T10" fmla="*/ 0 w 136"/>
                <a:gd name="T11" fmla="*/ 0 h 92"/>
                <a:gd name="T12" fmla="*/ 0 w 136"/>
                <a:gd name="T13" fmla="*/ 0 h 92"/>
                <a:gd name="T14" fmla="*/ 0 w 136"/>
                <a:gd name="T15" fmla="*/ 0 h 92"/>
                <a:gd name="T16" fmla="*/ 0 w 136"/>
                <a:gd name="T17" fmla="*/ 0 h 92"/>
                <a:gd name="T18" fmla="*/ 0 w 136"/>
                <a:gd name="T19" fmla="*/ 0 h 92"/>
                <a:gd name="T20" fmla="*/ 0 w 136"/>
                <a:gd name="T21" fmla="*/ 0 h 92"/>
                <a:gd name="T22" fmla="*/ 0 w 136"/>
                <a:gd name="T23" fmla="*/ 0 h 92"/>
                <a:gd name="T24" fmla="*/ 0 w 136"/>
                <a:gd name="T25" fmla="*/ 0 h 92"/>
                <a:gd name="T26" fmla="*/ 0 w 136"/>
                <a:gd name="T27" fmla="*/ 0 h 92"/>
                <a:gd name="T28" fmla="*/ 0 w 136"/>
                <a:gd name="T29" fmla="*/ 0 h 92"/>
                <a:gd name="T30" fmla="*/ 0 w 136"/>
                <a:gd name="T31" fmla="*/ 0 h 92"/>
                <a:gd name="T32" fmla="*/ 0 w 136"/>
                <a:gd name="T33" fmla="*/ 0 h 92"/>
                <a:gd name="T34" fmla="*/ 0 w 136"/>
                <a:gd name="T35" fmla="*/ 0 h 92"/>
                <a:gd name="T36" fmla="*/ 0 w 136"/>
                <a:gd name="T37" fmla="*/ 0 h 92"/>
                <a:gd name="T38" fmla="*/ 0 w 136"/>
                <a:gd name="T39" fmla="*/ 0 h 92"/>
                <a:gd name="T40" fmla="*/ 0 w 136"/>
                <a:gd name="T41" fmla="*/ 0 h 92"/>
                <a:gd name="T42" fmla="*/ 0 w 136"/>
                <a:gd name="T43" fmla="*/ 0 h 92"/>
                <a:gd name="T44" fmla="*/ 0 w 136"/>
                <a:gd name="T45" fmla="*/ 0 h 92"/>
                <a:gd name="T46" fmla="*/ 0 w 136"/>
                <a:gd name="T47" fmla="*/ 0 h 92"/>
                <a:gd name="T48" fmla="*/ 0 w 136"/>
                <a:gd name="T49" fmla="*/ 0 h 92"/>
                <a:gd name="T50" fmla="*/ 0 w 136"/>
                <a:gd name="T51" fmla="*/ 0 h 92"/>
                <a:gd name="T52" fmla="*/ 0 w 136"/>
                <a:gd name="T53" fmla="*/ 0 h 92"/>
                <a:gd name="T54" fmla="*/ 0 w 136"/>
                <a:gd name="T55" fmla="*/ 0 h 92"/>
                <a:gd name="T56" fmla="*/ 0 w 136"/>
                <a:gd name="T57" fmla="*/ 0 h 92"/>
                <a:gd name="T58" fmla="*/ 0 w 136"/>
                <a:gd name="T59" fmla="*/ 0 h 92"/>
                <a:gd name="T60" fmla="*/ 0 w 136"/>
                <a:gd name="T61" fmla="*/ 0 h 92"/>
                <a:gd name="T62" fmla="*/ 0 w 136"/>
                <a:gd name="T63" fmla="*/ 0 h 92"/>
                <a:gd name="T64" fmla="*/ 0 w 136"/>
                <a:gd name="T65" fmla="*/ 0 h 92"/>
                <a:gd name="T66" fmla="*/ 0 w 136"/>
                <a:gd name="T67" fmla="*/ 0 h 92"/>
                <a:gd name="T68" fmla="*/ 0 w 136"/>
                <a:gd name="T69" fmla="*/ 0 h 92"/>
                <a:gd name="T70" fmla="*/ 0 w 136"/>
                <a:gd name="T71" fmla="*/ 0 h 92"/>
                <a:gd name="T72" fmla="*/ 0 w 136"/>
                <a:gd name="T73" fmla="*/ 0 h 92"/>
                <a:gd name="T74" fmla="*/ 0 w 136"/>
                <a:gd name="T75" fmla="*/ 0 h 92"/>
                <a:gd name="T76" fmla="*/ 0 w 136"/>
                <a:gd name="T77" fmla="*/ 0 h 92"/>
                <a:gd name="T78" fmla="*/ 0 w 136"/>
                <a:gd name="T79" fmla="*/ 0 h 92"/>
                <a:gd name="T80" fmla="*/ 0 w 136"/>
                <a:gd name="T81" fmla="*/ 0 h 92"/>
                <a:gd name="T82" fmla="*/ 0 w 136"/>
                <a:gd name="T83" fmla="*/ 0 h 92"/>
                <a:gd name="T84" fmla="*/ 0 w 136"/>
                <a:gd name="T85" fmla="*/ 0 h 92"/>
                <a:gd name="T86" fmla="*/ 0 w 136"/>
                <a:gd name="T87" fmla="*/ 0 h 92"/>
                <a:gd name="T88" fmla="*/ 0 w 136"/>
                <a:gd name="T89" fmla="*/ 0 h 92"/>
                <a:gd name="T90" fmla="*/ 0 w 136"/>
                <a:gd name="T91" fmla="*/ 0 h 92"/>
                <a:gd name="T92" fmla="*/ 0 w 136"/>
                <a:gd name="T93" fmla="*/ 0 h 92"/>
                <a:gd name="T94" fmla="*/ 0 w 136"/>
                <a:gd name="T95" fmla="*/ 0 h 92"/>
                <a:gd name="T96" fmla="*/ 0 w 136"/>
                <a:gd name="T97" fmla="*/ 0 h 92"/>
                <a:gd name="T98" fmla="*/ 0 w 136"/>
                <a:gd name="T99" fmla="*/ 0 h 92"/>
                <a:gd name="T100" fmla="*/ 0 w 136"/>
                <a:gd name="T101" fmla="*/ 0 h 92"/>
                <a:gd name="T102" fmla="*/ 0 w 136"/>
                <a:gd name="T103" fmla="*/ 0 h 92"/>
                <a:gd name="T104" fmla="*/ 0 w 136"/>
                <a:gd name="T105" fmla="*/ 0 h 92"/>
                <a:gd name="T106" fmla="*/ 0 w 136"/>
                <a:gd name="T107" fmla="*/ 0 h 92"/>
                <a:gd name="T108" fmla="*/ 0 w 136"/>
                <a:gd name="T109" fmla="*/ 0 h 92"/>
                <a:gd name="T110" fmla="*/ 0 w 136"/>
                <a:gd name="T111" fmla="*/ 0 h 92"/>
                <a:gd name="T112" fmla="*/ 0 w 136"/>
                <a:gd name="T113" fmla="*/ 0 h 92"/>
                <a:gd name="T114" fmla="*/ 0 w 136"/>
                <a:gd name="T115" fmla="*/ 0 h 92"/>
                <a:gd name="T116" fmla="*/ 0 w 136"/>
                <a:gd name="T117" fmla="*/ 0 h 92"/>
                <a:gd name="T118" fmla="*/ 0 w 136"/>
                <a:gd name="T119" fmla="*/ 0 h 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6"/>
                <a:gd name="T181" fmla="*/ 0 h 92"/>
                <a:gd name="T182" fmla="*/ 136 w 136"/>
                <a:gd name="T183" fmla="*/ 92 h 9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6" h="92">
                  <a:moveTo>
                    <a:pt x="100" y="1"/>
                  </a:moveTo>
                  <a:lnTo>
                    <a:pt x="104" y="0"/>
                  </a:lnTo>
                  <a:lnTo>
                    <a:pt x="110" y="1"/>
                  </a:lnTo>
                  <a:lnTo>
                    <a:pt x="116" y="3"/>
                  </a:lnTo>
                  <a:lnTo>
                    <a:pt x="122" y="6"/>
                  </a:lnTo>
                  <a:lnTo>
                    <a:pt x="131" y="11"/>
                  </a:lnTo>
                  <a:lnTo>
                    <a:pt x="136" y="20"/>
                  </a:lnTo>
                  <a:lnTo>
                    <a:pt x="135" y="23"/>
                  </a:lnTo>
                  <a:lnTo>
                    <a:pt x="132" y="28"/>
                  </a:lnTo>
                  <a:lnTo>
                    <a:pt x="127" y="30"/>
                  </a:lnTo>
                  <a:lnTo>
                    <a:pt x="124" y="31"/>
                  </a:lnTo>
                  <a:lnTo>
                    <a:pt x="118" y="32"/>
                  </a:lnTo>
                  <a:lnTo>
                    <a:pt x="112" y="33"/>
                  </a:lnTo>
                  <a:lnTo>
                    <a:pt x="106" y="31"/>
                  </a:lnTo>
                  <a:lnTo>
                    <a:pt x="100" y="31"/>
                  </a:lnTo>
                  <a:lnTo>
                    <a:pt x="94" y="31"/>
                  </a:lnTo>
                  <a:lnTo>
                    <a:pt x="90" y="33"/>
                  </a:lnTo>
                  <a:lnTo>
                    <a:pt x="80" y="38"/>
                  </a:lnTo>
                  <a:lnTo>
                    <a:pt x="76" y="45"/>
                  </a:lnTo>
                  <a:lnTo>
                    <a:pt x="71" y="53"/>
                  </a:lnTo>
                  <a:lnTo>
                    <a:pt x="68" y="63"/>
                  </a:lnTo>
                  <a:lnTo>
                    <a:pt x="67" y="68"/>
                  </a:lnTo>
                  <a:lnTo>
                    <a:pt x="68" y="74"/>
                  </a:lnTo>
                  <a:lnTo>
                    <a:pt x="68" y="80"/>
                  </a:lnTo>
                  <a:lnTo>
                    <a:pt x="72" y="86"/>
                  </a:lnTo>
                  <a:lnTo>
                    <a:pt x="72" y="88"/>
                  </a:lnTo>
                  <a:lnTo>
                    <a:pt x="72" y="92"/>
                  </a:lnTo>
                  <a:lnTo>
                    <a:pt x="65" y="87"/>
                  </a:lnTo>
                  <a:lnTo>
                    <a:pt x="59" y="86"/>
                  </a:lnTo>
                  <a:lnTo>
                    <a:pt x="53" y="85"/>
                  </a:lnTo>
                  <a:lnTo>
                    <a:pt x="48" y="86"/>
                  </a:lnTo>
                  <a:lnTo>
                    <a:pt x="42" y="86"/>
                  </a:lnTo>
                  <a:lnTo>
                    <a:pt x="38" y="86"/>
                  </a:lnTo>
                  <a:lnTo>
                    <a:pt x="33" y="85"/>
                  </a:lnTo>
                  <a:lnTo>
                    <a:pt x="30" y="80"/>
                  </a:lnTo>
                  <a:lnTo>
                    <a:pt x="25" y="85"/>
                  </a:lnTo>
                  <a:lnTo>
                    <a:pt x="17" y="88"/>
                  </a:lnTo>
                  <a:lnTo>
                    <a:pt x="7" y="89"/>
                  </a:lnTo>
                  <a:lnTo>
                    <a:pt x="0" y="92"/>
                  </a:lnTo>
                  <a:lnTo>
                    <a:pt x="1" y="85"/>
                  </a:lnTo>
                  <a:lnTo>
                    <a:pt x="6" y="77"/>
                  </a:lnTo>
                  <a:lnTo>
                    <a:pt x="9" y="68"/>
                  </a:lnTo>
                  <a:lnTo>
                    <a:pt x="17" y="61"/>
                  </a:lnTo>
                  <a:lnTo>
                    <a:pt x="21" y="54"/>
                  </a:lnTo>
                  <a:lnTo>
                    <a:pt x="27" y="53"/>
                  </a:lnTo>
                  <a:lnTo>
                    <a:pt x="29" y="52"/>
                  </a:lnTo>
                  <a:lnTo>
                    <a:pt x="30" y="53"/>
                  </a:lnTo>
                  <a:lnTo>
                    <a:pt x="31" y="57"/>
                  </a:lnTo>
                  <a:lnTo>
                    <a:pt x="32" y="63"/>
                  </a:lnTo>
                  <a:lnTo>
                    <a:pt x="42" y="54"/>
                  </a:lnTo>
                  <a:lnTo>
                    <a:pt x="53" y="49"/>
                  </a:lnTo>
                  <a:lnTo>
                    <a:pt x="61" y="43"/>
                  </a:lnTo>
                  <a:lnTo>
                    <a:pt x="70" y="35"/>
                  </a:lnTo>
                  <a:lnTo>
                    <a:pt x="76" y="28"/>
                  </a:lnTo>
                  <a:lnTo>
                    <a:pt x="83" y="21"/>
                  </a:lnTo>
                  <a:lnTo>
                    <a:pt x="86" y="17"/>
                  </a:lnTo>
                  <a:lnTo>
                    <a:pt x="90" y="11"/>
                  </a:lnTo>
                  <a:lnTo>
                    <a:pt x="95" y="7"/>
                  </a:lnTo>
                  <a:lnTo>
                    <a:pt x="100" y="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1" name="Freeform 407"/>
            <p:cNvSpPr>
              <a:spLocks/>
            </p:cNvSpPr>
            <p:nvPr/>
          </p:nvSpPr>
          <p:spPr bwMode="auto">
            <a:xfrm>
              <a:off x="7041" y="3683"/>
              <a:ext cx="14" cy="15"/>
            </a:xfrm>
            <a:custGeom>
              <a:avLst/>
              <a:gdLst>
                <a:gd name="T0" fmla="*/ 0 w 55"/>
                <a:gd name="T1" fmla="*/ 0 h 60"/>
                <a:gd name="T2" fmla="*/ 0 w 55"/>
                <a:gd name="T3" fmla="*/ 0 h 60"/>
                <a:gd name="T4" fmla="*/ 0 w 55"/>
                <a:gd name="T5" fmla="*/ 0 h 60"/>
                <a:gd name="T6" fmla="*/ 0 w 55"/>
                <a:gd name="T7" fmla="*/ 0 h 60"/>
                <a:gd name="T8" fmla="*/ 0 w 55"/>
                <a:gd name="T9" fmla="*/ 0 h 60"/>
                <a:gd name="T10" fmla="*/ 0 w 55"/>
                <a:gd name="T11" fmla="*/ 0 h 60"/>
                <a:gd name="T12" fmla="*/ 0 w 55"/>
                <a:gd name="T13" fmla="*/ 0 h 60"/>
                <a:gd name="T14" fmla="*/ 0 w 55"/>
                <a:gd name="T15" fmla="*/ 0 h 60"/>
                <a:gd name="T16" fmla="*/ 0 w 55"/>
                <a:gd name="T17" fmla="*/ 0 h 60"/>
                <a:gd name="T18" fmla="*/ 0 w 55"/>
                <a:gd name="T19" fmla="*/ 0 h 60"/>
                <a:gd name="T20" fmla="*/ 0 w 55"/>
                <a:gd name="T21" fmla="*/ 0 h 60"/>
                <a:gd name="T22" fmla="*/ 0 w 55"/>
                <a:gd name="T23" fmla="*/ 0 h 60"/>
                <a:gd name="T24" fmla="*/ 0 w 55"/>
                <a:gd name="T25" fmla="*/ 0 h 60"/>
                <a:gd name="T26" fmla="*/ 0 w 55"/>
                <a:gd name="T27" fmla="*/ 0 h 60"/>
                <a:gd name="T28" fmla="*/ 0 w 55"/>
                <a:gd name="T29" fmla="*/ 0 h 60"/>
                <a:gd name="T30" fmla="*/ 0 w 55"/>
                <a:gd name="T31" fmla="*/ 0 h 60"/>
                <a:gd name="T32" fmla="*/ 0 w 55"/>
                <a:gd name="T33" fmla="*/ 0 h 60"/>
                <a:gd name="T34" fmla="*/ 0 w 55"/>
                <a:gd name="T35" fmla="*/ 0 h 60"/>
                <a:gd name="T36" fmla="*/ 0 w 55"/>
                <a:gd name="T37" fmla="*/ 0 h 60"/>
                <a:gd name="T38" fmla="*/ 0 w 55"/>
                <a:gd name="T39" fmla="*/ 0 h 60"/>
                <a:gd name="T40" fmla="*/ 0 w 55"/>
                <a:gd name="T41" fmla="*/ 0 h 60"/>
                <a:gd name="T42" fmla="*/ 0 w 55"/>
                <a:gd name="T43" fmla="*/ 0 h 60"/>
                <a:gd name="T44" fmla="*/ 0 w 55"/>
                <a:gd name="T45" fmla="*/ 0 h 60"/>
                <a:gd name="T46" fmla="*/ 0 w 55"/>
                <a:gd name="T47" fmla="*/ 0 h 60"/>
                <a:gd name="T48" fmla="*/ 0 w 55"/>
                <a:gd name="T49" fmla="*/ 0 h 60"/>
                <a:gd name="T50" fmla="*/ 0 w 55"/>
                <a:gd name="T51" fmla="*/ 0 h 60"/>
                <a:gd name="T52" fmla="*/ 0 w 55"/>
                <a:gd name="T53" fmla="*/ 0 h 60"/>
                <a:gd name="T54" fmla="*/ 0 w 55"/>
                <a:gd name="T55" fmla="*/ 0 h 60"/>
                <a:gd name="T56" fmla="*/ 0 w 55"/>
                <a:gd name="T57" fmla="*/ 0 h 60"/>
                <a:gd name="T58" fmla="*/ 0 w 55"/>
                <a:gd name="T59" fmla="*/ 0 h 60"/>
                <a:gd name="T60" fmla="*/ 0 w 55"/>
                <a:gd name="T61" fmla="*/ 0 h 60"/>
                <a:gd name="T62" fmla="*/ 0 w 55"/>
                <a:gd name="T63" fmla="*/ 0 h 60"/>
                <a:gd name="T64" fmla="*/ 0 w 55"/>
                <a:gd name="T65" fmla="*/ 0 h 60"/>
                <a:gd name="T66" fmla="*/ 0 w 55"/>
                <a:gd name="T67" fmla="*/ 0 h 6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60"/>
                <a:gd name="T104" fmla="*/ 55 w 55"/>
                <a:gd name="T105" fmla="*/ 60 h 6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60">
                  <a:moveTo>
                    <a:pt x="6" y="0"/>
                  </a:moveTo>
                  <a:lnTo>
                    <a:pt x="15" y="4"/>
                  </a:lnTo>
                  <a:lnTo>
                    <a:pt x="26" y="3"/>
                  </a:lnTo>
                  <a:lnTo>
                    <a:pt x="31" y="1"/>
                  </a:lnTo>
                  <a:lnTo>
                    <a:pt x="36" y="1"/>
                  </a:lnTo>
                  <a:lnTo>
                    <a:pt x="43" y="2"/>
                  </a:lnTo>
                  <a:lnTo>
                    <a:pt x="50" y="5"/>
                  </a:lnTo>
                  <a:lnTo>
                    <a:pt x="48" y="7"/>
                  </a:lnTo>
                  <a:lnTo>
                    <a:pt x="46" y="9"/>
                  </a:lnTo>
                  <a:lnTo>
                    <a:pt x="53" y="13"/>
                  </a:lnTo>
                  <a:lnTo>
                    <a:pt x="55" y="18"/>
                  </a:lnTo>
                  <a:lnTo>
                    <a:pt x="55" y="25"/>
                  </a:lnTo>
                  <a:lnTo>
                    <a:pt x="53" y="30"/>
                  </a:lnTo>
                  <a:lnTo>
                    <a:pt x="48" y="37"/>
                  </a:lnTo>
                  <a:lnTo>
                    <a:pt x="46" y="43"/>
                  </a:lnTo>
                  <a:lnTo>
                    <a:pt x="46" y="48"/>
                  </a:lnTo>
                  <a:lnTo>
                    <a:pt x="50" y="55"/>
                  </a:lnTo>
                  <a:lnTo>
                    <a:pt x="43" y="56"/>
                  </a:lnTo>
                  <a:lnTo>
                    <a:pt x="36" y="57"/>
                  </a:lnTo>
                  <a:lnTo>
                    <a:pt x="30" y="58"/>
                  </a:lnTo>
                  <a:lnTo>
                    <a:pt x="23" y="60"/>
                  </a:lnTo>
                  <a:lnTo>
                    <a:pt x="26" y="51"/>
                  </a:lnTo>
                  <a:lnTo>
                    <a:pt x="29" y="43"/>
                  </a:lnTo>
                  <a:lnTo>
                    <a:pt x="29" y="34"/>
                  </a:lnTo>
                  <a:lnTo>
                    <a:pt x="27" y="28"/>
                  </a:lnTo>
                  <a:lnTo>
                    <a:pt x="23" y="24"/>
                  </a:lnTo>
                  <a:lnTo>
                    <a:pt x="19" y="21"/>
                  </a:lnTo>
                  <a:lnTo>
                    <a:pt x="11" y="21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1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2" name="Freeform 408"/>
            <p:cNvSpPr>
              <a:spLocks/>
            </p:cNvSpPr>
            <p:nvPr/>
          </p:nvSpPr>
          <p:spPr bwMode="auto">
            <a:xfrm>
              <a:off x="6736" y="3684"/>
              <a:ext cx="9" cy="18"/>
            </a:xfrm>
            <a:custGeom>
              <a:avLst/>
              <a:gdLst>
                <a:gd name="T0" fmla="*/ 0 w 39"/>
                <a:gd name="T1" fmla="*/ 0 h 72"/>
                <a:gd name="T2" fmla="*/ 0 w 39"/>
                <a:gd name="T3" fmla="*/ 0 h 72"/>
                <a:gd name="T4" fmla="*/ 0 w 39"/>
                <a:gd name="T5" fmla="*/ 0 h 72"/>
                <a:gd name="T6" fmla="*/ 0 w 39"/>
                <a:gd name="T7" fmla="*/ 0 h 72"/>
                <a:gd name="T8" fmla="*/ 0 w 39"/>
                <a:gd name="T9" fmla="*/ 0 h 72"/>
                <a:gd name="T10" fmla="*/ 0 w 39"/>
                <a:gd name="T11" fmla="*/ 0 h 72"/>
                <a:gd name="T12" fmla="*/ 0 w 39"/>
                <a:gd name="T13" fmla="*/ 0 h 72"/>
                <a:gd name="T14" fmla="*/ 0 w 39"/>
                <a:gd name="T15" fmla="*/ 0 h 72"/>
                <a:gd name="T16" fmla="*/ 0 w 39"/>
                <a:gd name="T17" fmla="*/ 0 h 72"/>
                <a:gd name="T18" fmla="*/ 0 w 39"/>
                <a:gd name="T19" fmla="*/ 0 h 72"/>
                <a:gd name="T20" fmla="*/ 0 w 39"/>
                <a:gd name="T21" fmla="*/ 0 h 72"/>
                <a:gd name="T22" fmla="*/ 0 w 39"/>
                <a:gd name="T23" fmla="*/ 0 h 72"/>
                <a:gd name="T24" fmla="*/ 0 w 39"/>
                <a:gd name="T25" fmla="*/ 0 h 72"/>
                <a:gd name="T26" fmla="*/ 0 w 39"/>
                <a:gd name="T27" fmla="*/ 0 h 72"/>
                <a:gd name="T28" fmla="*/ 0 w 39"/>
                <a:gd name="T29" fmla="*/ 0 h 72"/>
                <a:gd name="T30" fmla="*/ 0 w 39"/>
                <a:gd name="T31" fmla="*/ 0 h 72"/>
                <a:gd name="T32" fmla="*/ 0 w 39"/>
                <a:gd name="T33" fmla="*/ 0 h 72"/>
                <a:gd name="T34" fmla="*/ 0 w 39"/>
                <a:gd name="T35" fmla="*/ 0 h 72"/>
                <a:gd name="T36" fmla="*/ 0 w 39"/>
                <a:gd name="T37" fmla="*/ 0 h 72"/>
                <a:gd name="T38" fmla="*/ 0 w 39"/>
                <a:gd name="T39" fmla="*/ 0 h 72"/>
                <a:gd name="T40" fmla="*/ 0 w 39"/>
                <a:gd name="T41" fmla="*/ 0 h 72"/>
                <a:gd name="T42" fmla="*/ 0 w 39"/>
                <a:gd name="T43" fmla="*/ 0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9"/>
                <a:gd name="T67" fmla="*/ 0 h 72"/>
                <a:gd name="T68" fmla="*/ 39 w 39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9" h="72">
                  <a:moveTo>
                    <a:pt x="30" y="0"/>
                  </a:moveTo>
                  <a:lnTo>
                    <a:pt x="36" y="2"/>
                  </a:lnTo>
                  <a:lnTo>
                    <a:pt x="39" y="7"/>
                  </a:lnTo>
                  <a:lnTo>
                    <a:pt x="39" y="11"/>
                  </a:lnTo>
                  <a:lnTo>
                    <a:pt x="39" y="19"/>
                  </a:lnTo>
                  <a:lnTo>
                    <a:pt x="30" y="27"/>
                  </a:lnTo>
                  <a:lnTo>
                    <a:pt x="22" y="38"/>
                  </a:lnTo>
                  <a:lnTo>
                    <a:pt x="14" y="48"/>
                  </a:lnTo>
                  <a:lnTo>
                    <a:pt x="11" y="55"/>
                  </a:lnTo>
                  <a:lnTo>
                    <a:pt x="17" y="67"/>
                  </a:lnTo>
                  <a:lnTo>
                    <a:pt x="9" y="72"/>
                  </a:lnTo>
                  <a:lnTo>
                    <a:pt x="1" y="64"/>
                  </a:lnTo>
                  <a:lnTo>
                    <a:pt x="0" y="56"/>
                  </a:lnTo>
                  <a:lnTo>
                    <a:pt x="1" y="48"/>
                  </a:lnTo>
                  <a:lnTo>
                    <a:pt x="4" y="40"/>
                  </a:lnTo>
                  <a:lnTo>
                    <a:pt x="6" y="34"/>
                  </a:lnTo>
                  <a:lnTo>
                    <a:pt x="10" y="28"/>
                  </a:lnTo>
                  <a:lnTo>
                    <a:pt x="14" y="22"/>
                  </a:lnTo>
                  <a:lnTo>
                    <a:pt x="17" y="17"/>
                  </a:lnTo>
                  <a:lnTo>
                    <a:pt x="24" y="9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3" name="Freeform 409"/>
            <p:cNvSpPr>
              <a:spLocks/>
            </p:cNvSpPr>
            <p:nvPr/>
          </p:nvSpPr>
          <p:spPr bwMode="auto">
            <a:xfrm>
              <a:off x="7061" y="3687"/>
              <a:ext cx="11" cy="7"/>
            </a:xfrm>
            <a:custGeom>
              <a:avLst/>
              <a:gdLst>
                <a:gd name="T0" fmla="*/ 0 w 43"/>
                <a:gd name="T1" fmla="*/ 0 h 28"/>
                <a:gd name="T2" fmla="*/ 0 w 43"/>
                <a:gd name="T3" fmla="*/ 0 h 28"/>
                <a:gd name="T4" fmla="*/ 0 w 43"/>
                <a:gd name="T5" fmla="*/ 0 h 28"/>
                <a:gd name="T6" fmla="*/ 0 w 43"/>
                <a:gd name="T7" fmla="*/ 0 h 28"/>
                <a:gd name="T8" fmla="*/ 0 w 43"/>
                <a:gd name="T9" fmla="*/ 0 h 28"/>
                <a:gd name="T10" fmla="*/ 0 w 43"/>
                <a:gd name="T11" fmla="*/ 0 h 28"/>
                <a:gd name="T12" fmla="*/ 0 w 43"/>
                <a:gd name="T13" fmla="*/ 0 h 28"/>
                <a:gd name="T14" fmla="*/ 0 w 43"/>
                <a:gd name="T15" fmla="*/ 0 h 28"/>
                <a:gd name="T16" fmla="*/ 0 w 43"/>
                <a:gd name="T17" fmla="*/ 0 h 28"/>
                <a:gd name="T18" fmla="*/ 0 w 43"/>
                <a:gd name="T19" fmla="*/ 0 h 28"/>
                <a:gd name="T20" fmla="*/ 0 w 43"/>
                <a:gd name="T21" fmla="*/ 0 h 28"/>
                <a:gd name="T22" fmla="*/ 0 w 43"/>
                <a:gd name="T23" fmla="*/ 0 h 28"/>
                <a:gd name="T24" fmla="*/ 0 w 43"/>
                <a:gd name="T25" fmla="*/ 0 h 28"/>
                <a:gd name="T26" fmla="*/ 0 w 43"/>
                <a:gd name="T27" fmla="*/ 0 h 28"/>
                <a:gd name="T28" fmla="*/ 0 w 43"/>
                <a:gd name="T29" fmla="*/ 0 h 28"/>
                <a:gd name="T30" fmla="*/ 0 w 43"/>
                <a:gd name="T31" fmla="*/ 0 h 28"/>
                <a:gd name="T32" fmla="*/ 0 w 43"/>
                <a:gd name="T33" fmla="*/ 0 h 28"/>
                <a:gd name="T34" fmla="*/ 0 w 43"/>
                <a:gd name="T35" fmla="*/ 0 h 2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3"/>
                <a:gd name="T55" fmla="*/ 0 h 28"/>
                <a:gd name="T56" fmla="*/ 43 w 43"/>
                <a:gd name="T57" fmla="*/ 28 h 2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3" h="28">
                  <a:moveTo>
                    <a:pt x="22" y="0"/>
                  </a:moveTo>
                  <a:lnTo>
                    <a:pt x="26" y="1"/>
                  </a:lnTo>
                  <a:lnTo>
                    <a:pt x="32" y="7"/>
                  </a:lnTo>
                  <a:lnTo>
                    <a:pt x="37" y="11"/>
                  </a:lnTo>
                  <a:lnTo>
                    <a:pt x="43" y="16"/>
                  </a:lnTo>
                  <a:lnTo>
                    <a:pt x="43" y="17"/>
                  </a:lnTo>
                  <a:lnTo>
                    <a:pt x="43" y="18"/>
                  </a:lnTo>
                  <a:lnTo>
                    <a:pt x="37" y="15"/>
                  </a:lnTo>
                  <a:lnTo>
                    <a:pt x="30" y="15"/>
                  </a:lnTo>
                  <a:lnTo>
                    <a:pt x="25" y="15"/>
                  </a:lnTo>
                  <a:lnTo>
                    <a:pt x="19" y="18"/>
                  </a:lnTo>
                  <a:lnTo>
                    <a:pt x="9" y="24"/>
                  </a:lnTo>
                  <a:lnTo>
                    <a:pt x="0" y="28"/>
                  </a:lnTo>
                  <a:lnTo>
                    <a:pt x="2" y="20"/>
                  </a:lnTo>
                  <a:lnTo>
                    <a:pt x="9" y="13"/>
                  </a:lnTo>
                  <a:lnTo>
                    <a:pt x="17" y="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4" name="Freeform 410"/>
            <p:cNvSpPr>
              <a:spLocks/>
            </p:cNvSpPr>
            <p:nvPr/>
          </p:nvSpPr>
          <p:spPr bwMode="auto">
            <a:xfrm>
              <a:off x="6857" y="3688"/>
              <a:ext cx="17" cy="13"/>
            </a:xfrm>
            <a:custGeom>
              <a:avLst/>
              <a:gdLst>
                <a:gd name="T0" fmla="*/ 0 w 68"/>
                <a:gd name="T1" fmla="*/ 0 h 49"/>
                <a:gd name="T2" fmla="*/ 0 w 68"/>
                <a:gd name="T3" fmla="*/ 0 h 49"/>
                <a:gd name="T4" fmla="*/ 0 w 68"/>
                <a:gd name="T5" fmla="*/ 0 h 49"/>
                <a:gd name="T6" fmla="*/ 0 w 68"/>
                <a:gd name="T7" fmla="*/ 0 h 49"/>
                <a:gd name="T8" fmla="*/ 0 w 68"/>
                <a:gd name="T9" fmla="*/ 0 h 49"/>
                <a:gd name="T10" fmla="*/ 0 w 68"/>
                <a:gd name="T11" fmla="*/ 0 h 49"/>
                <a:gd name="T12" fmla="*/ 0 w 68"/>
                <a:gd name="T13" fmla="*/ 0 h 49"/>
                <a:gd name="T14" fmla="*/ 0 w 68"/>
                <a:gd name="T15" fmla="*/ 0 h 49"/>
                <a:gd name="T16" fmla="*/ 0 w 68"/>
                <a:gd name="T17" fmla="*/ 0 h 49"/>
                <a:gd name="T18" fmla="*/ 0 w 68"/>
                <a:gd name="T19" fmla="*/ 0 h 49"/>
                <a:gd name="T20" fmla="*/ 0 w 68"/>
                <a:gd name="T21" fmla="*/ 0 h 49"/>
                <a:gd name="T22" fmla="*/ 0 w 68"/>
                <a:gd name="T23" fmla="*/ 0 h 49"/>
                <a:gd name="T24" fmla="*/ 0 w 68"/>
                <a:gd name="T25" fmla="*/ 0 h 49"/>
                <a:gd name="T26" fmla="*/ 0 w 68"/>
                <a:gd name="T27" fmla="*/ 0 h 49"/>
                <a:gd name="T28" fmla="*/ 0 w 68"/>
                <a:gd name="T29" fmla="*/ 0 h 49"/>
                <a:gd name="T30" fmla="*/ 0 w 68"/>
                <a:gd name="T31" fmla="*/ 0 h 49"/>
                <a:gd name="T32" fmla="*/ 0 w 68"/>
                <a:gd name="T33" fmla="*/ 0 h 49"/>
                <a:gd name="T34" fmla="*/ 0 w 68"/>
                <a:gd name="T35" fmla="*/ 0 h 49"/>
                <a:gd name="T36" fmla="*/ 0 w 68"/>
                <a:gd name="T37" fmla="*/ 0 h 49"/>
                <a:gd name="T38" fmla="*/ 0 w 68"/>
                <a:gd name="T39" fmla="*/ 0 h 49"/>
                <a:gd name="T40" fmla="*/ 0 w 68"/>
                <a:gd name="T41" fmla="*/ 0 h 49"/>
                <a:gd name="T42" fmla="*/ 0 w 68"/>
                <a:gd name="T43" fmla="*/ 0 h 49"/>
                <a:gd name="T44" fmla="*/ 0 w 68"/>
                <a:gd name="T45" fmla="*/ 0 h 49"/>
                <a:gd name="T46" fmla="*/ 0 w 68"/>
                <a:gd name="T47" fmla="*/ 0 h 49"/>
                <a:gd name="T48" fmla="*/ 0 w 68"/>
                <a:gd name="T49" fmla="*/ 0 h 49"/>
                <a:gd name="T50" fmla="*/ 0 w 68"/>
                <a:gd name="T51" fmla="*/ 0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9"/>
                <a:gd name="T80" fmla="*/ 68 w 68"/>
                <a:gd name="T81" fmla="*/ 49 h 4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9">
                  <a:moveTo>
                    <a:pt x="54" y="0"/>
                  </a:moveTo>
                  <a:lnTo>
                    <a:pt x="59" y="4"/>
                  </a:lnTo>
                  <a:lnTo>
                    <a:pt x="63" y="9"/>
                  </a:lnTo>
                  <a:lnTo>
                    <a:pt x="67" y="16"/>
                  </a:lnTo>
                  <a:lnTo>
                    <a:pt x="68" y="24"/>
                  </a:lnTo>
                  <a:lnTo>
                    <a:pt x="60" y="22"/>
                  </a:lnTo>
                  <a:lnTo>
                    <a:pt x="53" y="23"/>
                  </a:lnTo>
                  <a:lnTo>
                    <a:pt x="48" y="25"/>
                  </a:lnTo>
                  <a:lnTo>
                    <a:pt x="42" y="30"/>
                  </a:lnTo>
                  <a:lnTo>
                    <a:pt x="36" y="35"/>
                  </a:lnTo>
                  <a:lnTo>
                    <a:pt x="30" y="39"/>
                  </a:lnTo>
                  <a:lnTo>
                    <a:pt x="25" y="44"/>
                  </a:lnTo>
                  <a:lnTo>
                    <a:pt x="19" y="47"/>
                  </a:lnTo>
                  <a:lnTo>
                    <a:pt x="15" y="48"/>
                  </a:lnTo>
                  <a:lnTo>
                    <a:pt x="10" y="49"/>
                  </a:lnTo>
                  <a:lnTo>
                    <a:pt x="4" y="48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12" y="33"/>
                  </a:lnTo>
                  <a:lnTo>
                    <a:pt x="17" y="26"/>
                  </a:lnTo>
                  <a:lnTo>
                    <a:pt x="24" y="21"/>
                  </a:lnTo>
                  <a:lnTo>
                    <a:pt x="29" y="16"/>
                  </a:lnTo>
                  <a:lnTo>
                    <a:pt x="37" y="10"/>
                  </a:lnTo>
                  <a:lnTo>
                    <a:pt x="44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5" name="Freeform 411"/>
            <p:cNvSpPr>
              <a:spLocks/>
            </p:cNvSpPr>
            <p:nvPr/>
          </p:nvSpPr>
          <p:spPr bwMode="auto">
            <a:xfrm>
              <a:off x="6713" y="3690"/>
              <a:ext cx="7" cy="8"/>
            </a:xfrm>
            <a:custGeom>
              <a:avLst/>
              <a:gdLst>
                <a:gd name="T0" fmla="*/ 0 w 30"/>
                <a:gd name="T1" fmla="*/ 0 h 31"/>
                <a:gd name="T2" fmla="*/ 0 w 30"/>
                <a:gd name="T3" fmla="*/ 0 h 31"/>
                <a:gd name="T4" fmla="*/ 0 w 30"/>
                <a:gd name="T5" fmla="*/ 0 h 31"/>
                <a:gd name="T6" fmla="*/ 0 w 30"/>
                <a:gd name="T7" fmla="*/ 0 h 31"/>
                <a:gd name="T8" fmla="*/ 0 w 30"/>
                <a:gd name="T9" fmla="*/ 0 h 31"/>
                <a:gd name="T10" fmla="*/ 0 w 30"/>
                <a:gd name="T11" fmla="*/ 0 h 31"/>
                <a:gd name="T12" fmla="*/ 0 w 30"/>
                <a:gd name="T13" fmla="*/ 0 h 31"/>
                <a:gd name="T14" fmla="*/ 0 w 30"/>
                <a:gd name="T15" fmla="*/ 0 h 31"/>
                <a:gd name="T16" fmla="*/ 0 w 30"/>
                <a:gd name="T17" fmla="*/ 0 h 31"/>
                <a:gd name="T18" fmla="*/ 0 w 30"/>
                <a:gd name="T19" fmla="*/ 0 h 31"/>
                <a:gd name="T20" fmla="*/ 0 w 30"/>
                <a:gd name="T21" fmla="*/ 0 h 31"/>
                <a:gd name="T22" fmla="*/ 0 w 30"/>
                <a:gd name="T23" fmla="*/ 0 h 31"/>
                <a:gd name="T24" fmla="*/ 0 w 30"/>
                <a:gd name="T25" fmla="*/ 0 h 31"/>
                <a:gd name="T26" fmla="*/ 0 w 30"/>
                <a:gd name="T27" fmla="*/ 0 h 31"/>
                <a:gd name="T28" fmla="*/ 0 w 30"/>
                <a:gd name="T29" fmla="*/ 0 h 31"/>
                <a:gd name="T30" fmla="*/ 0 w 30"/>
                <a:gd name="T31" fmla="*/ 0 h 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0"/>
                <a:gd name="T49" fmla="*/ 0 h 31"/>
                <a:gd name="T50" fmla="*/ 30 w 30"/>
                <a:gd name="T51" fmla="*/ 31 h 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0" h="31">
                  <a:moveTo>
                    <a:pt x="21" y="0"/>
                  </a:moveTo>
                  <a:lnTo>
                    <a:pt x="27" y="4"/>
                  </a:lnTo>
                  <a:lnTo>
                    <a:pt x="30" y="8"/>
                  </a:lnTo>
                  <a:lnTo>
                    <a:pt x="27" y="12"/>
                  </a:lnTo>
                  <a:lnTo>
                    <a:pt x="21" y="17"/>
                  </a:lnTo>
                  <a:lnTo>
                    <a:pt x="13" y="23"/>
                  </a:lnTo>
                  <a:lnTo>
                    <a:pt x="8" y="31"/>
                  </a:lnTo>
                  <a:lnTo>
                    <a:pt x="2" y="26"/>
                  </a:lnTo>
                  <a:lnTo>
                    <a:pt x="0" y="20"/>
                  </a:lnTo>
                  <a:lnTo>
                    <a:pt x="1" y="17"/>
                  </a:lnTo>
                  <a:lnTo>
                    <a:pt x="3" y="14"/>
                  </a:lnTo>
                  <a:lnTo>
                    <a:pt x="8" y="9"/>
                  </a:lnTo>
                  <a:lnTo>
                    <a:pt x="14" y="6"/>
                  </a:lnTo>
                  <a:lnTo>
                    <a:pt x="18" y="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6" name="Freeform 412"/>
            <p:cNvSpPr>
              <a:spLocks/>
            </p:cNvSpPr>
            <p:nvPr/>
          </p:nvSpPr>
          <p:spPr bwMode="auto">
            <a:xfrm>
              <a:off x="6769" y="3693"/>
              <a:ext cx="17" cy="13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w 68"/>
                <a:gd name="T35" fmla="*/ 0 h 53"/>
                <a:gd name="T36" fmla="*/ 0 w 68"/>
                <a:gd name="T37" fmla="*/ 0 h 53"/>
                <a:gd name="T38" fmla="*/ 0 w 68"/>
                <a:gd name="T39" fmla="*/ 0 h 53"/>
                <a:gd name="T40" fmla="*/ 0 w 68"/>
                <a:gd name="T41" fmla="*/ 0 h 53"/>
                <a:gd name="T42" fmla="*/ 0 w 68"/>
                <a:gd name="T43" fmla="*/ 0 h 53"/>
                <a:gd name="T44" fmla="*/ 0 w 68"/>
                <a:gd name="T45" fmla="*/ 0 h 53"/>
                <a:gd name="T46" fmla="*/ 0 w 68"/>
                <a:gd name="T47" fmla="*/ 0 h 53"/>
                <a:gd name="T48" fmla="*/ 0 w 68"/>
                <a:gd name="T49" fmla="*/ 0 h 53"/>
                <a:gd name="T50" fmla="*/ 0 w 68"/>
                <a:gd name="T51" fmla="*/ 0 h 5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53"/>
                <a:gd name="T80" fmla="*/ 68 w 68"/>
                <a:gd name="T81" fmla="*/ 53 h 5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53">
                  <a:moveTo>
                    <a:pt x="42" y="0"/>
                  </a:moveTo>
                  <a:lnTo>
                    <a:pt x="47" y="4"/>
                  </a:lnTo>
                  <a:lnTo>
                    <a:pt x="56" y="8"/>
                  </a:lnTo>
                  <a:lnTo>
                    <a:pt x="63" y="15"/>
                  </a:lnTo>
                  <a:lnTo>
                    <a:pt x="68" y="24"/>
                  </a:lnTo>
                  <a:lnTo>
                    <a:pt x="61" y="19"/>
                  </a:lnTo>
                  <a:lnTo>
                    <a:pt x="56" y="19"/>
                  </a:lnTo>
                  <a:lnTo>
                    <a:pt x="51" y="18"/>
                  </a:lnTo>
                  <a:lnTo>
                    <a:pt x="48" y="21"/>
                  </a:lnTo>
                  <a:lnTo>
                    <a:pt x="41" y="27"/>
                  </a:lnTo>
                  <a:lnTo>
                    <a:pt x="34" y="36"/>
                  </a:lnTo>
                  <a:lnTo>
                    <a:pt x="27" y="42"/>
                  </a:lnTo>
                  <a:lnTo>
                    <a:pt x="21" y="47"/>
                  </a:lnTo>
                  <a:lnTo>
                    <a:pt x="15" y="50"/>
                  </a:lnTo>
                  <a:lnTo>
                    <a:pt x="10" y="52"/>
                  </a:lnTo>
                  <a:lnTo>
                    <a:pt x="6" y="52"/>
                  </a:lnTo>
                  <a:lnTo>
                    <a:pt x="0" y="53"/>
                  </a:lnTo>
                  <a:lnTo>
                    <a:pt x="4" y="46"/>
                  </a:lnTo>
                  <a:lnTo>
                    <a:pt x="9" y="39"/>
                  </a:lnTo>
                  <a:lnTo>
                    <a:pt x="14" y="32"/>
                  </a:lnTo>
                  <a:lnTo>
                    <a:pt x="21" y="27"/>
                  </a:lnTo>
                  <a:lnTo>
                    <a:pt x="25" y="19"/>
                  </a:lnTo>
                  <a:lnTo>
                    <a:pt x="31" y="13"/>
                  </a:lnTo>
                  <a:lnTo>
                    <a:pt x="36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7" name="Freeform 413"/>
            <p:cNvSpPr>
              <a:spLocks/>
            </p:cNvSpPr>
            <p:nvPr/>
          </p:nvSpPr>
          <p:spPr bwMode="auto">
            <a:xfrm>
              <a:off x="6926" y="3693"/>
              <a:ext cx="17" cy="10"/>
            </a:xfrm>
            <a:custGeom>
              <a:avLst/>
              <a:gdLst>
                <a:gd name="T0" fmla="*/ 0 w 69"/>
                <a:gd name="T1" fmla="*/ 0 h 38"/>
                <a:gd name="T2" fmla="*/ 0 w 69"/>
                <a:gd name="T3" fmla="*/ 0 h 38"/>
                <a:gd name="T4" fmla="*/ 0 w 69"/>
                <a:gd name="T5" fmla="*/ 0 h 38"/>
                <a:gd name="T6" fmla="*/ 0 w 69"/>
                <a:gd name="T7" fmla="*/ 0 h 38"/>
                <a:gd name="T8" fmla="*/ 0 w 69"/>
                <a:gd name="T9" fmla="*/ 0 h 38"/>
                <a:gd name="T10" fmla="*/ 0 w 69"/>
                <a:gd name="T11" fmla="*/ 0 h 38"/>
                <a:gd name="T12" fmla="*/ 0 w 69"/>
                <a:gd name="T13" fmla="*/ 0 h 38"/>
                <a:gd name="T14" fmla="*/ 0 w 69"/>
                <a:gd name="T15" fmla="*/ 0 h 38"/>
                <a:gd name="T16" fmla="*/ 0 w 69"/>
                <a:gd name="T17" fmla="*/ 0 h 38"/>
                <a:gd name="T18" fmla="*/ 0 w 69"/>
                <a:gd name="T19" fmla="*/ 0 h 38"/>
                <a:gd name="T20" fmla="*/ 0 w 69"/>
                <a:gd name="T21" fmla="*/ 0 h 38"/>
                <a:gd name="T22" fmla="*/ 0 w 69"/>
                <a:gd name="T23" fmla="*/ 0 h 38"/>
                <a:gd name="T24" fmla="*/ 0 w 69"/>
                <a:gd name="T25" fmla="*/ 0 h 38"/>
                <a:gd name="T26" fmla="*/ 0 w 69"/>
                <a:gd name="T27" fmla="*/ 0 h 38"/>
                <a:gd name="T28" fmla="*/ 0 w 69"/>
                <a:gd name="T29" fmla="*/ 0 h 38"/>
                <a:gd name="T30" fmla="*/ 0 w 69"/>
                <a:gd name="T31" fmla="*/ 0 h 38"/>
                <a:gd name="T32" fmla="*/ 0 w 69"/>
                <a:gd name="T33" fmla="*/ 0 h 38"/>
                <a:gd name="T34" fmla="*/ 0 w 69"/>
                <a:gd name="T35" fmla="*/ 0 h 38"/>
                <a:gd name="T36" fmla="*/ 0 w 69"/>
                <a:gd name="T37" fmla="*/ 0 h 38"/>
                <a:gd name="T38" fmla="*/ 0 w 69"/>
                <a:gd name="T39" fmla="*/ 0 h 3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9"/>
                <a:gd name="T61" fmla="*/ 0 h 38"/>
                <a:gd name="T62" fmla="*/ 69 w 69"/>
                <a:gd name="T63" fmla="*/ 38 h 3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9" h="38">
                  <a:moveTo>
                    <a:pt x="32" y="0"/>
                  </a:moveTo>
                  <a:lnTo>
                    <a:pt x="41" y="2"/>
                  </a:lnTo>
                  <a:lnTo>
                    <a:pt x="51" y="7"/>
                  </a:lnTo>
                  <a:lnTo>
                    <a:pt x="59" y="15"/>
                  </a:lnTo>
                  <a:lnTo>
                    <a:pt x="69" y="21"/>
                  </a:lnTo>
                  <a:lnTo>
                    <a:pt x="59" y="17"/>
                  </a:lnTo>
                  <a:lnTo>
                    <a:pt x="52" y="16"/>
                  </a:lnTo>
                  <a:lnTo>
                    <a:pt x="42" y="17"/>
                  </a:lnTo>
                  <a:lnTo>
                    <a:pt x="34" y="20"/>
                  </a:lnTo>
                  <a:lnTo>
                    <a:pt x="26" y="24"/>
                  </a:lnTo>
                  <a:lnTo>
                    <a:pt x="17" y="28"/>
                  </a:lnTo>
                  <a:lnTo>
                    <a:pt x="9" y="33"/>
                  </a:lnTo>
                  <a:lnTo>
                    <a:pt x="0" y="38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5" y="19"/>
                  </a:lnTo>
                  <a:lnTo>
                    <a:pt x="20" y="14"/>
                  </a:lnTo>
                  <a:lnTo>
                    <a:pt x="26" y="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8" name="Freeform 414"/>
            <p:cNvSpPr>
              <a:spLocks/>
            </p:cNvSpPr>
            <p:nvPr/>
          </p:nvSpPr>
          <p:spPr bwMode="auto">
            <a:xfrm>
              <a:off x="7105" y="3694"/>
              <a:ext cx="17" cy="16"/>
            </a:xfrm>
            <a:custGeom>
              <a:avLst/>
              <a:gdLst>
                <a:gd name="T0" fmla="*/ 0 w 67"/>
                <a:gd name="T1" fmla="*/ 0 h 63"/>
                <a:gd name="T2" fmla="*/ 0 w 67"/>
                <a:gd name="T3" fmla="*/ 0 h 63"/>
                <a:gd name="T4" fmla="*/ 0 w 67"/>
                <a:gd name="T5" fmla="*/ 0 h 63"/>
                <a:gd name="T6" fmla="*/ 0 w 67"/>
                <a:gd name="T7" fmla="*/ 0 h 63"/>
                <a:gd name="T8" fmla="*/ 0 w 67"/>
                <a:gd name="T9" fmla="*/ 0 h 63"/>
                <a:gd name="T10" fmla="*/ 0 w 67"/>
                <a:gd name="T11" fmla="*/ 0 h 63"/>
                <a:gd name="T12" fmla="*/ 0 w 67"/>
                <a:gd name="T13" fmla="*/ 0 h 63"/>
                <a:gd name="T14" fmla="*/ 0 w 67"/>
                <a:gd name="T15" fmla="*/ 0 h 63"/>
                <a:gd name="T16" fmla="*/ 0 w 67"/>
                <a:gd name="T17" fmla="*/ 0 h 63"/>
                <a:gd name="T18" fmla="*/ 0 w 67"/>
                <a:gd name="T19" fmla="*/ 0 h 63"/>
                <a:gd name="T20" fmla="*/ 0 w 67"/>
                <a:gd name="T21" fmla="*/ 0 h 63"/>
                <a:gd name="T22" fmla="*/ 0 w 67"/>
                <a:gd name="T23" fmla="*/ 0 h 63"/>
                <a:gd name="T24" fmla="*/ 0 w 67"/>
                <a:gd name="T25" fmla="*/ 0 h 63"/>
                <a:gd name="T26" fmla="*/ 0 w 67"/>
                <a:gd name="T27" fmla="*/ 0 h 63"/>
                <a:gd name="T28" fmla="*/ 0 w 67"/>
                <a:gd name="T29" fmla="*/ 0 h 63"/>
                <a:gd name="T30" fmla="*/ 0 w 67"/>
                <a:gd name="T31" fmla="*/ 0 h 63"/>
                <a:gd name="T32" fmla="*/ 0 w 67"/>
                <a:gd name="T33" fmla="*/ 0 h 63"/>
                <a:gd name="T34" fmla="*/ 0 w 67"/>
                <a:gd name="T35" fmla="*/ 0 h 63"/>
                <a:gd name="T36" fmla="*/ 0 w 67"/>
                <a:gd name="T37" fmla="*/ 0 h 63"/>
                <a:gd name="T38" fmla="*/ 0 w 67"/>
                <a:gd name="T39" fmla="*/ 0 h 63"/>
                <a:gd name="T40" fmla="*/ 0 w 67"/>
                <a:gd name="T41" fmla="*/ 0 h 63"/>
                <a:gd name="T42" fmla="*/ 0 w 67"/>
                <a:gd name="T43" fmla="*/ 0 h 63"/>
                <a:gd name="T44" fmla="*/ 0 w 67"/>
                <a:gd name="T45" fmla="*/ 0 h 63"/>
                <a:gd name="T46" fmla="*/ 0 w 67"/>
                <a:gd name="T47" fmla="*/ 0 h 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7"/>
                <a:gd name="T73" fmla="*/ 0 h 63"/>
                <a:gd name="T74" fmla="*/ 67 w 67"/>
                <a:gd name="T75" fmla="*/ 63 h 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7" h="63">
                  <a:moveTo>
                    <a:pt x="42" y="0"/>
                  </a:moveTo>
                  <a:lnTo>
                    <a:pt x="48" y="2"/>
                  </a:lnTo>
                  <a:lnTo>
                    <a:pt x="55" y="9"/>
                  </a:lnTo>
                  <a:lnTo>
                    <a:pt x="60" y="15"/>
                  </a:lnTo>
                  <a:lnTo>
                    <a:pt x="67" y="22"/>
                  </a:lnTo>
                  <a:lnTo>
                    <a:pt x="60" y="27"/>
                  </a:lnTo>
                  <a:lnTo>
                    <a:pt x="55" y="36"/>
                  </a:lnTo>
                  <a:lnTo>
                    <a:pt x="47" y="43"/>
                  </a:lnTo>
                  <a:lnTo>
                    <a:pt x="40" y="51"/>
                  </a:lnTo>
                  <a:lnTo>
                    <a:pt x="31" y="56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1" y="63"/>
                  </a:lnTo>
                  <a:lnTo>
                    <a:pt x="6" y="62"/>
                  </a:lnTo>
                  <a:lnTo>
                    <a:pt x="0" y="61"/>
                  </a:lnTo>
                  <a:lnTo>
                    <a:pt x="8" y="52"/>
                  </a:lnTo>
                  <a:lnTo>
                    <a:pt x="14" y="43"/>
                  </a:lnTo>
                  <a:lnTo>
                    <a:pt x="19" y="34"/>
                  </a:lnTo>
                  <a:lnTo>
                    <a:pt x="24" y="25"/>
                  </a:lnTo>
                  <a:lnTo>
                    <a:pt x="28" y="17"/>
                  </a:lnTo>
                  <a:lnTo>
                    <a:pt x="31" y="12"/>
                  </a:lnTo>
                  <a:lnTo>
                    <a:pt x="35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69" name="Freeform 415"/>
            <p:cNvSpPr>
              <a:spLocks/>
            </p:cNvSpPr>
            <p:nvPr/>
          </p:nvSpPr>
          <p:spPr bwMode="auto">
            <a:xfrm>
              <a:off x="6943" y="3696"/>
              <a:ext cx="12" cy="10"/>
            </a:xfrm>
            <a:custGeom>
              <a:avLst/>
              <a:gdLst>
                <a:gd name="T0" fmla="*/ 0 w 48"/>
                <a:gd name="T1" fmla="*/ 0 h 41"/>
                <a:gd name="T2" fmla="*/ 0 w 48"/>
                <a:gd name="T3" fmla="*/ 0 h 41"/>
                <a:gd name="T4" fmla="*/ 0 w 48"/>
                <a:gd name="T5" fmla="*/ 0 h 41"/>
                <a:gd name="T6" fmla="*/ 0 w 48"/>
                <a:gd name="T7" fmla="*/ 0 h 41"/>
                <a:gd name="T8" fmla="*/ 0 w 48"/>
                <a:gd name="T9" fmla="*/ 0 h 41"/>
                <a:gd name="T10" fmla="*/ 0 w 48"/>
                <a:gd name="T11" fmla="*/ 0 h 41"/>
                <a:gd name="T12" fmla="*/ 0 w 48"/>
                <a:gd name="T13" fmla="*/ 0 h 41"/>
                <a:gd name="T14" fmla="*/ 0 w 48"/>
                <a:gd name="T15" fmla="*/ 0 h 41"/>
                <a:gd name="T16" fmla="*/ 0 w 48"/>
                <a:gd name="T17" fmla="*/ 0 h 41"/>
                <a:gd name="T18" fmla="*/ 0 w 48"/>
                <a:gd name="T19" fmla="*/ 0 h 41"/>
                <a:gd name="T20" fmla="*/ 0 w 48"/>
                <a:gd name="T21" fmla="*/ 0 h 41"/>
                <a:gd name="T22" fmla="*/ 0 w 48"/>
                <a:gd name="T23" fmla="*/ 0 h 41"/>
                <a:gd name="T24" fmla="*/ 0 w 48"/>
                <a:gd name="T25" fmla="*/ 0 h 41"/>
                <a:gd name="T26" fmla="*/ 0 w 48"/>
                <a:gd name="T27" fmla="*/ 0 h 41"/>
                <a:gd name="T28" fmla="*/ 0 w 48"/>
                <a:gd name="T29" fmla="*/ 0 h 41"/>
                <a:gd name="T30" fmla="*/ 0 w 48"/>
                <a:gd name="T31" fmla="*/ 0 h 41"/>
                <a:gd name="T32" fmla="*/ 0 w 48"/>
                <a:gd name="T33" fmla="*/ 0 h 41"/>
                <a:gd name="T34" fmla="*/ 0 w 48"/>
                <a:gd name="T35" fmla="*/ 0 h 41"/>
                <a:gd name="T36" fmla="*/ 0 w 48"/>
                <a:gd name="T37" fmla="*/ 0 h 41"/>
                <a:gd name="T38" fmla="*/ 0 w 48"/>
                <a:gd name="T39" fmla="*/ 0 h 4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8"/>
                <a:gd name="T61" fmla="*/ 0 h 41"/>
                <a:gd name="T62" fmla="*/ 48 w 48"/>
                <a:gd name="T63" fmla="*/ 41 h 4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8" h="41">
                  <a:moveTo>
                    <a:pt x="35" y="0"/>
                  </a:moveTo>
                  <a:lnTo>
                    <a:pt x="41" y="1"/>
                  </a:lnTo>
                  <a:lnTo>
                    <a:pt x="44" y="4"/>
                  </a:lnTo>
                  <a:lnTo>
                    <a:pt x="47" y="5"/>
                  </a:lnTo>
                  <a:lnTo>
                    <a:pt x="48" y="7"/>
                  </a:lnTo>
                  <a:lnTo>
                    <a:pt x="47" y="12"/>
                  </a:lnTo>
                  <a:lnTo>
                    <a:pt x="44" y="17"/>
                  </a:lnTo>
                  <a:lnTo>
                    <a:pt x="41" y="22"/>
                  </a:lnTo>
                  <a:lnTo>
                    <a:pt x="35" y="27"/>
                  </a:lnTo>
                  <a:lnTo>
                    <a:pt x="26" y="32"/>
                  </a:lnTo>
                  <a:lnTo>
                    <a:pt x="19" y="37"/>
                  </a:lnTo>
                  <a:lnTo>
                    <a:pt x="10" y="39"/>
                  </a:lnTo>
                  <a:lnTo>
                    <a:pt x="5" y="41"/>
                  </a:lnTo>
                  <a:lnTo>
                    <a:pt x="0" y="32"/>
                  </a:lnTo>
                  <a:lnTo>
                    <a:pt x="2" y="24"/>
                  </a:lnTo>
                  <a:lnTo>
                    <a:pt x="7" y="15"/>
                  </a:lnTo>
                  <a:lnTo>
                    <a:pt x="16" y="7"/>
                  </a:lnTo>
                  <a:lnTo>
                    <a:pt x="24" y="2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0" name="Freeform 416"/>
            <p:cNvSpPr>
              <a:spLocks/>
            </p:cNvSpPr>
            <p:nvPr/>
          </p:nvSpPr>
          <p:spPr bwMode="auto">
            <a:xfrm>
              <a:off x="6978" y="3696"/>
              <a:ext cx="22" cy="14"/>
            </a:xfrm>
            <a:custGeom>
              <a:avLst/>
              <a:gdLst>
                <a:gd name="T0" fmla="*/ 0 w 86"/>
                <a:gd name="T1" fmla="*/ 0 h 56"/>
                <a:gd name="T2" fmla="*/ 0 w 86"/>
                <a:gd name="T3" fmla="*/ 0 h 56"/>
                <a:gd name="T4" fmla="*/ 0 w 86"/>
                <a:gd name="T5" fmla="*/ 0 h 56"/>
                <a:gd name="T6" fmla="*/ 0 w 86"/>
                <a:gd name="T7" fmla="*/ 0 h 56"/>
                <a:gd name="T8" fmla="*/ 0 w 86"/>
                <a:gd name="T9" fmla="*/ 0 h 56"/>
                <a:gd name="T10" fmla="*/ 0 w 86"/>
                <a:gd name="T11" fmla="*/ 0 h 56"/>
                <a:gd name="T12" fmla="*/ 0 w 86"/>
                <a:gd name="T13" fmla="*/ 0 h 56"/>
                <a:gd name="T14" fmla="*/ 0 w 86"/>
                <a:gd name="T15" fmla="*/ 0 h 56"/>
                <a:gd name="T16" fmla="*/ 0 w 86"/>
                <a:gd name="T17" fmla="*/ 0 h 56"/>
                <a:gd name="T18" fmla="*/ 0 w 86"/>
                <a:gd name="T19" fmla="*/ 0 h 56"/>
                <a:gd name="T20" fmla="*/ 0 w 86"/>
                <a:gd name="T21" fmla="*/ 0 h 56"/>
                <a:gd name="T22" fmla="*/ 0 w 86"/>
                <a:gd name="T23" fmla="*/ 0 h 56"/>
                <a:gd name="T24" fmla="*/ 0 w 86"/>
                <a:gd name="T25" fmla="*/ 0 h 56"/>
                <a:gd name="T26" fmla="*/ 0 w 86"/>
                <a:gd name="T27" fmla="*/ 0 h 56"/>
                <a:gd name="T28" fmla="*/ 0 w 86"/>
                <a:gd name="T29" fmla="*/ 0 h 56"/>
                <a:gd name="T30" fmla="*/ 0 w 86"/>
                <a:gd name="T31" fmla="*/ 0 h 56"/>
                <a:gd name="T32" fmla="*/ 0 w 86"/>
                <a:gd name="T33" fmla="*/ 0 h 56"/>
                <a:gd name="T34" fmla="*/ 0 w 86"/>
                <a:gd name="T35" fmla="*/ 0 h 56"/>
                <a:gd name="T36" fmla="*/ 0 w 86"/>
                <a:gd name="T37" fmla="*/ 0 h 56"/>
                <a:gd name="T38" fmla="*/ 0 w 86"/>
                <a:gd name="T39" fmla="*/ 0 h 56"/>
                <a:gd name="T40" fmla="*/ 0 w 86"/>
                <a:gd name="T41" fmla="*/ 0 h 56"/>
                <a:gd name="T42" fmla="*/ 0 w 86"/>
                <a:gd name="T43" fmla="*/ 0 h 56"/>
                <a:gd name="T44" fmla="*/ 0 w 86"/>
                <a:gd name="T45" fmla="*/ 0 h 56"/>
                <a:gd name="T46" fmla="*/ 0 w 86"/>
                <a:gd name="T47" fmla="*/ 0 h 56"/>
                <a:gd name="T48" fmla="*/ 0 w 86"/>
                <a:gd name="T49" fmla="*/ 0 h 56"/>
                <a:gd name="T50" fmla="*/ 0 w 86"/>
                <a:gd name="T51" fmla="*/ 0 h 56"/>
                <a:gd name="T52" fmla="*/ 0 w 86"/>
                <a:gd name="T53" fmla="*/ 0 h 56"/>
                <a:gd name="T54" fmla="*/ 0 w 86"/>
                <a:gd name="T55" fmla="*/ 0 h 56"/>
                <a:gd name="T56" fmla="*/ 0 w 86"/>
                <a:gd name="T57" fmla="*/ 0 h 56"/>
                <a:gd name="T58" fmla="*/ 0 w 86"/>
                <a:gd name="T59" fmla="*/ 0 h 56"/>
                <a:gd name="T60" fmla="*/ 0 w 86"/>
                <a:gd name="T61" fmla="*/ 0 h 5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6"/>
                <a:gd name="T94" fmla="*/ 0 h 56"/>
                <a:gd name="T95" fmla="*/ 86 w 86"/>
                <a:gd name="T96" fmla="*/ 56 h 5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6" h="56">
                  <a:moveTo>
                    <a:pt x="57" y="0"/>
                  </a:moveTo>
                  <a:lnTo>
                    <a:pt x="66" y="2"/>
                  </a:lnTo>
                  <a:lnTo>
                    <a:pt x="77" y="6"/>
                  </a:lnTo>
                  <a:lnTo>
                    <a:pt x="83" y="15"/>
                  </a:lnTo>
                  <a:lnTo>
                    <a:pt x="86" y="26"/>
                  </a:lnTo>
                  <a:lnTo>
                    <a:pt x="79" y="22"/>
                  </a:lnTo>
                  <a:lnTo>
                    <a:pt x="74" y="21"/>
                  </a:lnTo>
                  <a:lnTo>
                    <a:pt x="67" y="21"/>
                  </a:lnTo>
                  <a:lnTo>
                    <a:pt x="62" y="21"/>
                  </a:lnTo>
                  <a:lnTo>
                    <a:pt x="55" y="21"/>
                  </a:lnTo>
                  <a:lnTo>
                    <a:pt x="49" y="24"/>
                  </a:lnTo>
                  <a:lnTo>
                    <a:pt x="43" y="25"/>
                  </a:lnTo>
                  <a:lnTo>
                    <a:pt x="38" y="27"/>
                  </a:lnTo>
                  <a:lnTo>
                    <a:pt x="29" y="32"/>
                  </a:lnTo>
                  <a:lnTo>
                    <a:pt x="21" y="38"/>
                  </a:lnTo>
                  <a:lnTo>
                    <a:pt x="18" y="45"/>
                  </a:lnTo>
                  <a:lnTo>
                    <a:pt x="16" y="53"/>
                  </a:lnTo>
                  <a:lnTo>
                    <a:pt x="14" y="56"/>
                  </a:lnTo>
                  <a:lnTo>
                    <a:pt x="6" y="48"/>
                  </a:lnTo>
                  <a:lnTo>
                    <a:pt x="1" y="44"/>
                  </a:lnTo>
                  <a:lnTo>
                    <a:pt x="0" y="39"/>
                  </a:lnTo>
                  <a:lnTo>
                    <a:pt x="3" y="35"/>
                  </a:lnTo>
                  <a:lnTo>
                    <a:pt x="7" y="29"/>
                  </a:lnTo>
                  <a:lnTo>
                    <a:pt x="13" y="25"/>
                  </a:lnTo>
                  <a:lnTo>
                    <a:pt x="20" y="19"/>
                  </a:lnTo>
                  <a:lnTo>
                    <a:pt x="30" y="15"/>
                  </a:lnTo>
                  <a:lnTo>
                    <a:pt x="37" y="11"/>
                  </a:lnTo>
                  <a:lnTo>
                    <a:pt x="44" y="6"/>
                  </a:lnTo>
                  <a:lnTo>
                    <a:pt x="51" y="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1" name="Freeform 417"/>
            <p:cNvSpPr>
              <a:spLocks/>
            </p:cNvSpPr>
            <p:nvPr/>
          </p:nvSpPr>
          <p:spPr bwMode="auto">
            <a:xfrm>
              <a:off x="7079" y="3699"/>
              <a:ext cx="18" cy="14"/>
            </a:xfrm>
            <a:custGeom>
              <a:avLst/>
              <a:gdLst>
                <a:gd name="T0" fmla="*/ 0 w 75"/>
                <a:gd name="T1" fmla="*/ 0 h 57"/>
                <a:gd name="T2" fmla="*/ 0 w 75"/>
                <a:gd name="T3" fmla="*/ 0 h 57"/>
                <a:gd name="T4" fmla="*/ 0 w 75"/>
                <a:gd name="T5" fmla="*/ 0 h 57"/>
                <a:gd name="T6" fmla="*/ 0 w 75"/>
                <a:gd name="T7" fmla="*/ 0 h 57"/>
                <a:gd name="T8" fmla="*/ 0 w 75"/>
                <a:gd name="T9" fmla="*/ 0 h 57"/>
                <a:gd name="T10" fmla="*/ 0 w 75"/>
                <a:gd name="T11" fmla="*/ 0 h 57"/>
                <a:gd name="T12" fmla="*/ 0 w 75"/>
                <a:gd name="T13" fmla="*/ 0 h 57"/>
                <a:gd name="T14" fmla="*/ 0 w 75"/>
                <a:gd name="T15" fmla="*/ 0 h 57"/>
                <a:gd name="T16" fmla="*/ 0 w 75"/>
                <a:gd name="T17" fmla="*/ 0 h 57"/>
                <a:gd name="T18" fmla="*/ 0 w 75"/>
                <a:gd name="T19" fmla="*/ 0 h 57"/>
                <a:gd name="T20" fmla="*/ 0 w 75"/>
                <a:gd name="T21" fmla="*/ 0 h 57"/>
                <a:gd name="T22" fmla="*/ 0 w 75"/>
                <a:gd name="T23" fmla="*/ 0 h 57"/>
                <a:gd name="T24" fmla="*/ 0 w 75"/>
                <a:gd name="T25" fmla="*/ 0 h 57"/>
                <a:gd name="T26" fmla="*/ 0 w 75"/>
                <a:gd name="T27" fmla="*/ 0 h 57"/>
                <a:gd name="T28" fmla="*/ 0 w 75"/>
                <a:gd name="T29" fmla="*/ 0 h 57"/>
                <a:gd name="T30" fmla="*/ 0 w 75"/>
                <a:gd name="T31" fmla="*/ 0 h 57"/>
                <a:gd name="T32" fmla="*/ 0 w 75"/>
                <a:gd name="T33" fmla="*/ 0 h 57"/>
                <a:gd name="T34" fmla="*/ 0 w 75"/>
                <a:gd name="T35" fmla="*/ 0 h 57"/>
                <a:gd name="T36" fmla="*/ 0 w 75"/>
                <a:gd name="T37" fmla="*/ 0 h 57"/>
                <a:gd name="T38" fmla="*/ 0 w 75"/>
                <a:gd name="T39" fmla="*/ 0 h 57"/>
                <a:gd name="T40" fmla="*/ 0 w 75"/>
                <a:gd name="T41" fmla="*/ 0 h 57"/>
                <a:gd name="T42" fmla="*/ 0 w 75"/>
                <a:gd name="T43" fmla="*/ 0 h 57"/>
                <a:gd name="T44" fmla="*/ 0 w 75"/>
                <a:gd name="T45" fmla="*/ 0 h 57"/>
                <a:gd name="T46" fmla="*/ 0 w 75"/>
                <a:gd name="T47" fmla="*/ 0 h 5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57"/>
                <a:gd name="T74" fmla="*/ 75 w 75"/>
                <a:gd name="T75" fmla="*/ 57 h 5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57">
                  <a:moveTo>
                    <a:pt x="53" y="0"/>
                  </a:moveTo>
                  <a:lnTo>
                    <a:pt x="59" y="2"/>
                  </a:lnTo>
                  <a:lnTo>
                    <a:pt x="68" y="6"/>
                  </a:lnTo>
                  <a:lnTo>
                    <a:pt x="72" y="12"/>
                  </a:lnTo>
                  <a:lnTo>
                    <a:pt x="75" y="19"/>
                  </a:lnTo>
                  <a:lnTo>
                    <a:pt x="66" y="18"/>
                  </a:lnTo>
                  <a:lnTo>
                    <a:pt x="58" y="21"/>
                  </a:lnTo>
                  <a:lnTo>
                    <a:pt x="52" y="23"/>
                  </a:lnTo>
                  <a:lnTo>
                    <a:pt x="46" y="30"/>
                  </a:lnTo>
                  <a:lnTo>
                    <a:pt x="39" y="34"/>
                  </a:lnTo>
                  <a:lnTo>
                    <a:pt x="33" y="41"/>
                  </a:lnTo>
                  <a:lnTo>
                    <a:pt x="25" y="45"/>
                  </a:lnTo>
                  <a:lnTo>
                    <a:pt x="21" y="52"/>
                  </a:lnTo>
                  <a:lnTo>
                    <a:pt x="10" y="56"/>
                  </a:lnTo>
                  <a:lnTo>
                    <a:pt x="0" y="57"/>
                  </a:lnTo>
                  <a:lnTo>
                    <a:pt x="1" y="47"/>
                  </a:lnTo>
                  <a:lnTo>
                    <a:pt x="6" y="40"/>
                  </a:lnTo>
                  <a:lnTo>
                    <a:pt x="11" y="32"/>
                  </a:lnTo>
                  <a:lnTo>
                    <a:pt x="21" y="26"/>
                  </a:lnTo>
                  <a:lnTo>
                    <a:pt x="27" y="19"/>
                  </a:lnTo>
                  <a:lnTo>
                    <a:pt x="36" y="13"/>
                  </a:lnTo>
                  <a:lnTo>
                    <a:pt x="45" y="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2" name="Freeform 418"/>
            <p:cNvSpPr>
              <a:spLocks/>
            </p:cNvSpPr>
            <p:nvPr/>
          </p:nvSpPr>
          <p:spPr bwMode="auto">
            <a:xfrm>
              <a:off x="7021" y="3703"/>
              <a:ext cx="11" cy="10"/>
            </a:xfrm>
            <a:custGeom>
              <a:avLst/>
              <a:gdLst>
                <a:gd name="T0" fmla="*/ 0 w 41"/>
                <a:gd name="T1" fmla="*/ 0 h 43"/>
                <a:gd name="T2" fmla="*/ 0 w 41"/>
                <a:gd name="T3" fmla="*/ 0 h 43"/>
                <a:gd name="T4" fmla="*/ 0 w 41"/>
                <a:gd name="T5" fmla="*/ 0 h 43"/>
                <a:gd name="T6" fmla="*/ 0 w 41"/>
                <a:gd name="T7" fmla="*/ 0 h 43"/>
                <a:gd name="T8" fmla="*/ 0 w 41"/>
                <a:gd name="T9" fmla="*/ 0 h 43"/>
                <a:gd name="T10" fmla="*/ 0 w 41"/>
                <a:gd name="T11" fmla="*/ 0 h 43"/>
                <a:gd name="T12" fmla="*/ 0 w 41"/>
                <a:gd name="T13" fmla="*/ 0 h 43"/>
                <a:gd name="T14" fmla="*/ 0 w 41"/>
                <a:gd name="T15" fmla="*/ 0 h 43"/>
                <a:gd name="T16" fmla="*/ 0 w 41"/>
                <a:gd name="T17" fmla="*/ 0 h 43"/>
                <a:gd name="T18" fmla="*/ 0 w 41"/>
                <a:gd name="T19" fmla="*/ 0 h 43"/>
                <a:gd name="T20" fmla="*/ 0 w 41"/>
                <a:gd name="T21" fmla="*/ 0 h 43"/>
                <a:gd name="T22" fmla="*/ 0 w 41"/>
                <a:gd name="T23" fmla="*/ 0 h 43"/>
                <a:gd name="T24" fmla="*/ 0 w 41"/>
                <a:gd name="T25" fmla="*/ 0 h 43"/>
                <a:gd name="T26" fmla="*/ 0 w 41"/>
                <a:gd name="T27" fmla="*/ 0 h 43"/>
                <a:gd name="T28" fmla="*/ 0 w 41"/>
                <a:gd name="T29" fmla="*/ 0 h 43"/>
                <a:gd name="T30" fmla="*/ 0 w 41"/>
                <a:gd name="T31" fmla="*/ 0 h 43"/>
                <a:gd name="T32" fmla="*/ 0 w 41"/>
                <a:gd name="T33" fmla="*/ 0 h 43"/>
                <a:gd name="T34" fmla="*/ 0 w 41"/>
                <a:gd name="T35" fmla="*/ 0 h 43"/>
                <a:gd name="T36" fmla="*/ 0 w 41"/>
                <a:gd name="T37" fmla="*/ 0 h 43"/>
                <a:gd name="T38" fmla="*/ 0 w 41"/>
                <a:gd name="T39" fmla="*/ 0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1"/>
                <a:gd name="T61" fmla="*/ 0 h 43"/>
                <a:gd name="T62" fmla="*/ 41 w 41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1" h="43">
                  <a:moveTo>
                    <a:pt x="22" y="0"/>
                  </a:moveTo>
                  <a:lnTo>
                    <a:pt x="27" y="3"/>
                  </a:lnTo>
                  <a:lnTo>
                    <a:pt x="31" y="8"/>
                  </a:lnTo>
                  <a:lnTo>
                    <a:pt x="34" y="13"/>
                  </a:lnTo>
                  <a:lnTo>
                    <a:pt x="41" y="15"/>
                  </a:lnTo>
                  <a:lnTo>
                    <a:pt x="31" y="18"/>
                  </a:lnTo>
                  <a:lnTo>
                    <a:pt x="22" y="25"/>
                  </a:lnTo>
                  <a:lnTo>
                    <a:pt x="17" y="32"/>
                  </a:lnTo>
                  <a:lnTo>
                    <a:pt x="17" y="43"/>
                  </a:lnTo>
                  <a:lnTo>
                    <a:pt x="10" y="43"/>
                  </a:lnTo>
                  <a:lnTo>
                    <a:pt x="6" y="43"/>
                  </a:lnTo>
                  <a:lnTo>
                    <a:pt x="2" y="42"/>
                  </a:lnTo>
                  <a:lnTo>
                    <a:pt x="1" y="42"/>
                  </a:lnTo>
                  <a:lnTo>
                    <a:pt x="0" y="35"/>
                  </a:lnTo>
                  <a:lnTo>
                    <a:pt x="4" y="30"/>
                  </a:lnTo>
                  <a:lnTo>
                    <a:pt x="7" y="20"/>
                  </a:lnTo>
                  <a:lnTo>
                    <a:pt x="12" y="12"/>
                  </a:lnTo>
                  <a:lnTo>
                    <a:pt x="18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3" name="Freeform 419"/>
            <p:cNvSpPr>
              <a:spLocks/>
            </p:cNvSpPr>
            <p:nvPr/>
          </p:nvSpPr>
          <p:spPr bwMode="auto">
            <a:xfrm>
              <a:off x="6829" y="3708"/>
              <a:ext cx="13" cy="8"/>
            </a:xfrm>
            <a:custGeom>
              <a:avLst/>
              <a:gdLst>
                <a:gd name="T0" fmla="*/ 0 w 52"/>
                <a:gd name="T1" fmla="*/ 0 h 32"/>
                <a:gd name="T2" fmla="*/ 0 w 52"/>
                <a:gd name="T3" fmla="*/ 0 h 32"/>
                <a:gd name="T4" fmla="*/ 0 w 52"/>
                <a:gd name="T5" fmla="*/ 0 h 32"/>
                <a:gd name="T6" fmla="*/ 0 w 52"/>
                <a:gd name="T7" fmla="*/ 0 h 32"/>
                <a:gd name="T8" fmla="*/ 0 w 52"/>
                <a:gd name="T9" fmla="*/ 0 h 32"/>
                <a:gd name="T10" fmla="*/ 0 w 52"/>
                <a:gd name="T11" fmla="*/ 0 h 32"/>
                <a:gd name="T12" fmla="*/ 0 w 52"/>
                <a:gd name="T13" fmla="*/ 0 h 32"/>
                <a:gd name="T14" fmla="*/ 0 w 52"/>
                <a:gd name="T15" fmla="*/ 0 h 32"/>
                <a:gd name="T16" fmla="*/ 0 w 52"/>
                <a:gd name="T17" fmla="*/ 0 h 32"/>
                <a:gd name="T18" fmla="*/ 0 w 52"/>
                <a:gd name="T19" fmla="*/ 0 h 32"/>
                <a:gd name="T20" fmla="*/ 0 w 52"/>
                <a:gd name="T21" fmla="*/ 0 h 32"/>
                <a:gd name="T22" fmla="*/ 0 w 52"/>
                <a:gd name="T23" fmla="*/ 0 h 32"/>
                <a:gd name="T24" fmla="*/ 0 w 52"/>
                <a:gd name="T25" fmla="*/ 0 h 32"/>
                <a:gd name="T26" fmla="*/ 0 w 52"/>
                <a:gd name="T27" fmla="*/ 0 h 32"/>
                <a:gd name="T28" fmla="*/ 0 w 52"/>
                <a:gd name="T29" fmla="*/ 0 h 32"/>
                <a:gd name="T30" fmla="*/ 0 w 52"/>
                <a:gd name="T31" fmla="*/ 0 h 32"/>
                <a:gd name="T32" fmla="*/ 0 w 52"/>
                <a:gd name="T33" fmla="*/ 0 h 32"/>
                <a:gd name="T34" fmla="*/ 0 w 52"/>
                <a:gd name="T35" fmla="*/ 0 h 32"/>
                <a:gd name="T36" fmla="*/ 0 w 52"/>
                <a:gd name="T37" fmla="*/ 0 h 32"/>
                <a:gd name="T38" fmla="*/ 0 w 52"/>
                <a:gd name="T39" fmla="*/ 0 h 32"/>
                <a:gd name="T40" fmla="*/ 0 w 52"/>
                <a:gd name="T41" fmla="*/ 0 h 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2"/>
                <a:gd name="T64" fmla="*/ 0 h 32"/>
                <a:gd name="T65" fmla="*/ 52 w 52"/>
                <a:gd name="T66" fmla="*/ 32 h 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2" h="32">
                  <a:moveTo>
                    <a:pt x="26" y="2"/>
                  </a:moveTo>
                  <a:lnTo>
                    <a:pt x="34" y="0"/>
                  </a:lnTo>
                  <a:lnTo>
                    <a:pt x="40" y="1"/>
                  </a:lnTo>
                  <a:lnTo>
                    <a:pt x="43" y="3"/>
                  </a:lnTo>
                  <a:lnTo>
                    <a:pt x="46" y="8"/>
                  </a:lnTo>
                  <a:lnTo>
                    <a:pt x="46" y="11"/>
                  </a:lnTo>
                  <a:lnTo>
                    <a:pt x="47" y="16"/>
                  </a:lnTo>
                  <a:lnTo>
                    <a:pt x="48" y="22"/>
                  </a:lnTo>
                  <a:lnTo>
                    <a:pt x="52" y="27"/>
                  </a:lnTo>
                  <a:lnTo>
                    <a:pt x="46" y="27"/>
                  </a:lnTo>
                  <a:lnTo>
                    <a:pt x="38" y="27"/>
                  </a:lnTo>
                  <a:lnTo>
                    <a:pt x="32" y="27"/>
                  </a:lnTo>
                  <a:lnTo>
                    <a:pt x="26" y="27"/>
                  </a:lnTo>
                  <a:lnTo>
                    <a:pt x="16" y="28"/>
                  </a:lnTo>
                  <a:lnTo>
                    <a:pt x="5" y="32"/>
                  </a:lnTo>
                  <a:lnTo>
                    <a:pt x="0" y="22"/>
                  </a:lnTo>
                  <a:lnTo>
                    <a:pt x="7" y="15"/>
                  </a:lnTo>
                  <a:lnTo>
                    <a:pt x="13" y="11"/>
                  </a:lnTo>
                  <a:lnTo>
                    <a:pt x="20" y="6"/>
                  </a:lnTo>
                  <a:lnTo>
                    <a:pt x="26" y="2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4" name="Freeform 420"/>
            <p:cNvSpPr>
              <a:spLocks/>
            </p:cNvSpPr>
            <p:nvPr/>
          </p:nvSpPr>
          <p:spPr bwMode="auto">
            <a:xfrm>
              <a:off x="6878" y="3716"/>
              <a:ext cx="15" cy="13"/>
            </a:xfrm>
            <a:custGeom>
              <a:avLst/>
              <a:gdLst>
                <a:gd name="T0" fmla="*/ 0 w 61"/>
                <a:gd name="T1" fmla="*/ 0 h 54"/>
                <a:gd name="T2" fmla="*/ 0 w 61"/>
                <a:gd name="T3" fmla="*/ 0 h 54"/>
                <a:gd name="T4" fmla="*/ 0 w 61"/>
                <a:gd name="T5" fmla="*/ 0 h 54"/>
                <a:gd name="T6" fmla="*/ 0 w 61"/>
                <a:gd name="T7" fmla="*/ 0 h 54"/>
                <a:gd name="T8" fmla="*/ 0 w 61"/>
                <a:gd name="T9" fmla="*/ 0 h 54"/>
                <a:gd name="T10" fmla="*/ 0 w 61"/>
                <a:gd name="T11" fmla="*/ 0 h 54"/>
                <a:gd name="T12" fmla="*/ 0 w 61"/>
                <a:gd name="T13" fmla="*/ 0 h 54"/>
                <a:gd name="T14" fmla="*/ 0 w 61"/>
                <a:gd name="T15" fmla="*/ 0 h 54"/>
                <a:gd name="T16" fmla="*/ 0 w 61"/>
                <a:gd name="T17" fmla="*/ 0 h 54"/>
                <a:gd name="T18" fmla="*/ 0 w 61"/>
                <a:gd name="T19" fmla="*/ 0 h 54"/>
                <a:gd name="T20" fmla="*/ 0 w 61"/>
                <a:gd name="T21" fmla="*/ 0 h 54"/>
                <a:gd name="T22" fmla="*/ 0 w 61"/>
                <a:gd name="T23" fmla="*/ 0 h 54"/>
                <a:gd name="T24" fmla="*/ 0 w 61"/>
                <a:gd name="T25" fmla="*/ 0 h 54"/>
                <a:gd name="T26" fmla="*/ 0 w 61"/>
                <a:gd name="T27" fmla="*/ 0 h 54"/>
                <a:gd name="T28" fmla="*/ 0 w 61"/>
                <a:gd name="T29" fmla="*/ 0 h 54"/>
                <a:gd name="T30" fmla="*/ 0 w 61"/>
                <a:gd name="T31" fmla="*/ 0 h 54"/>
                <a:gd name="T32" fmla="*/ 0 w 61"/>
                <a:gd name="T33" fmla="*/ 0 h 54"/>
                <a:gd name="T34" fmla="*/ 0 w 61"/>
                <a:gd name="T35" fmla="*/ 0 h 54"/>
                <a:gd name="T36" fmla="*/ 0 w 61"/>
                <a:gd name="T37" fmla="*/ 0 h 54"/>
                <a:gd name="T38" fmla="*/ 0 w 61"/>
                <a:gd name="T39" fmla="*/ 0 h 54"/>
                <a:gd name="T40" fmla="*/ 0 w 61"/>
                <a:gd name="T41" fmla="*/ 0 h 54"/>
                <a:gd name="T42" fmla="*/ 0 w 61"/>
                <a:gd name="T43" fmla="*/ 0 h 54"/>
                <a:gd name="T44" fmla="*/ 0 w 61"/>
                <a:gd name="T45" fmla="*/ 0 h 54"/>
                <a:gd name="T46" fmla="*/ 0 w 61"/>
                <a:gd name="T47" fmla="*/ 0 h 54"/>
                <a:gd name="T48" fmla="*/ 0 w 61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1"/>
                <a:gd name="T76" fmla="*/ 0 h 54"/>
                <a:gd name="T77" fmla="*/ 61 w 61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1" h="54">
                  <a:moveTo>
                    <a:pt x="32" y="0"/>
                  </a:moveTo>
                  <a:lnTo>
                    <a:pt x="37" y="2"/>
                  </a:lnTo>
                  <a:lnTo>
                    <a:pt x="44" y="6"/>
                  </a:lnTo>
                  <a:lnTo>
                    <a:pt x="49" y="10"/>
                  </a:lnTo>
                  <a:lnTo>
                    <a:pt x="53" y="16"/>
                  </a:lnTo>
                  <a:lnTo>
                    <a:pt x="55" y="21"/>
                  </a:lnTo>
                  <a:lnTo>
                    <a:pt x="59" y="27"/>
                  </a:lnTo>
                  <a:lnTo>
                    <a:pt x="60" y="32"/>
                  </a:lnTo>
                  <a:lnTo>
                    <a:pt x="61" y="39"/>
                  </a:lnTo>
                  <a:lnTo>
                    <a:pt x="57" y="44"/>
                  </a:lnTo>
                  <a:lnTo>
                    <a:pt x="50" y="49"/>
                  </a:lnTo>
                  <a:lnTo>
                    <a:pt x="45" y="50"/>
                  </a:lnTo>
                  <a:lnTo>
                    <a:pt x="39" y="53"/>
                  </a:lnTo>
                  <a:lnTo>
                    <a:pt x="33" y="53"/>
                  </a:lnTo>
                  <a:lnTo>
                    <a:pt x="26" y="54"/>
                  </a:lnTo>
                  <a:lnTo>
                    <a:pt x="0" y="48"/>
                  </a:lnTo>
                  <a:lnTo>
                    <a:pt x="2" y="42"/>
                  </a:lnTo>
                  <a:lnTo>
                    <a:pt x="6" y="35"/>
                  </a:lnTo>
                  <a:lnTo>
                    <a:pt x="10" y="30"/>
                  </a:lnTo>
                  <a:lnTo>
                    <a:pt x="15" y="23"/>
                  </a:lnTo>
                  <a:lnTo>
                    <a:pt x="19" y="17"/>
                  </a:lnTo>
                  <a:lnTo>
                    <a:pt x="24" y="10"/>
                  </a:lnTo>
                  <a:lnTo>
                    <a:pt x="27" y="5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5" name="Freeform 421"/>
            <p:cNvSpPr>
              <a:spLocks/>
            </p:cNvSpPr>
            <p:nvPr/>
          </p:nvSpPr>
          <p:spPr bwMode="auto">
            <a:xfrm>
              <a:off x="6683" y="3716"/>
              <a:ext cx="30" cy="32"/>
            </a:xfrm>
            <a:custGeom>
              <a:avLst/>
              <a:gdLst>
                <a:gd name="T0" fmla="*/ 0 w 121"/>
                <a:gd name="T1" fmla="*/ 0 h 126"/>
                <a:gd name="T2" fmla="*/ 0 w 121"/>
                <a:gd name="T3" fmla="*/ 0 h 126"/>
                <a:gd name="T4" fmla="*/ 0 w 121"/>
                <a:gd name="T5" fmla="*/ 0 h 126"/>
                <a:gd name="T6" fmla="*/ 0 w 121"/>
                <a:gd name="T7" fmla="*/ 0 h 126"/>
                <a:gd name="T8" fmla="*/ 0 w 121"/>
                <a:gd name="T9" fmla="*/ 0 h 126"/>
                <a:gd name="T10" fmla="*/ 0 w 121"/>
                <a:gd name="T11" fmla="*/ 0 h 126"/>
                <a:gd name="T12" fmla="*/ 0 w 121"/>
                <a:gd name="T13" fmla="*/ 0 h 126"/>
                <a:gd name="T14" fmla="*/ 0 w 121"/>
                <a:gd name="T15" fmla="*/ 0 h 126"/>
                <a:gd name="T16" fmla="*/ 0 w 121"/>
                <a:gd name="T17" fmla="*/ 0 h 126"/>
                <a:gd name="T18" fmla="*/ 0 w 121"/>
                <a:gd name="T19" fmla="*/ 0 h 126"/>
                <a:gd name="T20" fmla="*/ 0 w 121"/>
                <a:gd name="T21" fmla="*/ 0 h 126"/>
                <a:gd name="T22" fmla="*/ 0 w 121"/>
                <a:gd name="T23" fmla="*/ 0 h 126"/>
                <a:gd name="T24" fmla="*/ 0 w 121"/>
                <a:gd name="T25" fmla="*/ 0 h 126"/>
                <a:gd name="T26" fmla="*/ 0 w 121"/>
                <a:gd name="T27" fmla="*/ 0 h 126"/>
                <a:gd name="T28" fmla="*/ 0 w 121"/>
                <a:gd name="T29" fmla="*/ 0 h 126"/>
                <a:gd name="T30" fmla="*/ 0 w 121"/>
                <a:gd name="T31" fmla="*/ 0 h 126"/>
                <a:gd name="T32" fmla="*/ 0 w 121"/>
                <a:gd name="T33" fmla="*/ 0 h 126"/>
                <a:gd name="T34" fmla="*/ 0 w 121"/>
                <a:gd name="T35" fmla="*/ 0 h 126"/>
                <a:gd name="T36" fmla="*/ 0 w 121"/>
                <a:gd name="T37" fmla="*/ 0 h 126"/>
                <a:gd name="T38" fmla="*/ 0 w 121"/>
                <a:gd name="T39" fmla="*/ 0 h 126"/>
                <a:gd name="T40" fmla="*/ 0 w 121"/>
                <a:gd name="T41" fmla="*/ 0 h 126"/>
                <a:gd name="T42" fmla="*/ 0 w 121"/>
                <a:gd name="T43" fmla="*/ 0 h 126"/>
                <a:gd name="T44" fmla="*/ 0 w 121"/>
                <a:gd name="T45" fmla="*/ 0 h 126"/>
                <a:gd name="T46" fmla="*/ 0 w 121"/>
                <a:gd name="T47" fmla="*/ 0 h 126"/>
                <a:gd name="T48" fmla="*/ 0 w 121"/>
                <a:gd name="T49" fmla="*/ 0 h 126"/>
                <a:gd name="T50" fmla="*/ 0 w 121"/>
                <a:gd name="T51" fmla="*/ 0 h 126"/>
                <a:gd name="T52" fmla="*/ 0 w 121"/>
                <a:gd name="T53" fmla="*/ 0 h 126"/>
                <a:gd name="T54" fmla="*/ 0 w 121"/>
                <a:gd name="T55" fmla="*/ 0 h 126"/>
                <a:gd name="T56" fmla="*/ 0 w 121"/>
                <a:gd name="T57" fmla="*/ 0 h 126"/>
                <a:gd name="T58" fmla="*/ 0 w 121"/>
                <a:gd name="T59" fmla="*/ 0 h 126"/>
                <a:gd name="T60" fmla="*/ 0 w 121"/>
                <a:gd name="T61" fmla="*/ 0 h 126"/>
                <a:gd name="T62" fmla="*/ 0 w 121"/>
                <a:gd name="T63" fmla="*/ 0 h 126"/>
                <a:gd name="T64" fmla="*/ 0 w 121"/>
                <a:gd name="T65" fmla="*/ 0 h 126"/>
                <a:gd name="T66" fmla="*/ 0 w 121"/>
                <a:gd name="T67" fmla="*/ 0 h 12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1"/>
                <a:gd name="T103" fmla="*/ 0 h 126"/>
                <a:gd name="T104" fmla="*/ 121 w 121"/>
                <a:gd name="T105" fmla="*/ 126 h 12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1" h="126">
                  <a:moveTo>
                    <a:pt x="51" y="0"/>
                  </a:moveTo>
                  <a:lnTo>
                    <a:pt x="63" y="0"/>
                  </a:lnTo>
                  <a:lnTo>
                    <a:pt x="75" y="3"/>
                  </a:lnTo>
                  <a:lnTo>
                    <a:pt x="85" y="6"/>
                  </a:lnTo>
                  <a:lnTo>
                    <a:pt x="94" y="12"/>
                  </a:lnTo>
                  <a:lnTo>
                    <a:pt x="100" y="18"/>
                  </a:lnTo>
                  <a:lnTo>
                    <a:pt x="107" y="25"/>
                  </a:lnTo>
                  <a:lnTo>
                    <a:pt x="112" y="32"/>
                  </a:lnTo>
                  <a:lnTo>
                    <a:pt x="117" y="41"/>
                  </a:lnTo>
                  <a:lnTo>
                    <a:pt x="120" y="50"/>
                  </a:lnTo>
                  <a:lnTo>
                    <a:pt x="121" y="59"/>
                  </a:lnTo>
                  <a:lnTo>
                    <a:pt x="120" y="69"/>
                  </a:lnTo>
                  <a:lnTo>
                    <a:pt x="118" y="79"/>
                  </a:lnTo>
                  <a:lnTo>
                    <a:pt x="114" y="87"/>
                  </a:lnTo>
                  <a:lnTo>
                    <a:pt x="110" y="96"/>
                  </a:lnTo>
                  <a:lnTo>
                    <a:pt x="104" y="104"/>
                  </a:lnTo>
                  <a:lnTo>
                    <a:pt x="98" y="113"/>
                  </a:lnTo>
                  <a:lnTo>
                    <a:pt x="87" y="119"/>
                  </a:lnTo>
                  <a:lnTo>
                    <a:pt x="77" y="126"/>
                  </a:lnTo>
                  <a:lnTo>
                    <a:pt x="77" y="121"/>
                  </a:lnTo>
                  <a:lnTo>
                    <a:pt x="80" y="114"/>
                  </a:lnTo>
                  <a:lnTo>
                    <a:pt x="81" y="107"/>
                  </a:lnTo>
                  <a:lnTo>
                    <a:pt x="83" y="100"/>
                  </a:lnTo>
                  <a:lnTo>
                    <a:pt x="85" y="92"/>
                  </a:lnTo>
                  <a:lnTo>
                    <a:pt x="86" y="83"/>
                  </a:lnTo>
                  <a:lnTo>
                    <a:pt x="87" y="76"/>
                  </a:lnTo>
                  <a:lnTo>
                    <a:pt x="87" y="68"/>
                  </a:lnTo>
                  <a:lnTo>
                    <a:pt x="87" y="59"/>
                  </a:lnTo>
                  <a:lnTo>
                    <a:pt x="86" y="52"/>
                  </a:lnTo>
                  <a:lnTo>
                    <a:pt x="83" y="45"/>
                  </a:lnTo>
                  <a:lnTo>
                    <a:pt x="81" y="40"/>
                  </a:lnTo>
                  <a:lnTo>
                    <a:pt x="76" y="34"/>
                  </a:lnTo>
                  <a:lnTo>
                    <a:pt x="71" y="31"/>
                  </a:lnTo>
                  <a:lnTo>
                    <a:pt x="64" y="29"/>
                  </a:lnTo>
                  <a:lnTo>
                    <a:pt x="56" y="29"/>
                  </a:lnTo>
                  <a:lnTo>
                    <a:pt x="54" y="33"/>
                  </a:lnTo>
                  <a:lnTo>
                    <a:pt x="53" y="39"/>
                  </a:lnTo>
                  <a:lnTo>
                    <a:pt x="53" y="45"/>
                  </a:lnTo>
                  <a:lnTo>
                    <a:pt x="53" y="52"/>
                  </a:lnTo>
                  <a:lnTo>
                    <a:pt x="52" y="58"/>
                  </a:lnTo>
                  <a:lnTo>
                    <a:pt x="52" y="65"/>
                  </a:lnTo>
                  <a:lnTo>
                    <a:pt x="51" y="70"/>
                  </a:lnTo>
                  <a:lnTo>
                    <a:pt x="51" y="78"/>
                  </a:lnTo>
                  <a:lnTo>
                    <a:pt x="47" y="82"/>
                  </a:lnTo>
                  <a:lnTo>
                    <a:pt x="45" y="87"/>
                  </a:lnTo>
                  <a:lnTo>
                    <a:pt x="41" y="91"/>
                  </a:lnTo>
                  <a:lnTo>
                    <a:pt x="39" y="94"/>
                  </a:lnTo>
                  <a:lnTo>
                    <a:pt x="33" y="94"/>
                  </a:lnTo>
                  <a:lnTo>
                    <a:pt x="28" y="95"/>
                  </a:lnTo>
                  <a:lnTo>
                    <a:pt x="20" y="93"/>
                  </a:lnTo>
                  <a:lnTo>
                    <a:pt x="14" y="91"/>
                  </a:lnTo>
                  <a:lnTo>
                    <a:pt x="6" y="83"/>
                  </a:lnTo>
                  <a:lnTo>
                    <a:pt x="4" y="78"/>
                  </a:lnTo>
                  <a:lnTo>
                    <a:pt x="0" y="70"/>
                  </a:lnTo>
                  <a:lnTo>
                    <a:pt x="0" y="65"/>
                  </a:lnTo>
                  <a:lnTo>
                    <a:pt x="0" y="58"/>
                  </a:lnTo>
                  <a:lnTo>
                    <a:pt x="1" y="51"/>
                  </a:lnTo>
                  <a:lnTo>
                    <a:pt x="4" y="45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5" y="26"/>
                  </a:lnTo>
                  <a:lnTo>
                    <a:pt x="18" y="19"/>
                  </a:lnTo>
                  <a:lnTo>
                    <a:pt x="26" y="15"/>
                  </a:lnTo>
                  <a:lnTo>
                    <a:pt x="30" y="10"/>
                  </a:lnTo>
                  <a:lnTo>
                    <a:pt x="38" y="6"/>
                  </a:lnTo>
                  <a:lnTo>
                    <a:pt x="44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6" name="Freeform 422"/>
            <p:cNvSpPr>
              <a:spLocks/>
            </p:cNvSpPr>
            <p:nvPr/>
          </p:nvSpPr>
          <p:spPr bwMode="auto">
            <a:xfrm>
              <a:off x="7107" y="3716"/>
              <a:ext cx="23" cy="13"/>
            </a:xfrm>
            <a:custGeom>
              <a:avLst/>
              <a:gdLst>
                <a:gd name="T0" fmla="*/ 0 w 90"/>
                <a:gd name="T1" fmla="*/ 0 h 51"/>
                <a:gd name="T2" fmla="*/ 0 w 90"/>
                <a:gd name="T3" fmla="*/ 0 h 51"/>
                <a:gd name="T4" fmla="*/ 0 w 90"/>
                <a:gd name="T5" fmla="*/ 0 h 51"/>
                <a:gd name="T6" fmla="*/ 0 w 90"/>
                <a:gd name="T7" fmla="*/ 0 h 51"/>
                <a:gd name="T8" fmla="*/ 0 w 90"/>
                <a:gd name="T9" fmla="*/ 0 h 51"/>
                <a:gd name="T10" fmla="*/ 0 w 90"/>
                <a:gd name="T11" fmla="*/ 0 h 51"/>
                <a:gd name="T12" fmla="*/ 0 w 90"/>
                <a:gd name="T13" fmla="*/ 0 h 51"/>
                <a:gd name="T14" fmla="*/ 0 w 90"/>
                <a:gd name="T15" fmla="*/ 0 h 51"/>
                <a:gd name="T16" fmla="*/ 0 w 90"/>
                <a:gd name="T17" fmla="*/ 0 h 51"/>
                <a:gd name="T18" fmla="*/ 0 w 90"/>
                <a:gd name="T19" fmla="*/ 0 h 51"/>
                <a:gd name="T20" fmla="*/ 0 w 90"/>
                <a:gd name="T21" fmla="*/ 0 h 51"/>
                <a:gd name="T22" fmla="*/ 0 w 90"/>
                <a:gd name="T23" fmla="*/ 0 h 51"/>
                <a:gd name="T24" fmla="*/ 0 w 90"/>
                <a:gd name="T25" fmla="*/ 0 h 51"/>
                <a:gd name="T26" fmla="*/ 0 w 90"/>
                <a:gd name="T27" fmla="*/ 0 h 51"/>
                <a:gd name="T28" fmla="*/ 0 w 90"/>
                <a:gd name="T29" fmla="*/ 0 h 51"/>
                <a:gd name="T30" fmla="*/ 0 w 90"/>
                <a:gd name="T31" fmla="*/ 0 h 51"/>
                <a:gd name="T32" fmla="*/ 0 w 90"/>
                <a:gd name="T33" fmla="*/ 0 h 51"/>
                <a:gd name="T34" fmla="*/ 0 w 90"/>
                <a:gd name="T35" fmla="*/ 0 h 51"/>
                <a:gd name="T36" fmla="*/ 0 w 90"/>
                <a:gd name="T37" fmla="*/ 0 h 51"/>
                <a:gd name="T38" fmla="*/ 0 w 90"/>
                <a:gd name="T39" fmla="*/ 0 h 51"/>
                <a:gd name="T40" fmla="*/ 0 w 90"/>
                <a:gd name="T41" fmla="*/ 0 h 51"/>
                <a:gd name="T42" fmla="*/ 0 w 90"/>
                <a:gd name="T43" fmla="*/ 0 h 51"/>
                <a:gd name="T44" fmla="*/ 0 w 90"/>
                <a:gd name="T45" fmla="*/ 0 h 51"/>
                <a:gd name="T46" fmla="*/ 0 w 90"/>
                <a:gd name="T47" fmla="*/ 0 h 51"/>
                <a:gd name="T48" fmla="*/ 0 w 90"/>
                <a:gd name="T49" fmla="*/ 0 h 51"/>
                <a:gd name="T50" fmla="*/ 0 w 90"/>
                <a:gd name="T51" fmla="*/ 0 h 51"/>
                <a:gd name="T52" fmla="*/ 0 w 90"/>
                <a:gd name="T53" fmla="*/ 0 h 51"/>
                <a:gd name="T54" fmla="*/ 0 w 90"/>
                <a:gd name="T55" fmla="*/ 0 h 5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0"/>
                <a:gd name="T85" fmla="*/ 0 h 51"/>
                <a:gd name="T86" fmla="*/ 90 w 90"/>
                <a:gd name="T87" fmla="*/ 51 h 5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0" h="51">
                  <a:moveTo>
                    <a:pt x="74" y="0"/>
                  </a:moveTo>
                  <a:lnTo>
                    <a:pt x="79" y="6"/>
                  </a:lnTo>
                  <a:lnTo>
                    <a:pt x="84" y="11"/>
                  </a:lnTo>
                  <a:lnTo>
                    <a:pt x="89" y="16"/>
                  </a:lnTo>
                  <a:lnTo>
                    <a:pt x="90" y="24"/>
                  </a:lnTo>
                  <a:lnTo>
                    <a:pt x="81" y="26"/>
                  </a:lnTo>
                  <a:lnTo>
                    <a:pt x="73" y="30"/>
                  </a:lnTo>
                  <a:lnTo>
                    <a:pt x="65" y="36"/>
                  </a:lnTo>
                  <a:lnTo>
                    <a:pt x="57" y="41"/>
                  </a:lnTo>
                  <a:lnTo>
                    <a:pt x="48" y="46"/>
                  </a:lnTo>
                  <a:lnTo>
                    <a:pt x="39" y="50"/>
                  </a:lnTo>
                  <a:lnTo>
                    <a:pt x="30" y="51"/>
                  </a:lnTo>
                  <a:lnTo>
                    <a:pt x="21" y="51"/>
                  </a:lnTo>
                  <a:lnTo>
                    <a:pt x="20" y="48"/>
                  </a:lnTo>
                  <a:lnTo>
                    <a:pt x="24" y="45"/>
                  </a:lnTo>
                  <a:lnTo>
                    <a:pt x="16" y="44"/>
                  </a:lnTo>
                  <a:lnTo>
                    <a:pt x="12" y="44"/>
                  </a:lnTo>
                  <a:lnTo>
                    <a:pt x="4" y="44"/>
                  </a:lnTo>
                  <a:lnTo>
                    <a:pt x="0" y="45"/>
                  </a:lnTo>
                  <a:lnTo>
                    <a:pt x="7" y="38"/>
                  </a:lnTo>
                  <a:lnTo>
                    <a:pt x="16" y="31"/>
                  </a:lnTo>
                  <a:lnTo>
                    <a:pt x="26" y="26"/>
                  </a:lnTo>
                  <a:lnTo>
                    <a:pt x="37" y="21"/>
                  </a:lnTo>
                  <a:lnTo>
                    <a:pt x="47" y="17"/>
                  </a:lnTo>
                  <a:lnTo>
                    <a:pt x="57" y="12"/>
                  </a:lnTo>
                  <a:lnTo>
                    <a:pt x="66" y="6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7" name="Freeform 423"/>
            <p:cNvSpPr>
              <a:spLocks/>
            </p:cNvSpPr>
            <p:nvPr/>
          </p:nvSpPr>
          <p:spPr bwMode="auto">
            <a:xfrm>
              <a:off x="6746" y="3721"/>
              <a:ext cx="36" cy="32"/>
            </a:xfrm>
            <a:custGeom>
              <a:avLst/>
              <a:gdLst>
                <a:gd name="T0" fmla="*/ 0 w 145"/>
                <a:gd name="T1" fmla="*/ 0 h 129"/>
                <a:gd name="T2" fmla="*/ 0 w 145"/>
                <a:gd name="T3" fmla="*/ 0 h 129"/>
                <a:gd name="T4" fmla="*/ 0 w 145"/>
                <a:gd name="T5" fmla="*/ 0 h 129"/>
                <a:gd name="T6" fmla="*/ 0 w 145"/>
                <a:gd name="T7" fmla="*/ 0 h 129"/>
                <a:gd name="T8" fmla="*/ 0 w 145"/>
                <a:gd name="T9" fmla="*/ 0 h 129"/>
                <a:gd name="T10" fmla="*/ 0 w 145"/>
                <a:gd name="T11" fmla="*/ 0 h 129"/>
                <a:gd name="T12" fmla="*/ 0 w 145"/>
                <a:gd name="T13" fmla="*/ 0 h 129"/>
                <a:gd name="T14" fmla="*/ 0 w 145"/>
                <a:gd name="T15" fmla="*/ 0 h 129"/>
                <a:gd name="T16" fmla="*/ 0 w 145"/>
                <a:gd name="T17" fmla="*/ 0 h 129"/>
                <a:gd name="T18" fmla="*/ 0 w 145"/>
                <a:gd name="T19" fmla="*/ 0 h 129"/>
                <a:gd name="T20" fmla="*/ 0 w 145"/>
                <a:gd name="T21" fmla="*/ 0 h 129"/>
                <a:gd name="T22" fmla="*/ 0 w 145"/>
                <a:gd name="T23" fmla="*/ 0 h 129"/>
                <a:gd name="T24" fmla="*/ 0 w 145"/>
                <a:gd name="T25" fmla="*/ 0 h 129"/>
                <a:gd name="T26" fmla="*/ 0 w 145"/>
                <a:gd name="T27" fmla="*/ 0 h 129"/>
                <a:gd name="T28" fmla="*/ 0 w 145"/>
                <a:gd name="T29" fmla="*/ 0 h 129"/>
                <a:gd name="T30" fmla="*/ 0 w 145"/>
                <a:gd name="T31" fmla="*/ 0 h 129"/>
                <a:gd name="T32" fmla="*/ 0 w 145"/>
                <a:gd name="T33" fmla="*/ 0 h 129"/>
                <a:gd name="T34" fmla="*/ 0 w 145"/>
                <a:gd name="T35" fmla="*/ 0 h 129"/>
                <a:gd name="T36" fmla="*/ 0 w 145"/>
                <a:gd name="T37" fmla="*/ 0 h 129"/>
                <a:gd name="T38" fmla="*/ 0 w 145"/>
                <a:gd name="T39" fmla="*/ 0 h 129"/>
                <a:gd name="T40" fmla="*/ 0 w 145"/>
                <a:gd name="T41" fmla="*/ 0 h 129"/>
                <a:gd name="T42" fmla="*/ 0 w 145"/>
                <a:gd name="T43" fmla="*/ 0 h 129"/>
                <a:gd name="T44" fmla="*/ 0 w 145"/>
                <a:gd name="T45" fmla="*/ 0 h 129"/>
                <a:gd name="T46" fmla="*/ 0 w 145"/>
                <a:gd name="T47" fmla="*/ 0 h 129"/>
                <a:gd name="T48" fmla="*/ 0 w 145"/>
                <a:gd name="T49" fmla="*/ 0 h 129"/>
                <a:gd name="T50" fmla="*/ 0 w 145"/>
                <a:gd name="T51" fmla="*/ 0 h 129"/>
                <a:gd name="T52" fmla="*/ 0 w 145"/>
                <a:gd name="T53" fmla="*/ 0 h 129"/>
                <a:gd name="T54" fmla="*/ 0 w 145"/>
                <a:gd name="T55" fmla="*/ 0 h 129"/>
                <a:gd name="T56" fmla="*/ 0 w 145"/>
                <a:gd name="T57" fmla="*/ 0 h 129"/>
                <a:gd name="T58" fmla="*/ 0 w 145"/>
                <a:gd name="T59" fmla="*/ 0 h 129"/>
                <a:gd name="T60" fmla="*/ 0 w 145"/>
                <a:gd name="T61" fmla="*/ 0 h 129"/>
                <a:gd name="T62" fmla="*/ 0 w 145"/>
                <a:gd name="T63" fmla="*/ 0 h 129"/>
                <a:gd name="T64" fmla="*/ 0 w 145"/>
                <a:gd name="T65" fmla="*/ 0 h 129"/>
                <a:gd name="T66" fmla="*/ 0 w 145"/>
                <a:gd name="T67" fmla="*/ 0 h 129"/>
                <a:gd name="T68" fmla="*/ 0 w 145"/>
                <a:gd name="T69" fmla="*/ 0 h 12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5"/>
                <a:gd name="T106" fmla="*/ 0 h 129"/>
                <a:gd name="T107" fmla="*/ 145 w 145"/>
                <a:gd name="T108" fmla="*/ 129 h 12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5" h="129">
                  <a:moveTo>
                    <a:pt x="50" y="3"/>
                  </a:moveTo>
                  <a:lnTo>
                    <a:pt x="59" y="0"/>
                  </a:lnTo>
                  <a:lnTo>
                    <a:pt x="70" y="1"/>
                  </a:lnTo>
                  <a:lnTo>
                    <a:pt x="80" y="3"/>
                  </a:lnTo>
                  <a:lnTo>
                    <a:pt x="92" y="9"/>
                  </a:lnTo>
                  <a:lnTo>
                    <a:pt x="100" y="13"/>
                  </a:lnTo>
                  <a:lnTo>
                    <a:pt x="111" y="20"/>
                  </a:lnTo>
                  <a:lnTo>
                    <a:pt x="120" y="27"/>
                  </a:lnTo>
                  <a:lnTo>
                    <a:pt x="128" y="36"/>
                  </a:lnTo>
                  <a:lnTo>
                    <a:pt x="134" y="45"/>
                  </a:lnTo>
                  <a:lnTo>
                    <a:pt x="139" y="53"/>
                  </a:lnTo>
                  <a:lnTo>
                    <a:pt x="143" y="64"/>
                  </a:lnTo>
                  <a:lnTo>
                    <a:pt x="145" y="75"/>
                  </a:lnTo>
                  <a:lnTo>
                    <a:pt x="144" y="83"/>
                  </a:lnTo>
                  <a:lnTo>
                    <a:pt x="141" y="93"/>
                  </a:lnTo>
                  <a:lnTo>
                    <a:pt x="135" y="102"/>
                  </a:lnTo>
                  <a:lnTo>
                    <a:pt x="129" y="111"/>
                  </a:lnTo>
                  <a:lnTo>
                    <a:pt x="123" y="113"/>
                  </a:lnTo>
                  <a:lnTo>
                    <a:pt x="117" y="116"/>
                  </a:lnTo>
                  <a:lnTo>
                    <a:pt x="110" y="117"/>
                  </a:lnTo>
                  <a:lnTo>
                    <a:pt x="103" y="120"/>
                  </a:lnTo>
                  <a:lnTo>
                    <a:pt x="94" y="122"/>
                  </a:lnTo>
                  <a:lnTo>
                    <a:pt x="87" y="126"/>
                  </a:lnTo>
                  <a:lnTo>
                    <a:pt x="78" y="127"/>
                  </a:lnTo>
                  <a:lnTo>
                    <a:pt x="71" y="128"/>
                  </a:lnTo>
                  <a:lnTo>
                    <a:pt x="64" y="129"/>
                  </a:lnTo>
                  <a:lnTo>
                    <a:pt x="58" y="128"/>
                  </a:lnTo>
                  <a:lnTo>
                    <a:pt x="67" y="122"/>
                  </a:lnTo>
                  <a:lnTo>
                    <a:pt x="76" y="116"/>
                  </a:lnTo>
                  <a:lnTo>
                    <a:pt x="81" y="106"/>
                  </a:lnTo>
                  <a:lnTo>
                    <a:pt x="87" y="96"/>
                  </a:lnTo>
                  <a:lnTo>
                    <a:pt x="88" y="85"/>
                  </a:lnTo>
                  <a:lnTo>
                    <a:pt x="91" y="75"/>
                  </a:lnTo>
                  <a:lnTo>
                    <a:pt x="90" y="63"/>
                  </a:lnTo>
                  <a:lnTo>
                    <a:pt x="88" y="53"/>
                  </a:lnTo>
                  <a:lnTo>
                    <a:pt x="85" y="42"/>
                  </a:lnTo>
                  <a:lnTo>
                    <a:pt x="79" y="35"/>
                  </a:lnTo>
                  <a:lnTo>
                    <a:pt x="73" y="28"/>
                  </a:lnTo>
                  <a:lnTo>
                    <a:pt x="65" y="25"/>
                  </a:lnTo>
                  <a:lnTo>
                    <a:pt x="56" y="23"/>
                  </a:lnTo>
                  <a:lnTo>
                    <a:pt x="47" y="25"/>
                  </a:lnTo>
                  <a:lnTo>
                    <a:pt x="37" y="32"/>
                  </a:lnTo>
                  <a:lnTo>
                    <a:pt x="26" y="41"/>
                  </a:lnTo>
                  <a:lnTo>
                    <a:pt x="26" y="56"/>
                  </a:lnTo>
                  <a:lnTo>
                    <a:pt x="33" y="56"/>
                  </a:lnTo>
                  <a:lnTo>
                    <a:pt x="40" y="59"/>
                  </a:lnTo>
                  <a:lnTo>
                    <a:pt x="44" y="60"/>
                  </a:lnTo>
                  <a:lnTo>
                    <a:pt x="49" y="63"/>
                  </a:lnTo>
                  <a:lnTo>
                    <a:pt x="52" y="67"/>
                  </a:lnTo>
                  <a:lnTo>
                    <a:pt x="53" y="75"/>
                  </a:lnTo>
                  <a:lnTo>
                    <a:pt x="49" y="82"/>
                  </a:lnTo>
                  <a:lnTo>
                    <a:pt x="44" y="91"/>
                  </a:lnTo>
                  <a:lnTo>
                    <a:pt x="39" y="100"/>
                  </a:lnTo>
                  <a:lnTo>
                    <a:pt x="34" y="108"/>
                  </a:lnTo>
                  <a:lnTo>
                    <a:pt x="23" y="103"/>
                  </a:lnTo>
                  <a:lnTo>
                    <a:pt x="17" y="98"/>
                  </a:lnTo>
                  <a:lnTo>
                    <a:pt x="9" y="91"/>
                  </a:lnTo>
                  <a:lnTo>
                    <a:pt x="6" y="85"/>
                  </a:lnTo>
                  <a:lnTo>
                    <a:pt x="3" y="77"/>
                  </a:lnTo>
                  <a:lnTo>
                    <a:pt x="2" y="69"/>
                  </a:lnTo>
                  <a:lnTo>
                    <a:pt x="0" y="62"/>
                  </a:lnTo>
                  <a:lnTo>
                    <a:pt x="3" y="53"/>
                  </a:lnTo>
                  <a:lnTo>
                    <a:pt x="4" y="45"/>
                  </a:lnTo>
                  <a:lnTo>
                    <a:pt x="8" y="37"/>
                  </a:lnTo>
                  <a:lnTo>
                    <a:pt x="11" y="29"/>
                  </a:lnTo>
                  <a:lnTo>
                    <a:pt x="18" y="23"/>
                  </a:lnTo>
                  <a:lnTo>
                    <a:pt x="23" y="16"/>
                  </a:lnTo>
                  <a:lnTo>
                    <a:pt x="31" y="11"/>
                  </a:lnTo>
                  <a:lnTo>
                    <a:pt x="40" y="7"/>
                  </a:lnTo>
                  <a:lnTo>
                    <a:pt x="5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8" name="Freeform 424"/>
            <p:cNvSpPr>
              <a:spLocks/>
            </p:cNvSpPr>
            <p:nvPr/>
          </p:nvSpPr>
          <p:spPr bwMode="auto">
            <a:xfrm>
              <a:off x="6988" y="3722"/>
              <a:ext cx="11" cy="18"/>
            </a:xfrm>
            <a:custGeom>
              <a:avLst/>
              <a:gdLst>
                <a:gd name="T0" fmla="*/ 0 w 42"/>
                <a:gd name="T1" fmla="*/ 0 h 70"/>
                <a:gd name="T2" fmla="*/ 0 w 42"/>
                <a:gd name="T3" fmla="*/ 0 h 70"/>
                <a:gd name="T4" fmla="*/ 0 w 42"/>
                <a:gd name="T5" fmla="*/ 0 h 70"/>
                <a:gd name="T6" fmla="*/ 0 w 42"/>
                <a:gd name="T7" fmla="*/ 0 h 70"/>
                <a:gd name="T8" fmla="*/ 0 w 42"/>
                <a:gd name="T9" fmla="*/ 0 h 70"/>
                <a:gd name="T10" fmla="*/ 0 w 42"/>
                <a:gd name="T11" fmla="*/ 0 h 70"/>
                <a:gd name="T12" fmla="*/ 0 w 42"/>
                <a:gd name="T13" fmla="*/ 0 h 70"/>
                <a:gd name="T14" fmla="*/ 0 w 42"/>
                <a:gd name="T15" fmla="*/ 0 h 70"/>
                <a:gd name="T16" fmla="*/ 0 w 42"/>
                <a:gd name="T17" fmla="*/ 0 h 70"/>
                <a:gd name="T18" fmla="*/ 0 w 42"/>
                <a:gd name="T19" fmla="*/ 0 h 70"/>
                <a:gd name="T20" fmla="*/ 0 w 42"/>
                <a:gd name="T21" fmla="*/ 0 h 70"/>
                <a:gd name="T22" fmla="*/ 0 w 42"/>
                <a:gd name="T23" fmla="*/ 0 h 70"/>
                <a:gd name="T24" fmla="*/ 0 w 42"/>
                <a:gd name="T25" fmla="*/ 0 h 70"/>
                <a:gd name="T26" fmla="*/ 0 w 42"/>
                <a:gd name="T27" fmla="*/ 0 h 70"/>
                <a:gd name="T28" fmla="*/ 0 w 42"/>
                <a:gd name="T29" fmla="*/ 0 h 70"/>
                <a:gd name="T30" fmla="*/ 0 w 42"/>
                <a:gd name="T31" fmla="*/ 0 h 70"/>
                <a:gd name="T32" fmla="*/ 0 w 42"/>
                <a:gd name="T33" fmla="*/ 0 h 70"/>
                <a:gd name="T34" fmla="*/ 0 w 42"/>
                <a:gd name="T35" fmla="*/ 0 h 70"/>
                <a:gd name="T36" fmla="*/ 0 w 42"/>
                <a:gd name="T37" fmla="*/ 0 h 70"/>
                <a:gd name="T38" fmla="*/ 0 w 42"/>
                <a:gd name="T39" fmla="*/ 0 h 70"/>
                <a:gd name="T40" fmla="*/ 0 w 42"/>
                <a:gd name="T41" fmla="*/ 0 h 70"/>
                <a:gd name="T42" fmla="*/ 0 w 42"/>
                <a:gd name="T43" fmla="*/ 0 h 70"/>
                <a:gd name="T44" fmla="*/ 0 w 42"/>
                <a:gd name="T45" fmla="*/ 0 h 70"/>
                <a:gd name="T46" fmla="*/ 0 w 42"/>
                <a:gd name="T47" fmla="*/ 0 h 70"/>
                <a:gd name="T48" fmla="*/ 0 w 42"/>
                <a:gd name="T49" fmla="*/ 0 h 70"/>
                <a:gd name="T50" fmla="*/ 0 w 42"/>
                <a:gd name="T51" fmla="*/ 0 h 70"/>
                <a:gd name="T52" fmla="*/ 0 w 42"/>
                <a:gd name="T53" fmla="*/ 0 h 70"/>
                <a:gd name="T54" fmla="*/ 0 w 42"/>
                <a:gd name="T55" fmla="*/ 0 h 7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2"/>
                <a:gd name="T85" fmla="*/ 0 h 70"/>
                <a:gd name="T86" fmla="*/ 42 w 42"/>
                <a:gd name="T87" fmla="*/ 70 h 7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2" h="70">
                  <a:moveTo>
                    <a:pt x="13" y="2"/>
                  </a:moveTo>
                  <a:lnTo>
                    <a:pt x="18" y="0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32" y="2"/>
                  </a:lnTo>
                  <a:lnTo>
                    <a:pt x="37" y="5"/>
                  </a:lnTo>
                  <a:lnTo>
                    <a:pt x="41" y="12"/>
                  </a:lnTo>
                  <a:lnTo>
                    <a:pt x="41" y="17"/>
                  </a:lnTo>
                  <a:lnTo>
                    <a:pt x="42" y="23"/>
                  </a:lnTo>
                  <a:lnTo>
                    <a:pt x="41" y="29"/>
                  </a:lnTo>
                  <a:lnTo>
                    <a:pt x="38" y="35"/>
                  </a:lnTo>
                  <a:lnTo>
                    <a:pt x="33" y="45"/>
                  </a:lnTo>
                  <a:lnTo>
                    <a:pt x="26" y="56"/>
                  </a:lnTo>
                  <a:lnTo>
                    <a:pt x="18" y="63"/>
                  </a:lnTo>
                  <a:lnTo>
                    <a:pt x="8" y="70"/>
                  </a:lnTo>
                  <a:lnTo>
                    <a:pt x="4" y="63"/>
                  </a:lnTo>
                  <a:lnTo>
                    <a:pt x="3" y="58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2" y="36"/>
                  </a:lnTo>
                  <a:lnTo>
                    <a:pt x="2" y="29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6" y="14"/>
                  </a:lnTo>
                  <a:lnTo>
                    <a:pt x="12" y="12"/>
                  </a:lnTo>
                  <a:lnTo>
                    <a:pt x="14" y="7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79" name="Freeform 425"/>
            <p:cNvSpPr>
              <a:spLocks/>
            </p:cNvSpPr>
            <p:nvPr/>
          </p:nvSpPr>
          <p:spPr bwMode="auto">
            <a:xfrm>
              <a:off x="6722" y="3726"/>
              <a:ext cx="21" cy="6"/>
            </a:xfrm>
            <a:custGeom>
              <a:avLst/>
              <a:gdLst>
                <a:gd name="T0" fmla="*/ 0 w 83"/>
                <a:gd name="T1" fmla="*/ 0 h 24"/>
                <a:gd name="T2" fmla="*/ 0 w 83"/>
                <a:gd name="T3" fmla="*/ 0 h 24"/>
                <a:gd name="T4" fmla="*/ 0 w 83"/>
                <a:gd name="T5" fmla="*/ 0 h 24"/>
                <a:gd name="T6" fmla="*/ 0 w 83"/>
                <a:gd name="T7" fmla="*/ 0 h 24"/>
                <a:gd name="T8" fmla="*/ 0 w 83"/>
                <a:gd name="T9" fmla="*/ 0 h 24"/>
                <a:gd name="T10" fmla="*/ 0 w 83"/>
                <a:gd name="T11" fmla="*/ 0 h 24"/>
                <a:gd name="T12" fmla="*/ 0 w 83"/>
                <a:gd name="T13" fmla="*/ 0 h 24"/>
                <a:gd name="T14" fmla="*/ 0 w 83"/>
                <a:gd name="T15" fmla="*/ 0 h 24"/>
                <a:gd name="T16" fmla="*/ 0 w 83"/>
                <a:gd name="T17" fmla="*/ 0 h 24"/>
                <a:gd name="T18" fmla="*/ 0 w 83"/>
                <a:gd name="T19" fmla="*/ 0 h 24"/>
                <a:gd name="T20" fmla="*/ 0 w 83"/>
                <a:gd name="T21" fmla="*/ 0 h 24"/>
                <a:gd name="T22" fmla="*/ 0 w 83"/>
                <a:gd name="T23" fmla="*/ 0 h 24"/>
                <a:gd name="T24" fmla="*/ 0 w 83"/>
                <a:gd name="T25" fmla="*/ 0 h 24"/>
                <a:gd name="T26" fmla="*/ 0 w 83"/>
                <a:gd name="T27" fmla="*/ 0 h 24"/>
                <a:gd name="T28" fmla="*/ 0 w 83"/>
                <a:gd name="T29" fmla="*/ 0 h 24"/>
                <a:gd name="T30" fmla="*/ 0 w 83"/>
                <a:gd name="T31" fmla="*/ 0 h 24"/>
                <a:gd name="T32" fmla="*/ 0 w 83"/>
                <a:gd name="T33" fmla="*/ 0 h 24"/>
                <a:gd name="T34" fmla="*/ 0 w 83"/>
                <a:gd name="T35" fmla="*/ 0 h 24"/>
                <a:gd name="T36" fmla="*/ 0 w 83"/>
                <a:gd name="T37" fmla="*/ 0 h 24"/>
                <a:gd name="T38" fmla="*/ 0 w 83"/>
                <a:gd name="T39" fmla="*/ 0 h 24"/>
                <a:gd name="T40" fmla="*/ 0 w 83"/>
                <a:gd name="T41" fmla="*/ 0 h 24"/>
                <a:gd name="T42" fmla="*/ 0 w 83"/>
                <a:gd name="T43" fmla="*/ 0 h 24"/>
                <a:gd name="T44" fmla="*/ 0 w 83"/>
                <a:gd name="T45" fmla="*/ 0 h 24"/>
                <a:gd name="T46" fmla="*/ 0 w 83"/>
                <a:gd name="T47" fmla="*/ 0 h 24"/>
                <a:gd name="T48" fmla="*/ 0 w 83"/>
                <a:gd name="T49" fmla="*/ 0 h 24"/>
                <a:gd name="T50" fmla="*/ 0 w 83"/>
                <a:gd name="T51" fmla="*/ 0 h 24"/>
                <a:gd name="T52" fmla="*/ 0 w 83"/>
                <a:gd name="T53" fmla="*/ 0 h 24"/>
                <a:gd name="T54" fmla="*/ 0 w 83"/>
                <a:gd name="T55" fmla="*/ 0 h 2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3"/>
                <a:gd name="T85" fmla="*/ 0 h 24"/>
                <a:gd name="T86" fmla="*/ 83 w 83"/>
                <a:gd name="T87" fmla="*/ 24 h 2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3" h="24">
                  <a:moveTo>
                    <a:pt x="17" y="1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3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7" y="1"/>
                  </a:lnTo>
                  <a:lnTo>
                    <a:pt x="75" y="2"/>
                  </a:lnTo>
                  <a:lnTo>
                    <a:pt x="83" y="5"/>
                  </a:lnTo>
                  <a:lnTo>
                    <a:pt x="79" y="7"/>
                  </a:lnTo>
                  <a:lnTo>
                    <a:pt x="76" y="11"/>
                  </a:lnTo>
                  <a:lnTo>
                    <a:pt x="73" y="16"/>
                  </a:lnTo>
                  <a:lnTo>
                    <a:pt x="75" y="23"/>
                  </a:lnTo>
                  <a:lnTo>
                    <a:pt x="69" y="23"/>
                  </a:lnTo>
                  <a:lnTo>
                    <a:pt x="60" y="23"/>
                  </a:lnTo>
                  <a:lnTo>
                    <a:pt x="52" y="23"/>
                  </a:lnTo>
                  <a:lnTo>
                    <a:pt x="43" y="24"/>
                  </a:lnTo>
                  <a:lnTo>
                    <a:pt x="34" y="23"/>
                  </a:lnTo>
                  <a:lnTo>
                    <a:pt x="23" y="21"/>
                  </a:lnTo>
                  <a:lnTo>
                    <a:pt x="14" y="20"/>
                  </a:lnTo>
                  <a:lnTo>
                    <a:pt x="8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0" y="8"/>
                  </a:lnTo>
                  <a:lnTo>
                    <a:pt x="3" y="6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0" name="Freeform 426"/>
            <p:cNvSpPr>
              <a:spLocks/>
            </p:cNvSpPr>
            <p:nvPr/>
          </p:nvSpPr>
          <p:spPr bwMode="auto">
            <a:xfrm>
              <a:off x="6789" y="3731"/>
              <a:ext cx="382" cy="183"/>
            </a:xfrm>
            <a:custGeom>
              <a:avLst/>
              <a:gdLst>
                <a:gd name="T0" fmla="*/ 0 w 1527"/>
                <a:gd name="T1" fmla="*/ 0 h 733"/>
                <a:gd name="T2" fmla="*/ 0 w 1527"/>
                <a:gd name="T3" fmla="*/ 0 h 733"/>
                <a:gd name="T4" fmla="*/ 0 w 1527"/>
                <a:gd name="T5" fmla="*/ 0 h 733"/>
                <a:gd name="T6" fmla="*/ 0 w 1527"/>
                <a:gd name="T7" fmla="*/ 0 h 733"/>
                <a:gd name="T8" fmla="*/ 0 w 1527"/>
                <a:gd name="T9" fmla="*/ 0 h 733"/>
                <a:gd name="T10" fmla="*/ 0 w 1527"/>
                <a:gd name="T11" fmla="*/ 0 h 733"/>
                <a:gd name="T12" fmla="*/ 0 w 1527"/>
                <a:gd name="T13" fmla="*/ 0 h 733"/>
                <a:gd name="T14" fmla="*/ 0 w 1527"/>
                <a:gd name="T15" fmla="*/ 0 h 733"/>
                <a:gd name="T16" fmla="*/ 0 w 1527"/>
                <a:gd name="T17" fmla="*/ 0 h 733"/>
                <a:gd name="T18" fmla="*/ 0 w 1527"/>
                <a:gd name="T19" fmla="*/ 0 h 733"/>
                <a:gd name="T20" fmla="*/ 0 w 1527"/>
                <a:gd name="T21" fmla="*/ 0 h 733"/>
                <a:gd name="T22" fmla="*/ 0 w 1527"/>
                <a:gd name="T23" fmla="*/ 0 h 733"/>
                <a:gd name="T24" fmla="*/ 0 w 1527"/>
                <a:gd name="T25" fmla="*/ 0 h 733"/>
                <a:gd name="T26" fmla="*/ 0 w 1527"/>
                <a:gd name="T27" fmla="*/ 0 h 733"/>
                <a:gd name="T28" fmla="*/ 0 w 1527"/>
                <a:gd name="T29" fmla="*/ 0 h 733"/>
                <a:gd name="T30" fmla="*/ 0 w 1527"/>
                <a:gd name="T31" fmla="*/ 0 h 733"/>
                <a:gd name="T32" fmla="*/ 0 w 1527"/>
                <a:gd name="T33" fmla="*/ 0 h 733"/>
                <a:gd name="T34" fmla="*/ 0 w 1527"/>
                <a:gd name="T35" fmla="*/ 0 h 733"/>
                <a:gd name="T36" fmla="*/ 0 w 1527"/>
                <a:gd name="T37" fmla="*/ 0 h 733"/>
                <a:gd name="T38" fmla="*/ 0 w 1527"/>
                <a:gd name="T39" fmla="*/ 0 h 733"/>
                <a:gd name="T40" fmla="*/ 0 w 1527"/>
                <a:gd name="T41" fmla="*/ 0 h 733"/>
                <a:gd name="T42" fmla="*/ 0 w 1527"/>
                <a:gd name="T43" fmla="*/ 0 h 733"/>
                <a:gd name="T44" fmla="*/ 0 w 1527"/>
                <a:gd name="T45" fmla="*/ 0 h 733"/>
                <a:gd name="T46" fmla="*/ 0 w 1527"/>
                <a:gd name="T47" fmla="*/ 0 h 733"/>
                <a:gd name="T48" fmla="*/ 0 w 1527"/>
                <a:gd name="T49" fmla="*/ 0 h 733"/>
                <a:gd name="T50" fmla="*/ 0 w 1527"/>
                <a:gd name="T51" fmla="*/ 0 h 733"/>
                <a:gd name="T52" fmla="*/ 0 w 1527"/>
                <a:gd name="T53" fmla="*/ 0 h 733"/>
                <a:gd name="T54" fmla="*/ 0 w 1527"/>
                <a:gd name="T55" fmla="*/ 0 h 733"/>
                <a:gd name="T56" fmla="*/ 0 w 1527"/>
                <a:gd name="T57" fmla="*/ 0 h 733"/>
                <a:gd name="T58" fmla="*/ 0 w 1527"/>
                <a:gd name="T59" fmla="*/ 0 h 733"/>
                <a:gd name="T60" fmla="*/ 0 w 1527"/>
                <a:gd name="T61" fmla="*/ 0 h 733"/>
                <a:gd name="T62" fmla="*/ 0 w 1527"/>
                <a:gd name="T63" fmla="*/ 0 h 733"/>
                <a:gd name="T64" fmla="*/ 0 w 1527"/>
                <a:gd name="T65" fmla="*/ 0 h 733"/>
                <a:gd name="T66" fmla="*/ 0 w 1527"/>
                <a:gd name="T67" fmla="*/ 0 h 733"/>
                <a:gd name="T68" fmla="*/ 0 w 1527"/>
                <a:gd name="T69" fmla="*/ 0 h 733"/>
                <a:gd name="T70" fmla="*/ 0 w 1527"/>
                <a:gd name="T71" fmla="*/ 0 h 733"/>
                <a:gd name="T72" fmla="*/ 0 w 1527"/>
                <a:gd name="T73" fmla="*/ 0 h 733"/>
                <a:gd name="T74" fmla="*/ 0 w 1527"/>
                <a:gd name="T75" fmla="*/ 0 h 733"/>
                <a:gd name="T76" fmla="*/ 0 w 1527"/>
                <a:gd name="T77" fmla="*/ 0 h 733"/>
                <a:gd name="T78" fmla="*/ 0 w 1527"/>
                <a:gd name="T79" fmla="*/ 0 h 733"/>
                <a:gd name="T80" fmla="*/ 0 w 1527"/>
                <a:gd name="T81" fmla="*/ 0 h 733"/>
                <a:gd name="T82" fmla="*/ 0 w 1527"/>
                <a:gd name="T83" fmla="*/ 0 h 733"/>
                <a:gd name="T84" fmla="*/ 0 w 1527"/>
                <a:gd name="T85" fmla="*/ 0 h 733"/>
                <a:gd name="T86" fmla="*/ 0 w 1527"/>
                <a:gd name="T87" fmla="*/ 0 h 733"/>
                <a:gd name="T88" fmla="*/ 0 w 1527"/>
                <a:gd name="T89" fmla="*/ 0 h 733"/>
                <a:gd name="T90" fmla="*/ 0 w 1527"/>
                <a:gd name="T91" fmla="*/ 0 h 733"/>
                <a:gd name="T92" fmla="*/ 0 w 1527"/>
                <a:gd name="T93" fmla="*/ 0 h 733"/>
                <a:gd name="T94" fmla="*/ 0 w 1527"/>
                <a:gd name="T95" fmla="*/ 0 h 733"/>
                <a:gd name="T96" fmla="*/ 0 w 1527"/>
                <a:gd name="T97" fmla="*/ 0 h 733"/>
                <a:gd name="T98" fmla="*/ 0 w 1527"/>
                <a:gd name="T99" fmla="*/ 0 h 733"/>
                <a:gd name="T100" fmla="*/ 0 w 1527"/>
                <a:gd name="T101" fmla="*/ 0 h 733"/>
                <a:gd name="T102" fmla="*/ 0 w 1527"/>
                <a:gd name="T103" fmla="*/ 0 h 733"/>
                <a:gd name="T104" fmla="*/ 0 w 1527"/>
                <a:gd name="T105" fmla="*/ 0 h 733"/>
                <a:gd name="T106" fmla="*/ 0 w 1527"/>
                <a:gd name="T107" fmla="*/ 0 h 733"/>
                <a:gd name="T108" fmla="*/ 0 w 1527"/>
                <a:gd name="T109" fmla="*/ 0 h 733"/>
                <a:gd name="T110" fmla="*/ 0 w 1527"/>
                <a:gd name="T111" fmla="*/ 0 h 733"/>
                <a:gd name="T112" fmla="*/ 0 w 1527"/>
                <a:gd name="T113" fmla="*/ 0 h 733"/>
                <a:gd name="T114" fmla="*/ 0 w 1527"/>
                <a:gd name="T115" fmla="*/ 0 h 733"/>
                <a:gd name="T116" fmla="*/ 0 w 1527"/>
                <a:gd name="T117" fmla="*/ 0 h 733"/>
                <a:gd name="T118" fmla="*/ 0 w 1527"/>
                <a:gd name="T119" fmla="*/ 0 h 733"/>
                <a:gd name="T120" fmla="*/ 0 w 1527"/>
                <a:gd name="T121" fmla="*/ 0 h 733"/>
                <a:gd name="T122" fmla="*/ 0 w 1527"/>
                <a:gd name="T123" fmla="*/ 0 h 7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27"/>
                <a:gd name="T187" fmla="*/ 0 h 733"/>
                <a:gd name="T188" fmla="*/ 1527 w 1527"/>
                <a:gd name="T189" fmla="*/ 733 h 7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27" h="733">
                  <a:moveTo>
                    <a:pt x="3" y="0"/>
                  </a:moveTo>
                  <a:lnTo>
                    <a:pt x="22" y="0"/>
                  </a:lnTo>
                  <a:lnTo>
                    <a:pt x="40" y="0"/>
                  </a:lnTo>
                  <a:lnTo>
                    <a:pt x="58" y="0"/>
                  </a:lnTo>
                  <a:lnTo>
                    <a:pt x="79" y="1"/>
                  </a:lnTo>
                  <a:lnTo>
                    <a:pt x="97" y="1"/>
                  </a:lnTo>
                  <a:lnTo>
                    <a:pt x="116" y="3"/>
                  </a:lnTo>
                  <a:lnTo>
                    <a:pt x="135" y="3"/>
                  </a:lnTo>
                  <a:lnTo>
                    <a:pt x="154" y="7"/>
                  </a:lnTo>
                  <a:lnTo>
                    <a:pt x="172" y="8"/>
                  </a:lnTo>
                  <a:lnTo>
                    <a:pt x="191" y="10"/>
                  </a:lnTo>
                  <a:lnTo>
                    <a:pt x="209" y="13"/>
                  </a:lnTo>
                  <a:lnTo>
                    <a:pt x="228" y="15"/>
                  </a:lnTo>
                  <a:lnTo>
                    <a:pt x="244" y="19"/>
                  </a:lnTo>
                  <a:lnTo>
                    <a:pt x="262" y="22"/>
                  </a:lnTo>
                  <a:lnTo>
                    <a:pt x="278" y="25"/>
                  </a:lnTo>
                  <a:lnTo>
                    <a:pt x="295" y="29"/>
                  </a:lnTo>
                  <a:lnTo>
                    <a:pt x="297" y="41"/>
                  </a:lnTo>
                  <a:lnTo>
                    <a:pt x="298" y="54"/>
                  </a:lnTo>
                  <a:lnTo>
                    <a:pt x="298" y="67"/>
                  </a:lnTo>
                  <a:lnTo>
                    <a:pt x="299" y="79"/>
                  </a:lnTo>
                  <a:lnTo>
                    <a:pt x="298" y="91"/>
                  </a:lnTo>
                  <a:lnTo>
                    <a:pt x="298" y="105"/>
                  </a:lnTo>
                  <a:lnTo>
                    <a:pt x="298" y="117"/>
                  </a:lnTo>
                  <a:lnTo>
                    <a:pt x="298" y="130"/>
                  </a:lnTo>
                  <a:lnTo>
                    <a:pt x="297" y="142"/>
                  </a:lnTo>
                  <a:lnTo>
                    <a:pt x="295" y="155"/>
                  </a:lnTo>
                  <a:lnTo>
                    <a:pt x="295" y="168"/>
                  </a:lnTo>
                  <a:lnTo>
                    <a:pt x="295" y="181"/>
                  </a:lnTo>
                  <a:lnTo>
                    <a:pt x="295" y="193"/>
                  </a:lnTo>
                  <a:lnTo>
                    <a:pt x="295" y="206"/>
                  </a:lnTo>
                  <a:lnTo>
                    <a:pt x="297" y="219"/>
                  </a:lnTo>
                  <a:lnTo>
                    <a:pt x="300" y="232"/>
                  </a:lnTo>
                  <a:lnTo>
                    <a:pt x="371" y="224"/>
                  </a:lnTo>
                  <a:lnTo>
                    <a:pt x="442" y="216"/>
                  </a:lnTo>
                  <a:lnTo>
                    <a:pt x="515" y="211"/>
                  </a:lnTo>
                  <a:lnTo>
                    <a:pt x="588" y="205"/>
                  </a:lnTo>
                  <a:lnTo>
                    <a:pt x="660" y="199"/>
                  </a:lnTo>
                  <a:lnTo>
                    <a:pt x="733" y="193"/>
                  </a:lnTo>
                  <a:lnTo>
                    <a:pt x="806" y="187"/>
                  </a:lnTo>
                  <a:lnTo>
                    <a:pt x="879" y="183"/>
                  </a:lnTo>
                  <a:lnTo>
                    <a:pt x="952" y="177"/>
                  </a:lnTo>
                  <a:lnTo>
                    <a:pt x="1024" y="173"/>
                  </a:lnTo>
                  <a:lnTo>
                    <a:pt x="1097" y="169"/>
                  </a:lnTo>
                  <a:lnTo>
                    <a:pt x="1171" y="164"/>
                  </a:lnTo>
                  <a:lnTo>
                    <a:pt x="1242" y="161"/>
                  </a:lnTo>
                  <a:lnTo>
                    <a:pt x="1315" y="158"/>
                  </a:lnTo>
                  <a:lnTo>
                    <a:pt x="1389" y="155"/>
                  </a:lnTo>
                  <a:lnTo>
                    <a:pt x="1461" y="152"/>
                  </a:lnTo>
                  <a:lnTo>
                    <a:pt x="1465" y="158"/>
                  </a:lnTo>
                  <a:lnTo>
                    <a:pt x="1473" y="159"/>
                  </a:lnTo>
                  <a:lnTo>
                    <a:pt x="1483" y="154"/>
                  </a:lnTo>
                  <a:lnTo>
                    <a:pt x="1494" y="148"/>
                  </a:lnTo>
                  <a:lnTo>
                    <a:pt x="1500" y="141"/>
                  </a:lnTo>
                  <a:lnTo>
                    <a:pt x="1505" y="132"/>
                  </a:lnTo>
                  <a:lnTo>
                    <a:pt x="1503" y="130"/>
                  </a:lnTo>
                  <a:lnTo>
                    <a:pt x="1502" y="127"/>
                  </a:lnTo>
                  <a:lnTo>
                    <a:pt x="1497" y="124"/>
                  </a:lnTo>
                  <a:lnTo>
                    <a:pt x="1493" y="124"/>
                  </a:lnTo>
                  <a:lnTo>
                    <a:pt x="1483" y="120"/>
                  </a:lnTo>
                  <a:lnTo>
                    <a:pt x="1473" y="117"/>
                  </a:lnTo>
                  <a:lnTo>
                    <a:pt x="1464" y="112"/>
                  </a:lnTo>
                  <a:lnTo>
                    <a:pt x="1454" y="109"/>
                  </a:lnTo>
                  <a:lnTo>
                    <a:pt x="1454" y="101"/>
                  </a:lnTo>
                  <a:lnTo>
                    <a:pt x="1454" y="93"/>
                  </a:lnTo>
                  <a:lnTo>
                    <a:pt x="1461" y="92"/>
                  </a:lnTo>
                  <a:lnTo>
                    <a:pt x="1470" y="94"/>
                  </a:lnTo>
                  <a:lnTo>
                    <a:pt x="1477" y="96"/>
                  </a:lnTo>
                  <a:lnTo>
                    <a:pt x="1485" y="100"/>
                  </a:lnTo>
                  <a:lnTo>
                    <a:pt x="1493" y="103"/>
                  </a:lnTo>
                  <a:lnTo>
                    <a:pt x="1500" y="109"/>
                  </a:lnTo>
                  <a:lnTo>
                    <a:pt x="1506" y="115"/>
                  </a:lnTo>
                  <a:lnTo>
                    <a:pt x="1512" y="120"/>
                  </a:lnTo>
                  <a:lnTo>
                    <a:pt x="1518" y="129"/>
                  </a:lnTo>
                  <a:lnTo>
                    <a:pt x="1521" y="137"/>
                  </a:lnTo>
                  <a:lnTo>
                    <a:pt x="1525" y="146"/>
                  </a:lnTo>
                  <a:lnTo>
                    <a:pt x="1527" y="155"/>
                  </a:lnTo>
                  <a:lnTo>
                    <a:pt x="1527" y="161"/>
                  </a:lnTo>
                  <a:lnTo>
                    <a:pt x="1526" y="170"/>
                  </a:lnTo>
                  <a:lnTo>
                    <a:pt x="1521" y="174"/>
                  </a:lnTo>
                  <a:lnTo>
                    <a:pt x="1517" y="181"/>
                  </a:lnTo>
                  <a:lnTo>
                    <a:pt x="1508" y="183"/>
                  </a:lnTo>
                  <a:lnTo>
                    <a:pt x="1501" y="186"/>
                  </a:lnTo>
                  <a:lnTo>
                    <a:pt x="1491" y="186"/>
                  </a:lnTo>
                  <a:lnTo>
                    <a:pt x="1482" y="186"/>
                  </a:lnTo>
                  <a:lnTo>
                    <a:pt x="1442" y="189"/>
                  </a:lnTo>
                  <a:lnTo>
                    <a:pt x="1403" y="193"/>
                  </a:lnTo>
                  <a:lnTo>
                    <a:pt x="1365" y="195"/>
                  </a:lnTo>
                  <a:lnTo>
                    <a:pt x="1326" y="198"/>
                  </a:lnTo>
                  <a:lnTo>
                    <a:pt x="1287" y="200"/>
                  </a:lnTo>
                  <a:lnTo>
                    <a:pt x="1249" y="202"/>
                  </a:lnTo>
                  <a:lnTo>
                    <a:pt x="1209" y="205"/>
                  </a:lnTo>
                  <a:lnTo>
                    <a:pt x="1171" y="206"/>
                  </a:lnTo>
                  <a:lnTo>
                    <a:pt x="1131" y="207"/>
                  </a:lnTo>
                  <a:lnTo>
                    <a:pt x="1090" y="209"/>
                  </a:lnTo>
                  <a:lnTo>
                    <a:pt x="1051" y="211"/>
                  </a:lnTo>
                  <a:lnTo>
                    <a:pt x="1011" y="214"/>
                  </a:lnTo>
                  <a:lnTo>
                    <a:pt x="970" y="215"/>
                  </a:lnTo>
                  <a:lnTo>
                    <a:pt x="928" y="219"/>
                  </a:lnTo>
                  <a:lnTo>
                    <a:pt x="887" y="222"/>
                  </a:lnTo>
                  <a:lnTo>
                    <a:pt x="846" y="225"/>
                  </a:lnTo>
                  <a:lnTo>
                    <a:pt x="811" y="228"/>
                  </a:lnTo>
                  <a:lnTo>
                    <a:pt x="776" y="232"/>
                  </a:lnTo>
                  <a:lnTo>
                    <a:pt x="741" y="235"/>
                  </a:lnTo>
                  <a:lnTo>
                    <a:pt x="707" y="238"/>
                  </a:lnTo>
                  <a:lnTo>
                    <a:pt x="672" y="241"/>
                  </a:lnTo>
                  <a:lnTo>
                    <a:pt x="637" y="245"/>
                  </a:lnTo>
                  <a:lnTo>
                    <a:pt x="602" y="247"/>
                  </a:lnTo>
                  <a:lnTo>
                    <a:pt x="569" y="250"/>
                  </a:lnTo>
                  <a:lnTo>
                    <a:pt x="533" y="253"/>
                  </a:lnTo>
                  <a:lnTo>
                    <a:pt x="499" y="256"/>
                  </a:lnTo>
                  <a:lnTo>
                    <a:pt x="464" y="259"/>
                  </a:lnTo>
                  <a:lnTo>
                    <a:pt x="430" y="263"/>
                  </a:lnTo>
                  <a:lnTo>
                    <a:pt x="397" y="267"/>
                  </a:lnTo>
                  <a:lnTo>
                    <a:pt x="364" y="272"/>
                  </a:lnTo>
                  <a:lnTo>
                    <a:pt x="331" y="277"/>
                  </a:lnTo>
                  <a:lnTo>
                    <a:pt x="300" y="282"/>
                  </a:lnTo>
                  <a:lnTo>
                    <a:pt x="299" y="308"/>
                  </a:lnTo>
                  <a:lnTo>
                    <a:pt x="298" y="333"/>
                  </a:lnTo>
                  <a:lnTo>
                    <a:pt x="298" y="360"/>
                  </a:lnTo>
                  <a:lnTo>
                    <a:pt x="299" y="386"/>
                  </a:lnTo>
                  <a:lnTo>
                    <a:pt x="299" y="412"/>
                  </a:lnTo>
                  <a:lnTo>
                    <a:pt x="299" y="438"/>
                  </a:lnTo>
                  <a:lnTo>
                    <a:pt x="300" y="465"/>
                  </a:lnTo>
                  <a:lnTo>
                    <a:pt x="301" y="491"/>
                  </a:lnTo>
                  <a:lnTo>
                    <a:pt x="301" y="516"/>
                  </a:lnTo>
                  <a:lnTo>
                    <a:pt x="304" y="542"/>
                  </a:lnTo>
                  <a:lnTo>
                    <a:pt x="305" y="566"/>
                  </a:lnTo>
                  <a:lnTo>
                    <a:pt x="307" y="592"/>
                  </a:lnTo>
                  <a:lnTo>
                    <a:pt x="309" y="615"/>
                  </a:lnTo>
                  <a:lnTo>
                    <a:pt x="311" y="639"/>
                  </a:lnTo>
                  <a:lnTo>
                    <a:pt x="313" y="663"/>
                  </a:lnTo>
                  <a:lnTo>
                    <a:pt x="315" y="687"/>
                  </a:lnTo>
                  <a:lnTo>
                    <a:pt x="330" y="682"/>
                  </a:lnTo>
                  <a:lnTo>
                    <a:pt x="347" y="679"/>
                  </a:lnTo>
                  <a:lnTo>
                    <a:pt x="363" y="676"/>
                  </a:lnTo>
                  <a:lnTo>
                    <a:pt x="381" y="673"/>
                  </a:lnTo>
                  <a:lnTo>
                    <a:pt x="397" y="668"/>
                  </a:lnTo>
                  <a:lnTo>
                    <a:pt x="413" y="666"/>
                  </a:lnTo>
                  <a:lnTo>
                    <a:pt x="430" y="663"/>
                  </a:lnTo>
                  <a:lnTo>
                    <a:pt x="448" y="661"/>
                  </a:lnTo>
                  <a:lnTo>
                    <a:pt x="464" y="659"/>
                  </a:lnTo>
                  <a:lnTo>
                    <a:pt x="481" y="655"/>
                  </a:lnTo>
                  <a:lnTo>
                    <a:pt x="498" y="653"/>
                  </a:lnTo>
                  <a:lnTo>
                    <a:pt x="515" y="653"/>
                  </a:lnTo>
                  <a:lnTo>
                    <a:pt x="531" y="651"/>
                  </a:lnTo>
                  <a:lnTo>
                    <a:pt x="547" y="651"/>
                  </a:lnTo>
                  <a:lnTo>
                    <a:pt x="564" y="651"/>
                  </a:lnTo>
                  <a:lnTo>
                    <a:pt x="581" y="652"/>
                  </a:lnTo>
                  <a:lnTo>
                    <a:pt x="580" y="660"/>
                  </a:lnTo>
                  <a:lnTo>
                    <a:pt x="581" y="668"/>
                  </a:lnTo>
                  <a:lnTo>
                    <a:pt x="581" y="669"/>
                  </a:lnTo>
                  <a:lnTo>
                    <a:pt x="584" y="673"/>
                  </a:lnTo>
                  <a:lnTo>
                    <a:pt x="588" y="672"/>
                  </a:lnTo>
                  <a:lnTo>
                    <a:pt x="594" y="672"/>
                  </a:lnTo>
                  <a:lnTo>
                    <a:pt x="602" y="668"/>
                  </a:lnTo>
                  <a:lnTo>
                    <a:pt x="612" y="666"/>
                  </a:lnTo>
                  <a:lnTo>
                    <a:pt x="621" y="663"/>
                  </a:lnTo>
                  <a:lnTo>
                    <a:pt x="630" y="660"/>
                  </a:lnTo>
                  <a:lnTo>
                    <a:pt x="637" y="655"/>
                  </a:lnTo>
                  <a:lnTo>
                    <a:pt x="648" y="652"/>
                  </a:lnTo>
                  <a:lnTo>
                    <a:pt x="655" y="647"/>
                  </a:lnTo>
                  <a:lnTo>
                    <a:pt x="665" y="645"/>
                  </a:lnTo>
                  <a:lnTo>
                    <a:pt x="674" y="639"/>
                  </a:lnTo>
                  <a:lnTo>
                    <a:pt x="683" y="636"/>
                  </a:lnTo>
                  <a:lnTo>
                    <a:pt x="693" y="633"/>
                  </a:lnTo>
                  <a:lnTo>
                    <a:pt x="702" y="629"/>
                  </a:lnTo>
                  <a:lnTo>
                    <a:pt x="712" y="626"/>
                  </a:lnTo>
                  <a:lnTo>
                    <a:pt x="722" y="625"/>
                  </a:lnTo>
                  <a:lnTo>
                    <a:pt x="731" y="623"/>
                  </a:lnTo>
                  <a:lnTo>
                    <a:pt x="743" y="623"/>
                  </a:lnTo>
                  <a:lnTo>
                    <a:pt x="751" y="622"/>
                  </a:lnTo>
                  <a:lnTo>
                    <a:pt x="758" y="622"/>
                  </a:lnTo>
                  <a:lnTo>
                    <a:pt x="765" y="621"/>
                  </a:lnTo>
                  <a:lnTo>
                    <a:pt x="775" y="620"/>
                  </a:lnTo>
                  <a:lnTo>
                    <a:pt x="782" y="618"/>
                  </a:lnTo>
                  <a:lnTo>
                    <a:pt x="790" y="615"/>
                  </a:lnTo>
                  <a:lnTo>
                    <a:pt x="800" y="614"/>
                  </a:lnTo>
                  <a:lnTo>
                    <a:pt x="808" y="613"/>
                  </a:lnTo>
                  <a:lnTo>
                    <a:pt x="816" y="610"/>
                  </a:lnTo>
                  <a:lnTo>
                    <a:pt x="824" y="609"/>
                  </a:lnTo>
                  <a:lnTo>
                    <a:pt x="834" y="607"/>
                  </a:lnTo>
                  <a:lnTo>
                    <a:pt x="842" y="607"/>
                  </a:lnTo>
                  <a:lnTo>
                    <a:pt x="849" y="607"/>
                  </a:lnTo>
                  <a:lnTo>
                    <a:pt x="858" y="607"/>
                  </a:lnTo>
                  <a:lnTo>
                    <a:pt x="865" y="608"/>
                  </a:lnTo>
                  <a:lnTo>
                    <a:pt x="873" y="611"/>
                  </a:lnTo>
                  <a:lnTo>
                    <a:pt x="878" y="613"/>
                  </a:lnTo>
                  <a:lnTo>
                    <a:pt x="884" y="615"/>
                  </a:lnTo>
                  <a:lnTo>
                    <a:pt x="890" y="620"/>
                  </a:lnTo>
                  <a:lnTo>
                    <a:pt x="895" y="625"/>
                  </a:lnTo>
                  <a:lnTo>
                    <a:pt x="899" y="626"/>
                  </a:lnTo>
                  <a:lnTo>
                    <a:pt x="905" y="626"/>
                  </a:lnTo>
                  <a:lnTo>
                    <a:pt x="912" y="626"/>
                  </a:lnTo>
                  <a:lnTo>
                    <a:pt x="918" y="627"/>
                  </a:lnTo>
                  <a:lnTo>
                    <a:pt x="925" y="627"/>
                  </a:lnTo>
                  <a:lnTo>
                    <a:pt x="931" y="627"/>
                  </a:lnTo>
                  <a:lnTo>
                    <a:pt x="940" y="626"/>
                  </a:lnTo>
                  <a:lnTo>
                    <a:pt x="947" y="626"/>
                  </a:lnTo>
                  <a:lnTo>
                    <a:pt x="952" y="625"/>
                  </a:lnTo>
                  <a:lnTo>
                    <a:pt x="959" y="623"/>
                  </a:lnTo>
                  <a:lnTo>
                    <a:pt x="964" y="621"/>
                  </a:lnTo>
                  <a:lnTo>
                    <a:pt x="970" y="620"/>
                  </a:lnTo>
                  <a:lnTo>
                    <a:pt x="976" y="613"/>
                  </a:lnTo>
                  <a:lnTo>
                    <a:pt x="979" y="607"/>
                  </a:lnTo>
                  <a:lnTo>
                    <a:pt x="993" y="601"/>
                  </a:lnTo>
                  <a:lnTo>
                    <a:pt x="1008" y="597"/>
                  </a:lnTo>
                  <a:lnTo>
                    <a:pt x="1024" y="593"/>
                  </a:lnTo>
                  <a:lnTo>
                    <a:pt x="1041" y="588"/>
                  </a:lnTo>
                  <a:lnTo>
                    <a:pt x="1057" y="584"/>
                  </a:lnTo>
                  <a:lnTo>
                    <a:pt x="1075" y="582"/>
                  </a:lnTo>
                  <a:lnTo>
                    <a:pt x="1091" y="579"/>
                  </a:lnTo>
                  <a:lnTo>
                    <a:pt x="1110" y="578"/>
                  </a:lnTo>
                  <a:lnTo>
                    <a:pt x="1125" y="574"/>
                  </a:lnTo>
                  <a:lnTo>
                    <a:pt x="1142" y="574"/>
                  </a:lnTo>
                  <a:lnTo>
                    <a:pt x="1159" y="574"/>
                  </a:lnTo>
                  <a:lnTo>
                    <a:pt x="1176" y="578"/>
                  </a:lnTo>
                  <a:lnTo>
                    <a:pt x="1191" y="580"/>
                  </a:lnTo>
                  <a:lnTo>
                    <a:pt x="1207" y="584"/>
                  </a:lnTo>
                  <a:lnTo>
                    <a:pt x="1223" y="588"/>
                  </a:lnTo>
                  <a:lnTo>
                    <a:pt x="1240" y="595"/>
                  </a:lnTo>
                  <a:lnTo>
                    <a:pt x="1243" y="595"/>
                  </a:lnTo>
                  <a:lnTo>
                    <a:pt x="1250" y="595"/>
                  </a:lnTo>
                  <a:lnTo>
                    <a:pt x="1255" y="594"/>
                  </a:lnTo>
                  <a:lnTo>
                    <a:pt x="1262" y="593"/>
                  </a:lnTo>
                  <a:lnTo>
                    <a:pt x="1272" y="586"/>
                  </a:lnTo>
                  <a:lnTo>
                    <a:pt x="1278" y="578"/>
                  </a:lnTo>
                  <a:lnTo>
                    <a:pt x="1282" y="573"/>
                  </a:lnTo>
                  <a:lnTo>
                    <a:pt x="1288" y="569"/>
                  </a:lnTo>
                  <a:lnTo>
                    <a:pt x="1295" y="566"/>
                  </a:lnTo>
                  <a:lnTo>
                    <a:pt x="1302" y="563"/>
                  </a:lnTo>
                  <a:lnTo>
                    <a:pt x="1311" y="560"/>
                  </a:lnTo>
                  <a:lnTo>
                    <a:pt x="1319" y="558"/>
                  </a:lnTo>
                  <a:lnTo>
                    <a:pt x="1329" y="556"/>
                  </a:lnTo>
                  <a:lnTo>
                    <a:pt x="1338" y="556"/>
                  </a:lnTo>
                  <a:lnTo>
                    <a:pt x="1347" y="555"/>
                  </a:lnTo>
                  <a:lnTo>
                    <a:pt x="1356" y="555"/>
                  </a:lnTo>
                  <a:lnTo>
                    <a:pt x="1365" y="555"/>
                  </a:lnTo>
                  <a:lnTo>
                    <a:pt x="1373" y="555"/>
                  </a:lnTo>
                  <a:lnTo>
                    <a:pt x="1381" y="555"/>
                  </a:lnTo>
                  <a:lnTo>
                    <a:pt x="1389" y="556"/>
                  </a:lnTo>
                  <a:lnTo>
                    <a:pt x="1395" y="557"/>
                  </a:lnTo>
                  <a:lnTo>
                    <a:pt x="1402" y="558"/>
                  </a:lnTo>
                  <a:lnTo>
                    <a:pt x="1409" y="563"/>
                  </a:lnTo>
                  <a:lnTo>
                    <a:pt x="1415" y="571"/>
                  </a:lnTo>
                  <a:lnTo>
                    <a:pt x="1417" y="579"/>
                  </a:lnTo>
                  <a:lnTo>
                    <a:pt x="1417" y="587"/>
                  </a:lnTo>
                  <a:lnTo>
                    <a:pt x="1413" y="595"/>
                  </a:lnTo>
                  <a:lnTo>
                    <a:pt x="1406" y="602"/>
                  </a:lnTo>
                  <a:lnTo>
                    <a:pt x="1401" y="603"/>
                  </a:lnTo>
                  <a:lnTo>
                    <a:pt x="1395" y="605"/>
                  </a:lnTo>
                  <a:lnTo>
                    <a:pt x="1389" y="605"/>
                  </a:lnTo>
                  <a:lnTo>
                    <a:pt x="1382" y="605"/>
                  </a:lnTo>
                  <a:lnTo>
                    <a:pt x="1342" y="608"/>
                  </a:lnTo>
                  <a:lnTo>
                    <a:pt x="1302" y="611"/>
                  </a:lnTo>
                  <a:lnTo>
                    <a:pt x="1264" y="614"/>
                  </a:lnTo>
                  <a:lnTo>
                    <a:pt x="1224" y="618"/>
                  </a:lnTo>
                  <a:lnTo>
                    <a:pt x="1184" y="621"/>
                  </a:lnTo>
                  <a:lnTo>
                    <a:pt x="1146" y="624"/>
                  </a:lnTo>
                  <a:lnTo>
                    <a:pt x="1106" y="626"/>
                  </a:lnTo>
                  <a:lnTo>
                    <a:pt x="1066" y="631"/>
                  </a:lnTo>
                  <a:lnTo>
                    <a:pt x="1028" y="634"/>
                  </a:lnTo>
                  <a:lnTo>
                    <a:pt x="988" y="638"/>
                  </a:lnTo>
                  <a:lnTo>
                    <a:pt x="949" y="642"/>
                  </a:lnTo>
                  <a:lnTo>
                    <a:pt x="911" y="648"/>
                  </a:lnTo>
                  <a:lnTo>
                    <a:pt x="871" y="654"/>
                  </a:lnTo>
                  <a:lnTo>
                    <a:pt x="833" y="661"/>
                  </a:lnTo>
                  <a:lnTo>
                    <a:pt x="793" y="668"/>
                  </a:lnTo>
                  <a:lnTo>
                    <a:pt x="754" y="679"/>
                  </a:lnTo>
                  <a:lnTo>
                    <a:pt x="727" y="679"/>
                  </a:lnTo>
                  <a:lnTo>
                    <a:pt x="699" y="681"/>
                  </a:lnTo>
                  <a:lnTo>
                    <a:pt x="671" y="684"/>
                  </a:lnTo>
                  <a:lnTo>
                    <a:pt x="643" y="687"/>
                  </a:lnTo>
                  <a:lnTo>
                    <a:pt x="615" y="690"/>
                  </a:lnTo>
                  <a:lnTo>
                    <a:pt x="588" y="692"/>
                  </a:lnTo>
                  <a:lnTo>
                    <a:pt x="559" y="696"/>
                  </a:lnTo>
                  <a:lnTo>
                    <a:pt x="533" y="700"/>
                  </a:lnTo>
                  <a:lnTo>
                    <a:pt x="504" y="703"/>
                  </a:lnTo>
                  <a:lnTo>
                    <a:pt x="476" y="707"/>
                  </a:lnTo>
                  <a:lnTo>
                    <a:pt x="448" y="711"/>
                  </a:lnTo>
                  <a:lnTo>
                    <a:pt x="422" y="716"/>
                  </a:lnTo>
                  <a:lnTo>
                    <a:pt x="393" y="720"/>
                  </a:lnTo>
                  <a:lnTo>
                    <a:pt x="368" y="725"/>
                  </a:lnTo>
                  <a:lnTo>
                    <a:pt x="341" y="729"/>
                  </a:lnTo>
                  <a:lnTo>
                    <a:pt x="315" y="733"/>
                  </a:lnTo>
                  <a:lnTo>
                    <a:pt x="309" y="732"/>
                  </a:lnTo>
                  <a:lnTo>
                    <a:pt x="303" y="732"/>
                  </a:lnTo>
                  <a:lnTo>
                    <a:pt x="297" y="732"/>
                  </a:lnTo>
                  <a:lnTo>
                    <a:pt x="291" y="732"/>
                  </a:lnTo>
                  <a:lnTo>
                    <a:pt x="284" y="731"/>
                  </a:lnTo>
                  <a:lnTo>
                    <a:pt x="278" y="731"/>
                  </a:lnTo>
                  <a:lnTo>
                    <a:pt x="271" y="730"/>
                  </a:lnTo>
                  <a:lnTo>
                    <a:pt x="266" y="730"/>
                  </a:lnTo>
                  <a:lnTo>
                    <a:pt x="257" y="726"/>
                  </a:lnTo>
                  <a:lnTo>
                    <a:pt x="251" y="720"/>
                  </a:lnTo>
                  <a:lnTo>
                    <a:pt x="247" y="714"/>
                  </a:lnTo>
                  <a:lnTo>
                    <a:pt x="247" y="709"/>
                  </a:lnTo>
                  <a:lnTo>
                    <a:pt x="247" y="703"/>
                  </a:lnTo>
                  <a:lnTo>
                    <a:pt x="250" y="696"/>
                  </a:lnTo>
                  <a:lnTo>
                    <a:pt x="248" y="678"/>
                  </a:lnTo>
                  <a:lnTo>
                    <a:pt x="248" y="660"/>
                  </a:lnTo>
                  <a:lnTo>
                    <a:pt x="248" y="642"/>
                  </a:lnTo>
                  <a:lnTo>
                    <a:pt x="248" y="625"/>
                  </a:lnTo>
                  <a:lnTo>
                    <a:pt x="248" y="606"/>
                  </a:lnTo>
                  <a:lnTo>
                    <a:pt x="248" y="588"/>
                  </a:lnTo>
                  <a:lnTo>
                    <a:pt x="248" y="571"/>
                  </a:lnTo>
                  <a:lnTo>
                    <a:pt x="248" y="553"/>
                  </a:lnTo>
                  <a:lnTo>
                    <a:pt x="247" y="535"/>
                  </a:lnTo>
                  <a:lnTo>
                    <a:pt x="247" y="518"/>
                  </a:lnTo>
                  <a:lnTo>
                    <a:pt x="247" y="500"/>
                  </a:lnTo>
                  <a:lnTo>
                    <a:pt x="247" y="482"/>
                  </a:lnTo>
                  <a:lnTo>
                    <a:pt x="247" y="465"/>
                  </a:lnTo>
                  <a:lnTo>
                    <a:pt x="247" y="447"/>
                  </a:lnTo>
                  <a:lnTo>
                    <a:pt x="247" y="429"/>
                  </a:lnTo>
                  <a:lnTo>
                    <a:pt x="247" y="413"/>
                  </a:lnTo>
                  <a:lnTo>
                    <a:pt x="244" y="392"/>
                  </a:lnTo>
                  <a:lnTo>
                    <a:pt x="241" y="371"/>
                  </a:lnTo>
                  <a:lnTo>
                    <a:pt x="239" y="349"/>
                  </a:lnTo>
                  <a:lnTo>
                    <a:pt x="239" y="328"/>
                  </a:lnTo>
                  <a:lnTo>
                    <a:pt x="239" y="305"/>
                  </a:lnTo>
                  <a:lnTo>
                    <a:pt x="239" y="282"/>
                  </a:lnTo>
                  <a:lnTo>
                    <a:pt x="240" y="260"/>
                  </a:lnTo>
                  <a:lnTo>
                    <a:pt x="241" y="238"/>
                  </a:lnTo>
                  <a:lnTo>
                    <a:pt x="240" y="215"/>
                  </a:lnTo>
                  <a:lnTo>
                    <a:pt x="240" y="193"/>
                  </a:lnTo>
                  <a:lnTo>
                    <a:pt x="239" y="171"/>
                  </a:lnTo>
                  <a:lnTo>
                    <a:pt x="239" y="149"/>
                  </a:lnTo>
                  <a:lnTo>
                    <a:pt x="235" y="127"/>
                  </a:lnTo>
                  <a:lnTo>
                    <a:pt x="231" y="106"/>
                  </a:lnTo>
                  <a:lnTo>
                    <a:pt x="227" y="86"/>
                  </a:lnTo>
                  <a:lnTo>
                    <a:pt x="221" y="66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89" y="67"/>
                  </a:lnTo>
                  <a:lnTo>
                    <a:pt x="180" y="67"/>
                  </a:lnTo>
                  <a:lnTo>
                    <a:pt x="170" y="65"/>
                  </a:lnTo>
                  <a:lnTo>
                    <a:pt x="160" y="63"/>
                  </a:lnTo>
                  <a:lnTo>
                    <a:pt x="150" y="61"/>
                  </a:lnTo>
                  <a:lnTo>
                    <a:pt x="141" y="59"/>
                  </a:lnTo>
                  <a:lnTo>
                    <a:pt x="132" y="56"/>
                  </a:lnTo>
                  <a:lnTo>
                    <a:pt x="122" y="55"/>
                  </a:lnTo>
                  <a:lnTo>
                    <a:pt x="113" y="54"/>
                  </a:lnTo>
                  <a:lnTo>
                    <a:pt x="104" y="54"/>
                  </a:lnTo>
                  <a:lnTo>
                    <a:pt x="94" y="54"/>
                  </a:lnTo>
                  <a:lnTo>
                    <a:pt x="86" y="55"/>
                  </a:lnTo>
                  <a:lnTo>
                    <a:pt x="77" y="57"/>
                  </a:lnTo>
                  <a:lnTo>
                    <a:pt x="69" y="62"/>
                  </a:lnTo>
                  <a:lnTo>
                    <a:pt x="66" y="61"/>
                  </a:lnTo>
                  <a:lnTo>
                    <a:pt x="62" y="61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5"/>
                  </a:lnTo>
                  <a:lnTo>
                    <a:pt x="40" y="51"/>
                  </a:lnTo>
                  <a:lnTo>
                    <a:pt x="34" y="47"/>
                  </a:lnTo>
                  <a:lnTo>
                    <a:pt x="33" y="44"/>
                  </a:lnTo>
                  <a:lnTo>
                    <a:pt x="30" y="40"/>
                  </a:lnTo>
                  <a:lnTo>
                    <a:pt x="32" y="37"/>
                  </a:lnTo>
                  <a:lnTo>
                    <a:pt x="35" y="35"/>
                  </a:lnTo>
                  <a:lnTo>
                    <a:pt x="45" y="32"/>
                  </a:lnTo>
                  <a:lnTo>
                    <a:pt x="51" y="32"/>
                  </a:lnTo>
                  <a:lnTo>
                    <a:pt x="57" y="32"/>
                  </a:lnTo>
                  <a:lnTo>
                    <a:pt x="52" y="25"/>
                  </a:lnTo>
                  <a:lnTo>
                    <a:pt x="45" y="22"/>
                  </a:lnTo>
                  <a:lnTo>
                    <a:pt x="36" y="20"/>
                  </a:lnTo>
                  <a:lnTo>
                    <a:pt x="30" y="20"/>
                  </a:lnTo>
                  <a:lnTo>
                    <a:pt x="23" y="19"/>
                  </a:lnTo>
                  <a:lnTo>
                    <a:pt x="16" y="17"/>
                  </a:lnTo>
                  <a:lnTo>
                    <a:pt x="9" y="14"/>
                  </a:lnTo>
                  <a:lnTo>
                    <a:pt x="3" y="12"/>
                  </a:lnTo>
                  <a:lnTo>
                    <a:pt x="0" y="7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1" name="Freeform 427"/>
            <p:cNvSpPr>
              <a:spLocks/>
            </p:cNvSpPr>
            <p:nvPr/>
          </p:nvSpPr>
          <p:spPr bwMode="auto">
            <a:xfrm>
              <a:off x="7080" y="3731"/>
              <a:ext cx="11" cy="10"/>
            </a:xfrm>
            <a:custGeom>
              <a:avLst/>
              <a:gdLst>
                <a:gd name="T0" fmla="*/ 0 w 44"/>
                <a:gd name="T1" fmla="*/ 0 h 41"/>
                <a:gd name="T2" fmla="*/ 0 w 44"/>
                <a:gd name="T3" fmla="*/ 0 h 41"/>
                <a:gd name="T4" fmla="*/ 0 w 44"/>
                <a:gd name="T5" fmla="*/ 0 h 41"/>
                <a:gd name="T6" fmla="*/ 0 w 44"/>
                <a:gd name="T7" fmla="*/ 0 h 41"/>
                <a:gd name="T8" fmla="*/ 0 w 44"/>
                <a:gd name="T9" fmla="*/ 0 h 41"/>
                <a:gd name="T10" fmla="*/ 0 w 44"/>
                <a:gd name="T11" fmla="*/ 0 h 41"/>
                <a:gd name="T12" fmla="*/ 0 w 44"/>
                <a:gd name="T13" fmla="*/ 0 h 41"/>
                <a:gd name="T14" fmla="*/ 0 w 44"/>
                <a:gd name="T15" fmla="*/ 0 h 41"/>
                <a:gd name="T16" fmla="*/ 0 w 44"/>
                <a:gd name="T17" fmla="*/ 0 h 41"/>
                <a:gd name="T18" fmla="*/ 0 w 44"/>
                <a:gd name="T19" fmla="*/ 0 h 41"/>
                <a:gd name="T20" fmla="*/ 0 w 44"/>
                <a:gd name="T21" fmla="*/ 0 h 41"/>
                <a:gd name="T22" fmla="*/ 0 w 44"/>
                <a:gd name="T23" fmla="*/ 0 h 41"/>
                <a:gd name="T24" fmla="*/ 0 w 44"/>
                <a:gd name="T25" fmla="*/ 0 h 41"/>
                <a:gd name="T26" fmla="*/ 0 w 44"/>
                <a:gd name="T27" fmla="*/ 0 h 41"/>
                <a:gd name="T28" fmla="*/ 0 w 44"/>
                <a:gd name="T29" fmla="*/ 0 h 41"/>
                <a:gd name="T30" fmla="*/ 0 w 44"/>
                <a:gd name="T31" fmla="*/ 0 h 41"/>
                <a:gd name="T32" fmla="*/ 0 w 44"/>
                <a:gd name="T33" fmla="*/ 0 h 41"/>
                <a:gd name="T34" fmla="*/ 0 w 44"/>
                <a:gd name="T35" fmla="*/ 0 h 4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4"/>
                <a:gd name="T55" fmla="*/ 0 h 41"/>
                <a:gd name="T56" fmla="*/ 44 w 44"/>
                <a:gd name="T57" fmla="*/ 41 h 4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4" h="41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8" y="11"/>
                  </a:lnTo>
                  <a:lnTo>
                    <a:pt x="44" y="17"/>
                  </a:lnTo>
                  <a:lnTo>
                    <a:pt x="32" y="22"/>
                  </a:lnTo>
                  <a:lnTo>
                    <a:pt x="21" y="28"/>
                  </a:lnTo>
                  <a:lnTo>
                    <a:pt x="11" y="36"/>
                  </a:lnTo>
                  <a:lnTo>
                    <a:pt x="0" y="41"/>
                  </a:lnTo>
                  <a:lnTo>
                    <a:pt x="1" y="34"/>
                  </a:lnTo>
                  <a:lnTo>
                    <a:pt x="2" y="26"/>
                  </a:lnTo>
                  <a:lnTo>
                    <a:pt x="3" y="20"/>
                  </a:lnTo>
                  <a:lnTo>
                    <a:pt x="5" y="13"/>
                  </a:lnTo>
                  <a:lnTo>
                    <a:pt x="6" y="9"/>
                  </a:lnTo>
                  <a:lnTo>
                    <a:pt x="7" y="6"/>
                  </a:lnTo>
                  <a:lnTo>
                    <a:pt x="1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2" name="Freeform 428"/>
            <p:cNvSpPr>
              <a:spLocks/>
            </p:cNvSpPr>
            <p:nvPr/>
          </p:nvSpPr>
          <p:spPr bwMode="auto">
            <a:xfrm>
              <a:off x="6777" y="3734"/>
              <a:ext cx="3" cy="4"/>
            </a:xfrm>
            <a:custGeom>
              <a:avLst/>
              <a:gdLst>
                <a:gd name="T0" fmla="*/ 0 w 12"/>
                <a:gd name="T1" fmla="*/ 0 h 15"/>
                <a:gd name="T2" fmla="*/ 0 w 12"/>
                <a:gd name="T3" fmla="*/ 0 h 15"/>
                <a:gd name="T4" fmla="*/ 0 w 12"/>
                <a:gd name="T5" fmla="*/ 0 h 15"/>
                <a:gd name="T6" fmla="*/ 0 w 12"/>
                <a:gd name="T7" fmla="*/ 0 h 15"/>
                <a:gd name="T8" fmla="*/ 0 w 12"/>
                <a:gd name="T9" fmla="*/ 0 h 15"/>
                <a:gd name="T10" fmla="*/ 0 w 12"/>
                <a:gd name="T11" fmla="*/ 0 h 15"/>
                <a:gd name="T12" fmla="*/ 0 w 12"/>
                <a:gd name="T13" fmla="*/ 0 h 15"/>
                <a:gd name="T14" fmla="*/ 0 w 12"/>
                <a:gd name="T15" fmla="*/ 0 h 15"/>
                <a:gd name="T16" fmla="*/ 0 w 12"/>
                <a:gd name="T17" fmla="*/ 0 h 15"/>
                <a:gd name="T18" fmla="*/ 0 w 12"/>
                <a:gd name="T19" fmla="*/ 0 h 15"/>
                <a:gd name="T20" fmla="*/ 0 w 12"/>
                <a:gd name="T21" fmla="*/ 0 h 15"/>
                <a:gd name="T22" fmla="*/ 0 w 12"/>
                <a:gd name="T23" fmla="*/ 0 h 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"/>
                <a:gd name="T37" fmla="*/ 0 h 15"/>
                <a:gd name="T38" fmla="*/ 12 w 12"/>
                <a:gd name="T39" fmla="*/ 15 h 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" h="15">
                  <a:moveTo>
                    <a:pt x="4" y="0"/>
                  </a:moveTo>
                  <a:lnTo>
                    <a:pt x="9" y="1"/>
                  </a:lnTo>
                  <a:lnTo>
                    <a:pt x="12" y="8"/>
                  </a:lnTo>
                  <a:lnTo>
                    <a:pt x="11" y="12"/>
                  </a:lnTo>
                  <a:lnTo>
                    <a:pt x="11" y="15"/>
                  </a:lnTo>
                  <a:lnTo>
                    <a:pt x="6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3" name="Freeform 429"/>
            <p:cNvSpPr>
              <a:spLocks/>
            </p:cNvSpPr>
            <p:nvPr/>
          </p:nvSpPr>
          <p:spPr bwMode="auto">
            <a:xfrm>
              <a:off x="6547" y="3739"/>
              <a:ext cx="288" cy="184"/>
            </a:xfrm>
            <a:custGeom>
              <a:avLst/>
              <a:gdLst>
                <a:gd name="T0" fmla="*/ 0 w 1151"/>
                <a:gd name="T1" fmla="*/ 0 h 738"/>
                <a:gd name="T2" fmla="*/ 0 w 1151"/>
                <a:gd name="T3" fmla="*/ 0 h 738"/>
                <a:gd name="T4" fmla="*/ 0 w 1151"/>
                <a:gd name="T5" fmla="*/ 0 h 738"/>
                <a:gd name="T6" fmla="*/ 0 w 1151"/>
                <a:gd name="T7" fmla="*/ 0 h 738"/>
                <a:gd name="T8" fmla="*/ 0 w 1151"/>
                <a:gd name="T9" fmla="*/ 0 h 738"/>
                <a:gd name="T10" fmla="*/ 0 w 1151"/>
                <a:gd name="T11" fmla="*/ 0 h 738"/>
                <a:gd name="T12" fmla="*/ 0 w 1151"/>
                <a:gd name="T13" fmla="*/ 0 h 738"/>
                <a:gd name="T14" fmla="*/ 0 w 1151"/>
                <a:gd name="T15" fmla="*/ 0 h 738"/>
                <a:gd name="T16" fmla="*/ 0 w 1151"/>
                <a:gd name="T17" fmla="*/ 0 h 738"/>
                <a:gd name="T18" fmla="*/ 0 w 1151"/>
                <a:gd name="T19" fmla="*/ 0 h 738"/>
                <a:gd name="T20" fmla="*/ 0 w 1151"/>
                <a:gd name="T21" fmla="*/ 0 h 738"/>
                <a:gd name="T22" fmla="*/ 0 w 1151"/>
                <a:gd name="T23" fmla="*/ 0 h 738"/>
                <a:gd name="T24" fmla="*/ 0 w 1151"/>
                <a:gd name="T25" fmla="*/ 0 h 738"/>
                <a:gd name="T26" fmla="*/ 0 w 1151"/>
                <a:gd name="T27" fmla="*/ 0 h 738"/>
                <a:gd name="T28" fmla="*/ 0 w 1151"/>
                <a:gd name="T29" fmla="*/ 0 h 738"/>
                <a:gd name="T30" fmla="*/ 0 w 1151"/>
                <a:gd name="T31" fmla="*/ 0 h 738"/>
                <a:gd name="T32" fmla="*/ 0 w 1151"/>
                <a:gd name="T33" fmla="*/ 0 h 738"/>
                <a:gd name="T34" fmla="*/ 0 w 1151"/>
                <a:gd name="T35" fmla="*/ 0 h 738"/>
                <a:gd name="T36" fmla="*/ 0 w 1151"/>
                <a:gd name="T37" fmla="*/ 0 h 738"/>
                <a:gd name="T38" fmla="*/ 0 w 1151"/>
                <a:gd name="T39" fmla="*/ 0 h 738"/>
                <a:gd name="T40" fmla="*/ 0 w 1151"/>
                <a:gd name="T41" fmla="*/ 0 h 738"/>
                <a:gd name="T42" fmla="*/ 0 w 1151"/>
                <a:gd name="T43" fmla="*/ 0 h 738"/>
                <a:gd name="T44" fmla="*/ 0 w 1151"/>
                <a:gd name="T45" fmla="*/ 0 h 738"/>
                <a:gd name="T46" fmla="*/ 0 w 1151"/>
                <a:gd name="T47" fmla="*/ 0 h 738"/>
                <a:gd name="T48" fmla="*/ 0 w 1151"/>
                <a:gd name="T49" fmla="*/ 0 h 738"/>
                <a:gd name="T50" fmla="*/ 0 w 1151"/>
                <a:gd name="T51" fmla="*/ 0 h 738"/>
                <a:gd name="T52" fmla="*/ 0 w 1151"/>
                <a:gd name="T53" fmla="*/ 0 h 738"/>
                <a:gd name="T54" fmla="*/ 0 w 1151"/>
                <a:gd name="T55" fmla="*/ 0 h 738"/>
                <a:gd name="T56" fmla="*/ 0 w 1151"/>
                <a:gd name="T57" fmla="*/ 0 h 738"/>
                <a:gd name="T58" fmla="*/ 0 w 1151"/>
                <a:gd name="T59" fmla="*/ 0 h 738"/>
                <a:gd name="T60" fmla="*/ 0 w 1151"/>
                <a:gd name="T61" fmla="*/ 0 h 738"/>
                <a:gd name="T62" fmla="*/ 0 w 1151"/>
                <a:gd name="T63" fmla="*/ 0 h 738"/>
                <a:gd name="T64" fmla="*/ 0 w 1151"/>
                <a:gd name="T65" fmla="*/ 0 h 738"/>
                <a:gd name="T66" fmla="*/ 0 w 1151"/>
                <a:gd name="T67" fmla="*/ 0 h 738"/>
                <a:gd name="T68" fmla="*/ 0 w 1151"/>
                <a:gd name="T69" fmla="*/ 0 h 738"/>
                <a:gd name="T70" fmla="*/ 0 w 1151"/>
                <a:gd name="T71" fmla="*/ 0 h 738"/>
                <a:gd name="T72" fmla="*/ 0 w 1151"/>
                <a:gd name="T73" fmla="*/ 0 h 738"/>
                <a:gd name="T74" fmla="*/ 0 w 1151"/>
                <a:gd name="T75" fmla="*/ 0 h 738"/>
                <a:gd name="T76" fmla="*/ 0 w 1151"/>
                <a:gd name="T77" fmla="*/ 0 h 738"/>
                <a:gd name="T78" fmla="*/ 0 w 1151"/>
                <a:gd name="T79" fmla="*/ 0 h 738"/>
                <a:gd name="T80" fmla="*/ 0 w 1151"/>
                <a:gd name="T81" fmla="*/ 0 h 738"/>
                <a:gd name="T82" fmla="*/ 0 w 1151"/>
                <a:gd name="T83" fmla="*/ 0 h 738"/>
                <a:gd name="T84" fmla="*/ 0 w 1151"/>
                <a:gd name="T85" fmla="*/ 0 h 738"/>
                <a:gd name="T86" fmla="*/ 0 w 1151"/>
                <a:gd name="T87" fmla="*/ 0 h 738"/>
                <a:gd name="T88" fmla="*/ 0 w 1151"/>
                <a:gd name="T89" fmla="*/ 0 h 738"/>
                <a:gd name="T90" fmla="*/ 0 w 1151"/>
                <a:gd name="T91" fmla="*/ 0 h 738"/>
                <a:gd name="T92" fmla="*/ 0 w 1151"/>
                <a:gd name="T93" fmla="*/ 0 h 738"/>
                <a:gd name="T94" fmla="*/ 0 w 1151"/>
                <a:gd name="T95" fmla="*/ 0 h 738"/>
                <a:gd name="T96" fmla="*/ 0 w 1151"/>
                <a:gd name="T97" fmla="*/ 0 h 738"/>
                <a:gd name="T98" fmla="*/ 0 w 1151"/>
                <a:gd name="T99" fmla="*/ 0 h 738"/>
                <a:gd name="T100" fmla="*/ 0 w 1151"/>
                <a:gd name="T101" fmla="*/ 0 h 738"/>
                <a:gd name="T102" fmla="*/ 0 w 1151"/>
                <a:gd name="T103" fmla="*/ 0 h 738"/>
                <a:gd name="T104" fmla="*/ 0 w 1151"/>
                <a:gd name="T105" fmla="*/ 0 h 738"/>
                <a:gd name="T106" fmla="*/ 0 w 1151"/>
                <a:gd name="T107" fmla="*/ 0 h 738"/>
                <a:gd name="T108" fmla="*/ 0 w 1151"/>
                <a:gd name="T109" fmla="*/ 0 h 738"/>
                <a:gd name="T110" fmla="*/ 0 w 1151"/>
                <a:gd name="T111" fmla="*/ 0 h 738"/>
                <a:gd name="T112" fmla="*/ 0 w 1151"/>
                <a:gd name="T113" fmla="*/ 0 h 738"/>
                <a:gd name="T114" fmla="*/ 0 w 1151"/>
                <a:gd name="T115" fmla="*/ 0 h 738"/>
                <a:gd name="T116" fmla="*/ 0 w 1151"/>
                <a:gd name="T117" fmla="*/ 0 h 738"/>
                <a:gd name="T118" fmla="*/ 0 w 1151"/>
                <a:gd name="T119" fmla="*/ 0 h 73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51"/>
                <a:gd name="T181" fmla="*/ 0 h 738"/>
                <a:gd name="T182" fmla="*/ 1151 w 1151"/>
                <a:gd name="T183" fmla="*/ 738 h 73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51" h="738">
                  <a:moveTo>
                    <a:pt x="702" y="0"/>
                  </a:moveTo>
                  <a:lnTo>
                    <a:pt x="711" y="3"/>
                  </a:lnTo>
                  <a:lnTo>
                    <a:pt x="721" y="4"/>
                  </a:lnTo>
                  <a:lnTo>
                    <a:pt x="730" y="3"/>
                  </a:lnTo>
                  <a:lnTo>
                    <a:pt x="742" y="3"/>
                  </a:lnTo>
                  <a:lnTo>
                    <a:pt x="751" y="3"/>
                  </a:lnTo>
                  <a:lnTo>
                    <a:pt x="760" y="4"/>
                  </a:lnTo>
                  <a:lnTo>
                    <a:pt x="763" y="5"/>
                  </a:lnTo>
                  <a:lnTo>
                    <a:pt x="766" y="8"/>
                  </a:lnTo>
                  <a:lnTo>
                    <a:pt x="768" y="12"/>
                  </a:lnTo>
                  <a:lnTo>
                    <a:pt x="769" y="18"/>
                  </a:lnTo>
                  <a:lnTo>
                    <a:pt x="749" y="20"/>
                  </a:lnTo>
                  <a:lnTo>
                    <a:pt x="754" y="32"/>
                  </a:lnTo>
                  <a:lnTo>
                    <a:pt x="760" y="32"/>
                  </a:lnTo>
                  <a:lnTo>
                    <a:pt x="768" y="35"/>
                  </a:lnTo>
                  <a:lnTo>
                    <a:pt x="774" y="37"/>
                  </a:lnTo>
                  <a:lnTo>
                    <a:pt x="780" y="44"/>
                  </a:lnTo>
                  <a:lnTo>
                    <a:pt x="771" y="45"/>
                  </a:lnTo>
                  <a:lnTo>
                    <a:pt x="771" y="47"/>
                  </a:lnTo>
                  <a:lnTo>
                    <a:pt x="777" y="51"/>
                  </a:lnTo>
                  <a:lnTo>
                    <a:pt x="783" y="56"/>
                  </a:lnTo>
                  <a:lnTo>
                    <a:pt x="789" y="59"/>
                  </a:lnTo>
                  <a:lnTo>
                    <a:pt x="795" y="64"/>
                  </a:lnTo>
                  <a:lnTo>
                    <a:pt x="802" y="67"/>
                  </a:lnTo>
                  <a:lnTo>
                    <a:pt x="808" y="71"/>
                  </a:lnTo>
                  <a:lnTo>
                    <a:pt x="816" y="74"/>
                  </a:lnTo>
                  <a:lnTo>
                    <a:pt x="824" y="77"/>
                  </a:lnTo>
                  <a:lnTo>
                    <a:pt x="830" y="77"/>
                  </a:lnTo>
                  <a:lnTo>
                    <a:pt x="837" y="80"/>
                  </a:lnTo>
                  <a:lnTo>
                    <a:pt x="846" y="80"/>
                  </a:lnTo>
                  <a:lnTo>
                    <a:pt x="854" y="81"/>
                  </a:lnTo>
                  <a:lnTo>
                    <a:pt x="863" y="78"/>
                  </a:lnTo>
                  <a:lnTo>
                    <a:pt x="872" y="77"/>
                  </a:lnTo>
                  <a:lnTo>
                    <a:pt x="882" y="75"/>
                  </a:lnTo>
                  <a:lnTo>
                    <a:pt x="893" y="73"/>
                  </a:lnTo>
                  <a:lnTo>
                    <a:pt x="902" y="70"/>
                  </a:lnTo>
                  <a:lnTo>
                    <a:pt x="912" y="68"/>
                  </a:lnTo>
                  <a:lnTo>
                    <a:pt x="922" y="65"/>
                  </a:lnTo>
                  <a:lnTo>
                    <a:pt x="933" y="63"/>
                  </a:lnTo>
                  <a:lnTo>
                    <a:pt x="942" y="60"/>
                  </a:lnTo>
                  <a:lnTo>
                    <a:pt x="953" y="58"/>
                  </a:lnTo>
                  <a:lnTo>
                    <a:pt x="963" y="56"/>
                  </a:lnTo>
                  <a:lnTo>
                    <a:pt x="972" y="55"/>
                  </a:lnTo>
                  <a:lnTo>
                    <a:pt x="982" y="51"/>
                  </a:lnTo>
                  <a:lnTo>
                    <a:pt x="992" y="50"/>
                  </a:lnTo>
                  <a:lnTo>
                    <a:pt x="1001" y="50"/>
                  </a:lnTo>
                  <a:lnTo>
                    <a:pt x="1012" y="50"/>
                  </a:lnTo>
                  <a:lnTo>
                    <a:pt x="1022" y="50"/>
                  </a:lnTo>
                  <a:lnTo>
                    <a:pt x="1032" y="51"/>
                  </a:lnTo>
                  <a:lnTo>
                    <a:pt x="1043" y="54"/>
                  </a:lnTo>
                  <a:lnTo>
                    <a:pt x="1055" y="57"/>
                  </a:lnTo>
                  <a:lnTo>
                    <a:pt x="1076" y="60"/>
                  </a:lnTo>
                  <a:lnTo>
                    <a:pt x="1093" y="67"/>
                  </a:lnTo>
                  <a:lnTo>
                    <a:pt x="1106" y="76"/>
                  </a:lnTo>
                  <a:lnTo>
                    <a:pt x="1119" y="88"/>
                  </a:lnTo>
                  <a:lnTo>
                    <a:pt x="1128" y="102"/>
                  </a:lnTo>
                  <a:lnTo>
                    <a:pt x="1135" y="118"/>
                  </a:lnTo>
                  <a:lnTo>
                    <a:pt x="1140" y="135"/>
                  </a:lnTo>
                  <a:lnTo>
                    <a:pt x="1143" y="154"/>
                  </a:lnTo>
                  <a:lnTo>
                    <a:pt x="1145" y="173"/>
                  </a:lnTo>
                  <a:lnTo>
                    <a:pt x="1146" y="193"/>
                  </a:lnTo>
                  <a:lnTo>
                    <a:pt x="1146" y="214"/>
                  </a:lnTo>
                  <a:lnTo>
                    <a:pt x="1146" y="234"/>
                  </a:lnTo>
                  <a:lnTo>
                    <a:pt x="1145" y="253"/>
                  </a:lnTo>
                  <a:lnTo>
                    <a:pt x="1145" y="272"/>
                  </a:lnTo>
                  <a:lnTo>
                    <a:pt x="1145" y="290"/>
                  </a:lnTo>
                  <a:lnTo>
                    <a:pt x="1147" y="309"/>
                  </a:lnTo>
                  <a:lnTo>
                    <a:pt x="1148" y="329"/>
                  </a:lnTo>
                  <a:lnTo>
                    <a:pt x="1149" y="352"/>
                  </a:lnTo>
                  <a:lnTo>
                    <a:pt x="1151" y="373"/>
                  </a:lnTo>
                  <a:lnTo>
                    <a:pt x="1151" y="395"/>
                  </a:lnTo>
                  <a:lnTo>
                    <a:pt x="1151" y="416"/>
                  </a:lnTo>
                  <a:lnTo>
                    <a:pt x="1151" y="438"/>
                  </a:lnTo>
                  <a:lnTo>
                    <a:pt x="1151" y="460"/>
                  </a:lnTo>
                  <a:lnTo>
                    <a:pt x="1151" y="483"/>
                  </a:lnTo>
                  <a:lnTo>
                    <a:pt x="1149" y="504"/>
                  </a:lnTo>
                  <a:lnTo>
                    <a:pt x="1148" y="526"/>
                  </a:lnTo>
                  <a:lnTo>
                    <a:pt x="1146" y="548"/>
                  </a:lnTo>
                  <a:lnTo>
                    <a:pt x="1143" y="569"/>
                  </a:lnTo>
                  <a:lnTo>
                    <a:pt x="1140" y="590"/>
                  </a:lnTo>
                  <a:lnTo>
                    <a:pt x="1137" y="612"/>
                  </a:lnTo>
                  <a:lnTo>
                    <a:pt x="1132" y="633"/>
                  </a:lnTo>
                  <a:lnTo>
                    <a:pt x="1129" y="655"/>
                  </a:lnTo>
                  <a:lnTo>
                    <a:pt x="1118" y="650"/>
                  </a:lnTo>
                  <a:lnTo>
                    <a:pt x="1117" y="639"/>
                  </a:lnTo>
                  <a:lnTo>
                    <a:pt x="1117" y="627"/>
                  </a:lnTo>
                  <a:lnTo>
                    <a:pt x="1117" y="616"/>
                  </a:lnTo>
                  <a:lnTo>
                    <a:pt x="1117" y="605"/>
                  </a:lnTo>
                  <a:lnTo>
                    <a:pt x="1116" y="594"/>
                  </a:lnTo>
                  <a:lnTo>
                    <a:pt x="1116" y="584"/>
                  </a:lnTo>
                  <a:lnTo>
                    <a:pt x="1116" y="574"/>
                  </a:lnTo>
                  <a:lnTo>
                    <a:pt x="1116" y="564"/>
                  </a:lnTo>
                  <a:lnTo>
                    <a:pt x="1116" y="553"/>
                  </a:lnTo>
                  <a:lnTo>
                    <a:pt x="1114" y="543"/>
                  </a:lnTo>
                  <a:lnTo>
                    <a:pt x="1113" y="533"/>
                  </a:lnTo>
                  <a:lnTo>
                    <a:pt x="1112" y="523"/>
                  </a:lnTo>
                  <a:lnTo>
                    <a:pt x="1111" y="512"/>
                  </a:lnTo>
                  <a:lnTo>
                    <a:pt x="1110" y="503"/>
                  </a:lnTo>
                  <a:lnTo>
                    <a:pt x="1108" y="493"/>
                  </a:lnTo>
                  <a:lnTo>
                    <a:pt x="1107" y="484"/>
                  </a:lnTo>
                  <a:lnTo>
                    <a:pt x="1099" y="486"/>
                  </a:lnTo>
                  <a:lnTo>
                    <a:pt x="1094" y="491"/>
                  </a:lnTo>
                  <a:lnTo>
                    <a:pt x="1093" y="499"/>
                  </a:lnTo>
                  <a:lnTo>
                    <a:pt x="1093" y="510"/>
                  </a:lnTo>
                  <a:lnTo>
                    <a:pt x="1090" y="520"/>
                  </a:lnTo>
                  <a:lnTo>
                    <a:pt x="1089" y="529"/>
                  </a:lnTo>
                  <a:lnTo>
                    <a:pt x="1085" y="537"/>
                  </a:lnTo>
                  <a:lnTo>
                    <a:pt x="1079" y="541"/>
                  </a:lnTo>
                  <a:lnTo>
                    <a:pt x="1079" y="536"/>
                  </a:lnTo>
                  <a:lnTo>
                    <a:pt x="1079" y="530"/>
                  </a:lnTo>
                  <a:lnTo>
                    <a:pt x="1079" y="524"/>
                  </a:lnTo>
                  <a:lnTo>
                    <a:pt x="1079" y="519"/>
                  </a:lnTo>
                  <a:lnTo>
                    <a:pt x="1079" y="512"/>
                  </a:lnTo>
                  <a:lnTo>
                    <a:pt x="1079" y="508"/>
                  </a:lnTo>
                  <a:lnTo>
                    <a:pt x="1079" y="501"/>
                  </a:lnTo>
                  <a:lnTo>
                    <a:pt x="1081" y="497"/>
                  </a:lnTo>
                  <a:lnTo>
                    <a:pt x="1081" y="486"/>
                  </a:lnTo>
                  <a:lnTo>
                    <a:pt x="1081" y="476"/>
                  </a:lnTo>
                  <a:lnTo>
                    <a:pt x="1081" y="466"/>
                  </a:lnTo>
                  <a:lnTo>
                    <a:pt x="1081" y="457"/>
                  </a:lnTo>
                  <a:lnTo>
                    <a:pt x="1058" y="460"/>
                  </a:lnTo>
                  <a:lnTo>
                    <a:pt x="1035" y="466"/>
                  </a:lnTo>
                  <a:lnTo>
                    <a:pt x="1012" y="469"/>
                  </a:lnTo>
                  <a:lnTo>
                    <a:pt x="992" y="474"/>
                  </a:lnTo>
                  <a:lnTo>
                    <a:pt x="969" y="479"/>
                  </a:lnTo>
                  <a:lnTo>
                    <a:pt x="948" y="483"/>
                  </a:lnTo>
                  <a:lnTo>
                    <a:pt x="927" y="487"/>
                  </a:lnTo>
                  <a:lnTo>
                    <a:pt x="906" y="493"/>
                  </a:lnTo>
                  <a:lnTo>
                    <a:pt x="884" y="498"/>
                  </a:lnTo>
                  <a:lnTo>
                    <a:pt x="863" y="502"/>
                  </a:lnTo>
                  <a:lnTo>
                    <a:pt x="842" y="509"/>
                  </a:lnTo>
                  <a:lnTo>
                    <a:pt x="823" y="515"/>
                  </a:lnTo>
                  <a:lnTo>
                    <a:pt x="802" y="521"/>
                  </a:lnTo>
                  <a:lnTo>
                    <a:pt x="781" y="530"/>
                  </a:lnTo>
                  <a:lnTo>
                    <a:pt x="760" y="538"/>
                  </a:lnTo>
                  <a:lnTo>
                    <a:pt x="741" y="548"/>
                  </a:lnTo>
                  <a:lnTo>
                    <a:pt x="754" y="546"/>
                  </a:lnTo>
                  <a:lnTo>
                    <a:pt x="768" y="543"/>
                  </a:lnTo>
                  <a:lnTo>
                    <a:pt x="781" y="541"/>
                  </a:lnTo>
                  <a:lnTo>
                    <a:pt x="795" y="538"/>
                  </a:lnTo>
                  <a:lnTo>
                    <a:pt x="810" y="534"/>
                  </a:lnTo>
                  <a:lnTo>
                    <a:pt x="825" y="530"/>
                  </a:lnTo>
                  <a:lnTo>
                    <a:pt x="839" y="526"/>
                  </a:lnTo>
                  <a:lnTo>
                    <a:pt x="855" y="522"/>
                  </a:lnTo>
                  <a:lnTo>
                    <a:pt x="871" y="517"/>
                  </a:lnTo>
                  <a:lnTo>
                    <a:pt x="886" y="513"/>
                  </a:lnTo>
                  <a:lnTo>
                    <a:pt x="901" y="510"/>
                  </a:lnTo>
                  <a:lnTo>
                    <a:pt x="918" y="507"/>
                  </a:lnTo>
                  <a:lnTo>
                    <a:pt x="933" y="503"/>
                  </a:lnTo>
                  <a:lnTo>
                    <a:pt x="948" y="501"/>
                  </a:lnTo>
                  <a:lnTo>
                    <a:pt x="964" y="499"/>
                  </a:lnTo>
                  <a:lnTo>
                    <a:pt x="979" y="499"/>
                  </a:lnTo>
                  <a:lnTo>
                    <a:pt x="987" y="496"/>
                  </a:lnTo>
                  <a:lnTo>
                    <a:pt x="994" y="496"/>
                  </a:lnTo>
                  <a:lnTo>
                    <a:pt x="1000" y="496"/>
                  </a:lnTo>
                  <a:lnTo>
                    <a:pt x="1008" y="496"/>
                  </a:lnTo>
                  <a:lnTo>
                    <a:pt x="1004" y="500"/>
                  </a:lnTo>
                  <a:lnTo>
                    <a:pt x="998" y="503"/>
                  </a:lnTo>
                  <a:lnTo>
                    <a:pt x="989" y="506"/>
                  </a:lnTo>
                  <a:lnTo>
                    <a:pt x="981" y="508"/>
                  </a:lnTo>
                  <a:lnTo>
                    <a:pt x="971" y="509"/>
                  </a:lnTo>
                  <a:lnTo>
                    <a:pt x="963" y="511"/>
                  </a:lnTo>
                  <a:lnTo>
                    <a:pt x="955" y="516"/>
                  </a:lnTo>
                  <a:lnTo>
                    <a:pt x="954" y="524"/>
                  </a:lnTo>
                  <a:lnTo>
                    <a:pt x="943" y="525"/>
                  </a:lnTo>
                  <a:lnTo>
                    <a:pt x="935" y="527"/>
                  </a:lnTo>
                  <a:lnTo>
                    <a:pt x="927" y="528"/>
                  </a:lnTo>
                  <a:lnTo>
                    <a:pt x="918" y="530"/>
                  </a:lnTo>
                  <a:lnTo>
                    <a:pt x="907" y="531"/>
                  </a:lnTo>
                  <a:lnTo>
                    <a:pt x="900" y="533"/>
                  </a:lnTo>
                  <a:lnTo>
                    <a:pt x="892" y="534"/>
                  </a:lnTo>
                  <a:lnTo>
                    <a:pt x="884" y="537"/>
                  </a:lnTo>
                  <a:lnTo>
                    <a:pt x="874" y="538"/>
                  </a:lnTo>
                  <a:lnTo>
                    <a:pt x="866" y="540"/>
                  </a:lnTo>
                  <a:lnTo>
                    <a:pt x="858" y="542"/>
                  </a:lnTo>
                  <a:lnTo>
                    <a:pt x="849" y="547"/>
                  </a:lnTo>
                  <a:lnTo>
                    <a:pt x="841" y="550"/>
                  </a:lnTo>
                  <a:lnTo>
                    <a:pt x="834" y="554"/>
                  </a:lnTo>
                  <a:lnTo>
                    <a:pt x="825" y="560"/>
                  </a:lnTo>
                  <a:lnTo>
                    <a:pt x="817" y="565"/>
                  </a:lnTo>
                  <a:lnTo>
                    <a:pt x="824" y="565"/>
                  </a:lnTo>
                  <a:lnTo>
                    <a:pt x="830" y="565"/>
                  </a:lnTo>
                  <a:lnTo>
                    <a:pt x="837" y="565"/>
                  </a:lnTo>
                  <a:lnTo>
                    <a:pt x="843" y="565"/>
                  </a:lnTo>
                  <a:lnTo>
                    <a:pt x="849" y="564"/>
                  </a:lnTo>
                  <a:lnTo>
                    <a:pt x="857" y="563"/>
                  </a:lnTo>
                  <a:lnTo>
                    <a:pt x="863" y="563"/>
                  </a:lnTo>
                  <a:lnTo>
                    <a:pt x="870" y="562"/>
                  </a:lnTo>
                  <a:lnTo>
                    <a:pt x="876" y="560"/>
                  </a:lnTo>
                  <a:lnTo>
                    <a:pt x="883" y="559"/>
                  </a:lnTo>
                  <a:lnTo>
                    <a:pt x="889" y="557"/>
                  </a:lnTo>
                  <a:lnTo>
                    <a:pt x="896" y="557"/>
                  </a:lnTo>
                  <a:lnTo>
                    <a:pt x="904" y="556"/>
                  </a:lnTo>
                  <a:lnTo>
                    <a:pt x="911" y="556"/>
                  </a:lnTo>
                  <a:lnTo>
                    <a:pt x="918" y="556"/>
                  </a:lnTo>
                  <a:lnTo>
                    <a:pt x="925" y="557"/>
                  </a:lnTo>
                  <a:lnTo>
                    <a:pt x="904" y="563"/>
                  </a:lnTo>
                  <a:lnTo>
                    <a:pt x="882" y="568"/>
                  </a:lnTo>
                  <a:lnTo>
                    <a:pt x="860" y="574"/>
                  </a:lnTo>
                  <a:lnTo>
                    <a:pt x="837" y="580"/>
                  </a:lnTo>
                  <a:lnTo>
                    <a:pt x="814" y="586"/>
                  </a:lnTo>
                  <a:lnTo>
                    <a:pt x="793" y="592"/>
                  </a:lnTo>
                  <a:lnTo>
                    <a:pt x="771" y="597"/>
                  </a:lnTo>
                  <a:lnTo>
                    <a:pt x="751" y="606"/>
                  </a:lnTo>
                  <a:lnTo>
                    <a:pt x="728" y="615"/>
                  </a:lnTo>
                  <a:lnTo>
                    <a:pt x="707" y="624"/>
                  </a:lnTo>
                  <a:lnTo>
                    <a:pt x="687" y="634"/>
                  </a:lnTo>
                  <a:lnTo>
                    <a:pt x="668" y="646"/>
                  </a:lnTo>
                  <a:lnTo>
                    <a:pt x="648" y="658"/>
                  </a:lnTo>
                  <a:lnTo>
                    <a:pt x="630" y="673"/>
                  </a:lnTo>
                  <a:lnTo>
                    <a:pt x="613" y="689"/>
                  </a:lnTo>
                  <a:lnTo>
                    <a:pt x="598" y="710"/>
                  </a:lnTo>
                  <a:lnTo>
                    <a:pt x="588" y="711"/>
                  </a:lnTo>
                  <a:lnTo>
                    <a:pt x="582" y="715"/>
                  </a:lnTo>
                  <a:lnTo>
                    <a:pt x="575" y="721"/>
                  </a:lnTo>
                  <a:lnTo>
                    <a:pt x="569" y="728"/>
                  </a:lnTo>
                  <a:lnTo>
                    <a:pt x="562" y="733"/>
                  </a:lnTo>
                  <a:lnTo>
                    <a:pt x="557" y="737"/>
                  </a:lnTo>
                  <a:lnTo>
                    <a:pt x="550" y="738"/>
                  </a:lnTo>
                  <a:lnTo>
                    <a:pt x="545" y="737"/>
                  </a:lnTo>
                  <a:lnTo>
                    <a:pt x="547" y="730"/>
                  </a:lnTo>
                  <a:lnTo>
                    <a:pt x="552" y="724"/>
                  </a:lnTo>
                  <a:lnTo>
                    <a:pt x="559" y="717"/>
                  </a:lnTo>
                  <a:lnTo>
                    <a:pt x="566" y="711"/>
                  </a:lnTo>
                  <a:lnTo>
                    <a:pt x="572" y="702"/>
                  </a:lnTo>
                  <a:lnTo>
                    <a:pt x="581" y="697"/>
                  </a:lnTo>
                  <a:lnTo>
                    <a:pt x="588" y="689"/>
                  </a:lnTo>
                  <a:lnTo>
                    <a:pt x="595" y="684"/>
                  </a:lnTo>
                  <a:lnTo>
                    <a:pt x="600" y="677"/>
                  </a:lnTo>
                  <a:lnTo>
                    <a:pt x="605" y="671"/>
                  </a:lnTo>
                  <a:lnTo>
                    <a:pt x="606" y="667"/>
                  </a:lnTo>
                  <a:lnTo>
                    <a:pt x="606" y="662"/>
                  </a:lnTo>
                  <a:lnTo>
                    <a:pt x="604" y="658"/>
                  </a:lnTo>
                  <a:lnTo>
                    <a:pt x="598" y="657"/>
                  </a:lnTo>
                  <a:lnTo>
                    <a:pt x="589" y="656"/>
                  </a:lnTo>
                  <a:lnTo>
                    <a:pt x="577" y="657"/>
                  </a:lnTo>
                  <a:lnTo>
                    <a:pt x="568" y="666"/>
                  </a:lnTo>
                  <a:lnTo>
                    <a:pt x="559" y="674"/>
                  </a:lnTo>
                  <a:lnTo>
                    <a:pt x="551" y="682"/>
                  </a:lnTo>
                  <a:lnTo>
                    <a:pt x="542" y="689"/>
                  </a:lnTo>
                  <a:lnTo>
                    <a:pt x="536" y="693"/>
                  </a:lnTo>
                  <a:lnTo>
                    <a:pt x="530" y="696"/>
                  </a:lnTo>
                  <a:lnTo>
                    <a:pt x="524" y="698"/>
                  </a:lnTo>
                  <a:lnTo>
                    <a:pt x="518" y="699"/>
                  </a:lnTo>
                  <a:lnTo>
                    <a:pt x="518" y="690"/>
                  </a:lnTo>
                  <a:lnTo>
                    <a:pt x="523" y="682"/>
                  </a:lnTo>
                  <a:lnTo>
                    <a:pt x="527" y="673"/>
                  </a:lnTo>
                  <a:lnTo>
                    <a:pt x="534" y="667"/>
                  </a:lnTo>
                  <a:lnTo>
                    <a:pt x="542" y="657"/>
                  </a:lnTo>
                  <a:lnTo>
                    <a:pt x="554" y="647"/>
                  </a:lnTo>
                  <a:lnTo>
                    <a:pt x="559" y="644"/>
                  </a:lnTo>
                  <a:lnTo>
                    <a:pt x="565" y="640"/>
                  </a:lnTo>
                  <a:lnTo>
                    <a:pt x="571" y="636"/>
                  </a:lnTo>
                  <a:lnTo>
                    <a:pt x="578" y="633"/>
                  </a:lnTo>
                  <a:lnTo>
                    <a:pt x="583" y="629"/>
                  </a:lnTo>
                  <a:lnTo>
                    <a:pt x="590" y="626"/>
                  </a:lnTo>
                  <a:lnTo>
                    <a:pt x="596" y="621"/>
                  </a:lnTo>
                  <a:lnTo>
                    <a:pt x="604" y="618"/>
                  </a:lnTo>
                  <a:lnTo>
                    <a:pt x="609" y="615"/>
                  </a:lnTo>
                  <a:lnTo>
                    <a:pt x="616" y="612"/>
                  </a:lnTo>
                  <a:lnTo>
                    <a:pt x="621" y="607"/>
                  </a:lnTo>
                  <a:lnTo>
                    <a:pt x="627" y="604"/>
                  </a:lnTo>
                  <a:lnTo>
                    <a:pt x="631" y="601"/>
                  </a:lnTo>
                  <a:lnTo>
                    <a:pt x="639" y="596"/>
                  </a:lnTo>
                  <a:lnTo>
                    <a:pt x="643" y="591"/>
                  </a:lnTo>
                  <a:lnTo>
                    <a:pt x="646" y="584"/>
                  </a:lnTo>
                  <a:lnTo>
                    <a:pt x="637" y="588"/>
                  </a:lnTo>
                  <a:lnTo>
                    <a:pt x="629" y="592"/>
                  </a:lnTo>
                  <a:lnTo>
                    <a:pt x="619" y="594"/>
                  </a:lnTo>
                  <a:lnTo>
                    <a:pt x="612" y="599"/>
                  </a:lnTo>
                  <a:lnTo>
                    <a:pt x="604" y="601"/>
                  </a:lnTo>
                  <a:lnTo>
                    <a:pt x="595" y="604"/>
                  </a:lnTo>
                  <a:lnTo>
                    <a:pt x="587" y="606"/>
                  </a:lnTo>
                  <a:lnTo>
                    <a:pt x="581" y="609"/>
                  </a:lnTo>
                  <a:lnTo>
                    <a:pt x="571" y="612"/>
                  </a:lnTo>
                  <a:lnTo>
                    <a:pt x="564" y="615"/>
                  </a:lnTo>
                  <a:lnTo>
                    <a:pt x="556" y="617"/>
                  </a:lnTo>
                  <a:lnTo>
                    <a:pt x="548" y="622"/>
                  </a:lnTo>
                  <a:lnTo>
                    <a:pt x="541" y="627"/>
                  </a:lnTo>
                  <a:lnTo>
                    <a:pt x="534" y="632"/>
                  </a:lnTo>
                  <a:lnTo>
                    <a:pt x="527" y="637"/>
                  </a:lnTo>
                  <a:lnTo>
                    <a:pt x="521" y="647"/>
                  </a:lnTo>
                  <a:lnTo>
                    <a:pt x="519" y="641"/>
                  </a:lnTo>
                  <a:lnTo>
                    <a:pt x="521" y="635"/>
                  </a:lnTo>
                  <a:lnTo>
                    <a:pt x="523" y="629"/>
                  </a:lnTo>
                  <a:lnTo>
                    <a:pt x="525" y="624"/>
                  </a:lnTo>
                  <a:lnTo>
                    <a:pt x="534" y="615"/>
                  </a:lnTo>
                  <a:lnTo>
                    <a:pt x="545" y="605"/>
                  </a:lnTo>
                  <a:lnTo>
                    <a:pt x="548" y="601"/>
                  </a:lnTo>
                  <a:lnTo>
                    <a:pt x="556" y="596"/>
                  </a:lnTo>
                  <a:lnTo>
                    <a:pt x="560" y="594"/>
                  </a:lnTo>
                  <a:lnTo>
                    <a:pt x="568" y="591"/>
                  </a:lnTo>
                  <a:lnTo>
                    <a:pt x="572" y="588"/>
                  </a:lnTo>
                  <a:lnTo>
                    <a:pt x="578" y="584"/>
                  </a:lnTo>
                  <a:lnTo>
                    <a:pt x="583" y="582"/>
                  </a:lnTo>
                  <a:lnTo>
                    <a:pt x="590" y="581"/>
                  </a:lnTo>
                  <a:lnTo>
                    <a:pt x="583" y="577"/>
                  </a:lnTo>
                  <a:lnTo>
                    <a:pt x="577" y="576"/>
                  </a:lnTo>
                  <a:lnTo>
                    <a:pt x="571" y="575"/>
                  </a:lnTo>
                  <a:lnTo>
                    <a:pt x="564" y="577"/>
                  </a:lnTo>
                  <a:lnTo>
                    <a:pt x="557" y="579"/>
                  </a:lnTo>
                  <a:lnTo>
                    <a:pt x="548" y="583"/>
                  </a:lnTo>
                  <a:lnTo>
                    <a:pt x="542" y="587"/>
                  </a:lnTo>
                  <a:lnTo>
                    <a:pt x="536" y="592"/>
                  </a:lnTo>
                  <a:lnTo>
                    <a:pt x="529" y="595"/>
                  </a:lnTo>
                  <a:lnTo>
                    <a:pt x="523" y="600"/>
                  </a:lnTo>
                  <a:lnTo>
                    <a:pt x="516" y="603"/>
                  </a:lnTo>
                  <a:lnTo>
                    <a:pt x="510" y="606"/>
                  </a:lnTo>
                  <a:lnTo>
                    <a:pt x="513" y="596"/>
                  </a:lnTo>
                  <a:lnTo>
                    <a:pt x="521" y="591"/>
                  </a:lnTo>
                  <a:lnTo>
                    <a:pt x="528" y="584"/>
                  </a:lnTo>
                  <a:lnTo>
                    <a:pt x="536" y="581"/>
                  </a:lnTo>
                  <a:lnTo>
                    <a:pt x="543" y="576"/>
                  </a:lnTo>
                  <a:lnTo>
                    <a:pt x="551" y="571"/>
                  </a:lnTo>
                  <a:lnTo>
                    <a:pt x="557" y="564"/>
                  </a:lnTo>
                  <a:lnTo>
                    <a:pt x="559" y="557"/>
                  </a:lnTo>
                  <a:lnTo>
                    <a:pt x="551" y="559"/>
                  </a:lnTo>
                  <a:lnTo>
                    <a:pt x="542" y="560"/>
                  </a:lnTo>
                  <a:lnTo>
                    <a:pt x="530" y="561"/>
                  </a:lnTo>
                  <a:lnTo>
                    <a:pt x="519" y="563"/>
                  </a:lnTo>
                  <a:lnTo>
                    <a:pt x="509" y="565"/>
                  </a:lnTo>
                  <a:lnTo>
                    <a:pt x="499" y="567"/>
                  </a:lnTo>
                  <a:lnTo>
                    <a:pt x="527" y="541"/>
                  </a:lnTo>
                  <a:lnTo>
                    <a:pt x="558" y="520"/>
                  </a:lnTo>
                  <a:lnTo>
                    <a:pt x="589" y="499"/>
                  </a:lnTo>
                  <a:lnTo>
                    <a:pt x="623" y="482"/>
                  </a:lnTo>
                  <a:lnTo>
                    <a:pt x="657" y="466"/>
                  </a:lnTo>
                  <a:lnTo>
                    <a:pt x="693" y="451"/>
                  </a:lnTo>
                  <a:lnTo>
                    <a:pt x="729" y="438"/>
                  </a:lnTo>
                  <a:lnTo>
                    <a:pt x="766" y="428"/>
                  </a:lnTo>
                  <a:lnTo>
                    <a:pt x="802" y="416"/>
                  </a:lnTo>
                  <a:lnTo>
                    <a:pt x="840" y="407"/>
                  </a:lnTo>
                  <a:lnTo>
                    <a:pt x="878" y="398"/>
                  </a:lnTo>
                  <a:lnTo>
                    <a:pt x="917" y="391"/>
                  </a:lnTo>
                  <a:lnTo>
                    <a:pt x="954" y="382"/>
                  </a:lnTo>
                  <a:lnTo>
                    <a:pt x="990" y="375"/>
                  </a:lnTo>
                  <a:lnTo>
                    <a:pt x="1026" y="366"/>
                  </a:lnTo>
                  <a:lnTo>
                    <a:pt x="1064" y="360"/>
                  </a:lnTo>
                  <a:lnTo>
                    <a:pt x="1064" y="352"/>
                  </a:lnTo>
                  <a:lnTo>
                    <a:pt x="1063" y="346"/>
                  </a:lnTo>
                  <a:lnTo>
                    <a:pt x="1060" y="340"/>
                  </a:lnTo>
                  <a:lnTo>
                    <a:pt x="1059" y="334"/>
                  </a:lnTo>
                  <a:lnTo>
                    <a:pt x="1045" y="336"/>
                  </a:lnTo>
                  <a:lnTo>
                    <a:pt x="1030" y="339"/>
                  </a:lnTo>
                  <a:lnTo>
                    <a:pt x="1014" y="341"/>
                  </a:lnTo>
                  <a:lnTo>
                    <a:pt x="1001" y="344"/>
                  </a:lnTo>
                  <a:lnTo>
                    <a:pt x="987" y="347"/>
                  </a:lnTo>
                  <a:lnTo>
                    <a:pt x="972" y="350"/>
                  </a:lnTo>
                  <a:lnTo>
                    <a:pt x="958" y="352"/>
                  </a:lnTo>
                  <a:lnTo>
                    <a:pt x="945" y="354"/>
                  </a:lnTo>
                  <a:lnTo>
                    <a:pt x="930" y="356"/>
                  </a:lnTo>
                  <a:lnTo>
                    <a:pt x="917" y="358"/>
                  </a:lnTo>
                  <a:lnTo>
                    <a:pt x="904" y="361"/>
                  </a:lnTo>
                  <a:lnTo>
                    <a:pt x="890" y="363"/>
                  </a:lnTo>
                  <a:lnTo>
                    <a:pt x="877" y="365"/>
                  </a:lnTo>
                  <a:lnTo>
                    <a:pt x="865" y="367"/>
                  </a:lnTo>
                  <a:lnTo>
                    <a:pt x="853" y="370"/>
                  </a:lnTo>
                  <a:lnTo>
                    <a:pt x="843" y="373"/>
                  </a:lnTo>
                  <a:lnTo>
                    <a:pt x="835" y="373"/>
                  </a:lnTo>
                  <a:lnTo>
                    <a:pt x="827" y="373"/>
                  </a:lnTo>
                  <a:lnTo>
                    <a:pt x="818" y="374"/>
                  </a:lnTo>
                  <a:lnTo>
                    <a:pt x="812" y="376"/>
                  </a:lnTo>
                  <a:lnTo>
                    <a:pt x="804" y="378"/>
                  </a:lnTo>
                  <a:lnTo>
                    <a:pt x="798" y="381"/>
                  </a:lnTo>
                  <a:lnTo>
                    <a:pt x="790" y="383"/>
                  </a:lnTo>
                  <a:lnTo>
                    <a:pt x="784" y="387"/>
                  </a:lnTo>
                  <a:lnTo>
                    <a:pt x="777" y="389"/>
                  </a:lnTo>
                  <a:lnTo>
                    <a:pt x="770" y="392"/>
                  </a:lnTo>
                  <a:lnTo>
                    <a:pt x="764" y="394"/>
                  </a:lnTo>
                  <a:lnTo>
                    <a:pt x="757" y="397"/>
                  </a:lnTo>
                  <a:lnTo>
                    <a:pt x="749" y="400"/>
                  </a:lnTo>
                  <a:lnTo>
                    <a:pt x="742" y="402"/>
                  </a:lnTo>
                  <a:lnTo>
                    <a:pt x="734" y="403"/>
                  </a:lnTo>
                  <a:lnTo>
                    <a:pt x="727" y="404"/>
                  </a:lnTo>
                  <a:lnTo>
                    <a:pt x="711" y="407"/>
                  </a:lnTo>
                  <a:lnTo>
                    <a:pt x="696" y="414"/>
                  </a:lnTo>
                  <a:lnTo>
                    <a:pt x="681" y="417"/>
                  </a:lnTo>
                  <a:lnTo>
                    <a:pt x="666" y="423"/>
                  </a:lnTo>
                  <a:lnTo>
                    <a:pt x="651" y="428"/>
                  </a:lnTo>
                  <a:lnTo>
                    <a:pt x="636" y="433"/>
                  </a:lnTo>
                  <a:lnTo>
                    <a:pt x="621" y="438"/>
                  </a:lnTo>
                  <a:lnTo>
                    <a:pt x="606" y="445"/>
                  </a:lnTo>
                  <a:lnTo>
                    <a:pt x="592" y="450"/>
                  </a:lnTo>
                  <a:lnTo>
                    <a:pt x="577" y="457"/>
                  </a:lnTo>
                  <a:lnTo>
                    <a:pt x="563" y="463"/>
                  </a:lnTo>
                  <a:lnTo>
                    <a:pt x="550" y="471"/>
                  </a:lnTo>
                  <a:lnTo>
                    <a:pt x="536" y="479"/>
                  </a:lnTo>
                  <a:lnTo>
                    <a:pt x="524" y="488"/>
                  </a:lnTo>
                  <a:lnTo>
                    <a:pt x="512" y="497"/>
                  </a:lnTo>
                  <a:lnTo>
                    <a:pt x="501" y="508"/>
                  </a:lnTo>
                  <a:lnTo>
                    <a:pt x="495" y="504"/>
                  </a:lnTo>
                  <a:lnTo>
                    <a:pt x="490" y="506"/>
                  </a:lnTo>
                  <a:lnTo>
                    <a:pt x="486" y="506"/>
                  </a:lnTo>
                  <a:lnTo>
                    <a:pt x="481" y="503"/>
                  </a:lnTo>
                  <a:lnTo>
                    <a:pt x="477" y="510"/>
                  </a:lnTo>
                  <a:lnTo>
                    <a:pt x="476" y="513"/>
                  </a:lnTo>
                  <a:lnTo>
                    <a:pt x="471" y="516"/>
                  </a:lnTo>
                  <a:lnTo>
                    <a:pt x="466" y="519"/>
                  </a:lnTo>
                  <a:lnTo>
                    <a:pt x="460" y="517"/>
                  </a:lnTo>
                  <a:lnTo>
                    <a:pt x="454" y="517"/>
                  </a:lnTo>
                  <a:lnTo>
                    <a:pt x="448" y="515"/>
                  </a:lnTo>
                  <a:lnTo>
                    <a:pt x="442" y="514"/>
                  </a:lnTo>
                  <a:lnTo>
                    <a:pt x="434" y="511"/>
                  </a:lnTo>
                  <a:lnTo>
                    <a:pt x="427" y="509"/>
                  </a:lnTo>
                  <a:lnTo>
                    <a:pt x="419" y="506"/>
                  </a:lnTo>
                  <a:lnTo>
                    <a:pt x="411" y="502"/>
                  </a:lnTo>
                  <a:lnTo>
                    <a:pt x="403" y="499"/>
                  </a:lnTo>
                  <a:lnTo>
                    <a:pt x="397" y="499"/>
                  </a:lnTo>
                  <a:lnTo>
                    <a:pt x="388" y="499"/>
                  </a:lnTo>
                  <a:lnTo>
                    <a:pt x="382" y="499"/>
                  </a:lnTo>
                  <a:lnTo>
                    <a:pt x="371" y="499"/>
                  </a:lnTo>
                  <a:lnTo>
                    <a:pt x="356" y="498"/>
                  </a:lnTo>
                  <a:lnTo>
                    <a:pt x="338" y="497"/>
                  </a:lnTo>
                  <a:lnTo>
                    <a:pt x="317" y="496"/>
                  </a:lnTo>
                  <a:lnTo>
                    <a:pt x="293" y="494"/>
                  </a:lnTo>
                  <a:lnTo>
                    <a:pt x="269" y="491"/>
                  </a:lnTo>
                  <a:lnTo>
                    <a:pt x="241" y="489"/>
                  </a:lnTo>
                  <a:lnTo>
                    <a:pt x="213" y="488"/>
                  </a:lnTo>
                  <a:lnTo>
                    <a:pt x="185" y="486"/>
                  </a:lnTo>
                  <a:lnTo>
                    <a:pt x="156" y="485"/>
                  </a:lnTo>
                  <a:lnTo>
                    <a:pt x="129" y="483"/>
                  </a:lnTo>
                  <a:lnTo>
                    <a:pt x="103" y="482"/>
                  </a:lnTo>
                  <a:lnTo>
                    <a:pt x="77" y="481"/>
                  </a:lnTo>
                  <a:lnTo>
                    <a:pt x="56" y="480"/>
                  </a:lnTo>
                  <a:lnTo>
                    <a:pt x="36" y="480"/>
                  </a:lnTo>
                  <a:lnTo>
                    <a:pt x="21" y="480"/>
                  </a:lnTo>
                  <a:lnTo>
                    <a:pt x="11" y="481"/>
                  </a:lnTo>
                  <a:lnTo>
                    <a:pt x="0" y="482"/>
                  </a:lnTo>
                  <a:lnTo>
                    <a:pt x="16" y="468"/>
                  </a:lnTo>
                  <a:lnTo>
                    <a:pt x="24" y="460"/>
                  </a:lnTo>
                  <a:lnTo>
                    <a:pt x="34" y="454"/>
                  </a:lnTo>
                  <a:lnTo>
                    <a:pt x="44" y="447"/>
                  </a:lnTo>
                  <a:lnTo>
                    <a:pt x="53" y="441"/>
                  </a:lnTo>
                  <a:lnTo>
                    <a:pt x="63" y="435"/>
                  </a:lnTo>
                  <a:lnTo>
                    <a:pt x="75" y="429"/>
                  </a:lnTo>
                  <a:lnTo>
                    <a:pt x="86" y="423"/>
                  </a:lnTo>
                  <a:lnTo>
                    <a:pt x="98" y="417"/>
                  </a:lnTo>
                  <a:lnTo>
                    <a:pt x="107" y="411"/>
                  </a:lnTo>
                  <a:lnTo>
                    <a:pt x="120" y="405"/>
                  </a:lnTo>
                  <a:lnTo>
                    <a:pt x="129" y="400"/>
                  </a:lnTo>
                  <a:lnTo>
                    <a:pt x="142" y="394"/>
                  </a:lnTo>
                  <a:lnTo>
                    <a:pt x="152" y="389"/>
                  </a:lnTo>
                  <a:lnTo>
                    <a:pt x="164" y="383"/>
                  </a:lnTo>
                  <a:lnTo>
                    <a:pt x="175" y="378"/>
                  </a:lnTo>
                  <a:lnTo>
                    <a:pt x="187" y="373"/>
                  </a:lnTo>
                  <a:lnTo>
                    <a:pt x="220" y="361"/>
                  </a:lnTo>
                  <a:lnTo>
                    <a:pt x="253" y="352"/>
                  </a:lnTo>
                  <a:lnTo>
                    <a:pt x="288" y="343"/>
                  </a:lnTo>
                  <a:lnTo>
                    <a:pt x="324" y="339"/>
                  </a:lnTo>
                  <a:lnTo>
                    <a:pt x="360" y="334"/>
                  </a:lnTo>
                  <a:lnTo>
                    <a:pt x="397" y="330"/>
                  </a:lnTo>
                  <a:lnTo>
                    <a:pt x="433" y="329"/>
                  </a:lnTo>
                  <a:lnTo>
                    <a:pt x="470" y="329"/>
                  </a:lnTo>
                  <a:lnTo>
                    <a:pt x="506" y="328"/>
                  </a:lnTo>
                  <a:lnTo>
                    <a:pt x="543" y="328"/>
                  </a:lnTo>
                  <a:lnTo>
                    <a:pt x="581" y="329"/>
                  </a:lnTo>
                  <a:lnTo>
                    <a:pt x="618" y="330"/>
                  </a:lnTo>
                  <a:lnTo>
                    <a:pt x="656" y="331"/>
                  </a:lnTo>
                  <a:lnTo>
                    <a:pt x="693" y="334"/>
                  </a:lnTo>
                  <a:lnTo>
                    <a:pt x="730" y="336"/>
                  </a:lnTo>
                  <a:lnTo>
                    <a:pt x="768" y="338"/>
                  </a:lnTo>
                  <a:lnTo>
                    <a:pt x="764" y="330"/>
                  </a:lnTo>
                  <a:lnTo>
                    <a:pt x="763" y="323"/>
                  </a:lnTo>
                  <a:lnTo>
                    <a:pt x="763" y="315"/>
                  </a:lnTo>
                  <a:lnTo>
                    <a:pt x="764" y="308"/>
                  </a:lnTo>
                  <a:lnTo>
                    <a:pt x="765" y="299"/>
                  </a:lnTo>
                  <a:lnTo>
                    <a:pt x="768" y="289"/>
                  </a:lnTo>
                  <a:lnTo>
                    <a:pt x="770" y="281"/>
                  </a:lnTo>
                  <a:lnTo>
                    <a:pt x="775" y="273"/>
                  </a:lnTo>
                  <a:lnTo>
                    <a:pt x="778" y="263"/>
                  </a:lnTo>
                  <a:lnTo>
                    <a:pt x="781" y="255"/>
                  </a:lnTo>
                  <a:lnTo>
                    <a:pt x="784" y="246"/>
                  </a:lnTo>
                  <a:lnTo>
                    <a:pt x="789" y="236"/>
                  </a:lnTo>
                  <a:lnTo>
                    <a:pt x="792" y="228"/>
                  </a:lnTo>
                  <a:lnTo>
                    <a:pt x="795" y="219"/>
                  </a:lnTo>
                  <a:lnTo>
                    <a:pt x="799" y="211"/>
                  </a:lnTo>
                  <a:lnTo>
                    <a:pt x="802" y="204"/>
                  </a:lnTo>
                  <a:lnTo>
                    <a:pt x="804" y="195"/>
                  </a:lnTo>
                  <a:lnTo>
                    <a:pt x="807" y="188"/>
                  </a:lnTo>
                  <a:lnTo>
                    <a:pt x="811" y="179"/>
                  </a:lnTo>
                  <a:lnTo>
                    <a:pt x="814" y="171"/>
                  </a:lnTo>
                  <a:lnTo>
                    <a:pt x="816" y="162"/>
                  </a:lnTo>
                  <a:lnTo>
                    <a:pt x="819" y="154"/>
                  </a:lnTo>
                  <a:lnTo>
                    <a:pt x="822" y="147"/>
                  </a:lnTo>
                  <a:lnTo>
                    <a:pt x="824" y="140"/>
                  </a:lnTo>
                  <a:lnTo>
                    <a:pt x="823" y="131"/>
                  </a:lnTo>
                  <a:lnTo>
                    <a:pt x="823" y="126"/>
                  </a:lnTo>
                  <a:lnTo>
                    <a:pt x="819" y="120"/>
                  </a:lnTo>
                  <a:lnTo>
                    <a:pt x="816" y="116"/>
                  </a:lnTo>
                  <a:lnTo>
                    <a:pt x="810" y="112"/>
                  </a:lnTo>
                  <a:lnTo>
                    <a:pt x="802" y="110"/>
                  </a:lnTo>
                  <a:lnTo>
                    <a:pt x="792" y="109"/>
                  </a:lnTo>
                  <a:lnTo>
                    <a:pt x="780" y="110"/>
                  </a:lnTo>
                  <a:lnTo>
                    <a:pt x="758" y="102"/>
                  </a:lnTo>
                  <a:lnTo>
                    <a:pt x="737" y="98"/>
                  </a:lnTo>
                  <a:lnTo>
                    <a:pt x="716" y="94"/>
                  </a:lnTo>
                  <a:lnTo>
                    <a:pt x="694" y="91"/>
                  </a:lnTo>
                  <a:lnTo>
                    <a:pt x="671" y="89"/>
                  </a:lnTo>
                  <a:lnTo>
                    <a:pt x="648" y="89"/>
                  </a:lnTo>
                  <a:lnTo>
                    <a:pt x="625" y="89"/>
                  </a:lnTo>
                  <a:lnTo>
                    <a:pt x="603" y="89"/>
                  </a:lnTo>
                  <a:lnTo>
                    <a:pt x="578" y="88"/>
                  </a:lnTo>
                  <a:lnTo>
                    <a:pt x="556" y="88"/>
                  </a:lnTo>
                  <a:lnTo>
                    <a:pt x="533" y="88"/>
                  </a:lnTo>
                  <a:lnTo>
                    <a:pt x="511" y="87"/>
                  </a:lnTo>
                  <a:lnTo>
                    <a:pt x="488" y="83"/>
                  </a:lnTo>
                  <a:lnTo>
                    <a:pt x="468" y="80"/>
                  </a:lnTo>
                  <a:lnTo>
                    <a:pt x="447" y="75"/>
                  </a:lnTo>
                  <a:lnTo>
                    <a:pt x="430" y="69"/>
                  </a:lnTo>
                  <a:lnTo>
                    <a:pt x="430" y="67"/>
                  </a:lnTo>
                  <a:lnTo>
                    <a:pt x="428" y="63"/>
                  </a:lnTo>
                  <a:lnTo>
                    <a:pt x="434" y="60"/>
                  </a:lnTo>
                  <a:lnTo>
                    <a:pt x="442" y="58"/>
                  </a:lnTo>
                  <a:lnTo>
                    <a:pt x="448" y="56"/>
                  </a:lnTo>
                  <a:lnTo>
                    <a:pt x="456" y="52"/>
                  </a:lnTo>
                  <a:lnTo>
                    <a:pt x="463" y="48"/>
                  </a:lnTo>
                  <a:lnTo>
                    <a:pt x="469" y="45"/>
                  </a:lnTo>
                  <a:lnTo>
                    <a:pt x="476" y="41"/>
                  </a:lnTo>
                  <a:lnTo>
                    <a:pt x="483" y="37"/>
                  </a:lnTo>
                  <a:lnTo>
                    <a:pt x="490" y="33"/>
                  </a:lnTo>
                  <a:lnTo>
                    <a:pt x="500" y="30"/>
                  </a:lnTo>
                  <a:lnTo>
                    <a:pt x="507" y="27"/>
                  </a:lnTo>
                  <a:lnTo>
                    <a:pt x="516" y="27"/>
                  </a:lnTo>
                  <a:lnTo>
                    <a:pt x="524" y="25"/>
                  </a:lnTo>
                  <a:lnTo>
                    <a:pt x="533" y="29"/>
                  </a:lnTo>
                  <a:lnTo>
                    <a:pt x="540" y="33"/>
                  </a:lnTo>
                  <a:lnTo>
                    <a:pt x="548" y="40"/>
                  </a:lnTo>
                  <a:lnTo>
                    <a:pt x="558" y="44"/>
                  </a:lnTo>
                  <a:lnTo>
                    <a:pt x="568" y="47"/>
                  </a:lnTo>
                  <a:lnTo>
                    <a:pt x="577" y="50"/>
                  </a:lnTo>
                  <a:lnTo>
                    <a:pt x="588" y="54"/>
                  </a:lnTo>
                  <a:lnTo>
                    <a:pt x="598" y="55"/>
                  </a:lnTo>
                  <a:lnTo>
                    <a:pt x="610" y="56"/>
                  </a:lnTo>
                  <a:lnTo>
                    <a:pt x="619" y="55"/>
                  </a:lnTo>
                  <a:lnTo>
                    <a:pt x="631" y="54"/>
                  </a:lnTo>
                  <a:lnTo>
                    <a:pt x="641" y="49"/>
                  </a:lnTo>
                  <a:lnTo>
                    <a:pt x="652" y="46"/>
                  </a:lnTo>
                  <a:lnTo>
                    <a:pt x="662" y="41"/>
                  </a:lnTo>
                  <a:lnTo>
                    <a:pt x="671" y="35"/>
                  </a:lnTo>
                  <a:lnTo>
                    <a:pt x="678" y="27"/>
                  </a:lnTo>
                  <a:lnTo>
                    <a:pt x="687" y="19"/>
                  </a:lnTo>
                  <a:lnTo>
                    <a:pt x="695" y="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4" name="Freeform 430"/>
            <p:cNvSpPr>
              <a:spLocks/>
            </p:cNvSpPr>
            <p:nvPr/>
          </p:nvSpPr>
          <p:spPr bwMode="auto">
            <a:xfrm>
              <a:off x="6841" y="3739"/>
              <a:ext cx="18" cy="6"/>
            </a:xfrm>
            <a:custGeom>
              <a:avLst/>
              <a:gdLst>
                <a:gd name="T0" fmla="*/ 0 w 71"/>
                <a:gd name="T1" fmla="*/ 0 h 24"/>
                <a:gd name="T2" fmla="*/ 0 w 71"/>
                <a:gd name="T3" fmla="*/ 0 h 24"/>
                <a:gd name="T4" fmla="*/ 0 w 71"/>
                <a:gd name="T5" fmla="*/ 0 h 24"/>
                <a:gd name="T6" fmla="*/ 0 w 71"/>
                <a:gd name="T7" fmla="*/ 0 h 24"/>
                <a:gd name="T8" fmla="*/ 0 w 71"/>
                <a:gd name="T9" fmla="*/ 0 h 24"/>
                <a:gd name="T10" fmla="*/ 0 w 71"/>
                <a:gd name="T11" fmla="*/ 0 h 24"/>
                <a:gd name="T12" fmla="*/ 0 w 71"/>
                <a:gd name="T13" fmla="*/ 0 h 24"/>
                <a:gd name="T14" fmla="*/ 0 w 71"/>
                <a:gd name="T15" fmla="*/ 0 h 24"/>
                <a:gd name="T16" fmla="*/ 0 w 71"/>
                <a:gd name="T17" fmla="*/ 0 h 24"/>
                <a:gd name="T18" fmla="*/ 0 w 71"/>
                <a:gd name="T19" fmla="*/ 0 h 24"/>
                <a:gd name="T20" fmla="*/ 0 w 71"/>
                <a:gd name="T21" fmla="*/ 0 h 24"/>
                <a:gd name="T22" fmla="*/ 0 w 71"/>
                <a:gd name="T23" fmla="*/ 0 h 24"/>
                <a:gd name="T24" fmla="*/ 0 w 71"/>
                <a:gd name="T25" fmla="*/ 0 h 24"/>
                <a:gd name="T26" fmla="*/ 0 w 71"/>
                <a:gd name="T27" fmla="*/ 0 h 24"/>
                <a:gd name="T28" fmla="*/ 0 w 71"/>
                <a:gd name="T29" fmla="*/ 0 h 24"/>
                <a:gd name="T30" fmla="*/ 0 w 71"/>
                <a:gd name="T31" fmla="*/ 0 h 24"/>
                <a:gd name="T32" fmla="*/ 0 w 71"/>
                <a:gd name="T33" fmla="*/ 0 h 24"/>
                <a:gd name="T34" fmla="*/ 0 w 71"/>
                <a:gd name="T35" fmla="*/ 0 h 24"/>
                <a:gd name="T36" fmla="*/ 0 w 71"/>
                <a:gd name="T37" fmla="*/ 0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1"/>
                <a:gd name="T58" fmla="*/ 0 h 24"/>
                <a:gd name="T59" fmla="*/ 71 w 71"/>
                <a:gd name="T60" fmla="*/ 24 h 2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1" h="24">
                  <a:moveTo>
                    <a:pt x="8" y="0"/>
                  </a:moveTo>
                  <a:lnTo>
                    <a:pt x="13" y="0"/>
                  </a:lnTo>
                  <a:lnTo>
                    <a:pt x="20" y="1"/>
                  </a:lnTo>
                  <a:lnTo>
                    <a:pt x="27" y="1"/>
                  </a:lnTo>
                  <a:lnTo>
                    <a:pt x="36" y="2"/>
                  </a:lnTo>
                  <a:lnTo>
                    <a:pt x="45" y="3"/>
                  </a:lnTo>
                  <a:lnTo>
                    <a:pt x="56" y="4"/>
                  </a:lnTo>
                  <a:lnTo>
                    <a:pt x="65" y="7"/>
                  </a:lnTo>
                  <a:lnTo>
                    <a:pt x="71" y="12"/>
                  </a:lnTo>
                  <a:lnTo>
                    <a:pt x="43" y="24"/>
                  </a:lnTo>
                  <a:lnTo>
                    <a:pt x="32" y="24"/>
                  </a:lnTo>
                  <a:lnTo>
                    <a:pt x="21" y="24"/>
                  </a:lnTo>
                  <a:lnTo>
                    <a:pt x="10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1" y="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5" name="Freeform 431"/>
            <p:cNvSpPr>
              <a:spLocks/>
            </p:cNvSpPr>
            <p:nvPr/>
          </p:nvSpPr>
          <p:spPr bwMode="auto">
            <a:xfrm>
              <a:off x="7035" y="3739"/>
              <a:ext cx="11" cy="8"/>
            </a:xfrm>
            <a:custGeom>
              <a:avLst/>
              <a:gdLst>
                <a:gd name="T0" fmla="*/ 0 w 46"/>
                <a:gd name="T1" fmla="*/ 0 h 34"/>
                <a:gd name="T2" fmla="*/ 0 w 46"/>
                <a:gd name="T3" fmla="*/ 0 h 34"/>
                <a:gd name="T4" fmla="*/ 0 w 46"/>
                <a:gd name="T5" fmla="*/ 0 h 34"/>
                <a:gd name="T6" fmla="*/ 0 w 46"/>
                <a:gd name="T7" fmla="*/ 0 h 34"/>
                <a:gd name="T8" fmla="*/ 0 w 46"/>
                <a:gd name="T9" fmla="*/ 0 h 34"/>
                <a:gd name="T10" fmla="*/ 0 w 46"/>
                <a:gd name="T11" fmla="*/ 0 h 34"/>
                <a:gd name="T12" fmla="*/ 0 w 46"/>
                <a:gd name="T13" fmla="*/ 0 h 34"/>
                <a:gd name="T14" fmla="*/ 0 w 46"/>
                <a:gd name="T15" fmla="*/ 0 h 34"/>
                <a:gd name="T16" fmla="*/ 0 w 46"/>
                <a:gd name="T17" fmla="*/ 0 h 34"/>
                <a:gd name="T18" fmla="*/ 0 w 46"/>
                <a:gd name="T19" fmla="*/ 0 h 34"/>
                <a:gd name="T20" fmla="*/ 0 w 46"/>
                <a:gd name="T21" fmla="*/ 0 h 34"/>
                <a:gd name="T22" fmla="*/ 0 w 46"/>
                <a:gd name="T23" fmla="*/ 0 h 34"/>
                <a:gd name="T24" fmla="*/ 0 w 46"/>
                <a:gd name="T25" fmla="*/ 0 h 34"/>
                <a:gd name="T26" fmla="*/ 0 w 46"/>
                <a:gd name="T27" fmla="*/ 0 h 34"/>
                <a:gd name="T28" fmla="*/ 0 w 46"/>
                <a:gd name="T29" fmla="*/ 0 h 34"/>
                <a:gd name="T30" fmla="*/ 0 w 46"/>
                <a:gd name="T31" fmla="*/ 0 h 34"/>
                <a:gd name="T32" fmla="*/ 0 w 46"/>
                <a:gd name="T33" fmla="*/ 0 h 34"/>
                <a:gd name="T34" fmla="*/ 0 w 46"/>
                <a:gd name="T35" fmla="*/ 0 h 34"/>
                <a:gd name="T36" fmla="*/ 0 w 46"/>
                <a:gd name="T37" fmla="*/ 0 h 34"/>
                <a:gd name="T38" fmla="*/ 0 w 46"/>
                <a:gd name="T39" fmla="*/ 0 h 3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34"/>
                <a:gd name="T62" fmla="*/ 46 w 46"/>
                <a:gd name="T63" fmla="*/ 34 h 3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34">
                  <a:moveTo>
                    <a:pt x="24" y="0"/>
                  </a:moveTo>
                  <a:lnTo>
                    <a:pt x="27" y="1"/>
                  </a:lnTo>
                  <a:lnTo>
                    <a:pt x="34" y="3"/>
                  </a:lnTo>
                  <a:lnTo>
                    <a:pt x="38" y="4"/>
                  </a:lnTo>
                  <a:lnTo>
                    <a:pt x="44" y="7"/>
                  </a:lnTo>
                  <a:lnTo>
                    <a:pt x="45" y="10"/>
                  </a:lnTo>
                  <a:lnTo>
                    <a:pt x="46" y="16"/>
                  </a:lnTo>
                  <a:lnTo>
                    <a:pt x="39" y="15"/>
                  </a:lnTo>
                  <a:lnTo>
                    <a:pt x="35" y="15"/>
                  </a:lnTo>
                  <a:lnTo>
                    <a:pt x="32" y="16"/>
                  </a:lnTo>
                  <a:lnTo>
                    <a:pt x="28" y="18"/>
                  </a:lnTo>
                  <a:lnTo>
                    <a:pt x="22" y="23"/>
                  </a:lnTo>
                  <a:lnTo>
                    <a:pt x="16" y="28"/>
                  </a:lnTo>
                  <a:lnTo>
                    <a:pt x="9" y="32"/>
                  </a:lnTo>
                  <a:lnTo>
                    <a:pt x="0" y="34"/>
                  </a:lnTo>
                  <a:lnTo>
                    <a:pt x="6" y="24"/>
                  </a:lnTo>
                  <a:lnTo>
                    <a:pt x="14" y="17"/>
                  </a:lnTo>
                  <a:lnTo>
                    <a:pt x="2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6" name="Freeform 432"/>
            <p:cNvSpPr>
              <a:spLocks/>
            </p:cNvSpPr>
            <p:nvPr/>
          </p:nvSpPr>
          <p:spPr bwMode="auto">
            <a:xfrm>
              <a:off x="6945" y="3745"/>
              <a:ext cx="16" cy="13"/>
            </a:xfrm>
            <a:custGeom>
              <a:avLst/>
              <a:gdLst>
                <a:gd name="T0" fmla="*/ 0 w 62"/>
                <a:gd name="T1" fmla="*/ 0 h 53"/>
                <a:gd name="T2" fmla="*/ 0 w 62"/>
                <a:gd name="T3" fmla="*/ 0 h 53"/>
                <a:gd name="T4" fmla="*/ 0 w 62"/>
                <a:gd name="T5" fmla="*/ 0 h 53"/>
                <a:gd name="T6" fmla="*/ 0 w 62"/>
                <a:gd name="T7" fmla="*/ 0 h 53"/>
                <a:gd name="T8" fmla="*/ 0 w 62"/>
                <a:gd name="T9" fmla="*/ 0 h 53"/>
                <a:gd name="T10" fmla="*/ 0 w 62"/>
                <a:gd name="T11" fmla="*/ 0 h 53"/>
                <a:gd name="T12" fmla="*/ 0 w 62"/>
                <a:gd name="T13" fmla="*/ 0 h 53"/>
                <a:gd name="T14" fmla="*/ 0 w 62"/>
                <a:gd name="T15" fmla="*/ 0 h 53"/>
                <a:gd name="T16" fmla="*/ 0 w 62"/>
                <a:gd name="T17" fmla="*/ 0 h 53"/>
                <a:gd name="T18" fmla="*/ 0 w 62"/>
                <a:gd name="T19" fmla="*/ 0 h 53"/>
                <a:gd name="T20" fmla="*/ 0 w 62"/>
                <a:gd name="T21" fmla="*/ 0 h 53"/>
                <a:gd name="T22" fmla="*/ 0 w 62"/>
                <a:gd name="T23" fmla="*/ 0 h 53"/>
                <a:gd name="T24" fmla="*/ 0 w 62"/>
                <a:gd name="T25" fmla="*/ 0 h 53"/>
                <a:gd name="T26" fmla="*/ 0 w 62"/>
                <a:gd name="T27" fmla="*/ 0 h 53"/>
                <a:gd name="T28" fmla="*/ 0 w 62"/>
                <a:gd name="T29" fmla="*/ 0 h 53"/>
                <a:gd name="T30" fmla="*/ 0 w 62"/>
                <a:gd name="T31" fmla="*/ 0 h 53"/>
                <a:gd name="T32" fmla="*/ 0 w 62"/>
                <a:gd name="T33" fmla="*/ 0 h 53"/>
                <a:gd name="T34" fmla="*/ 0 w 62"/>
                <a:gd name="T35" fmla="*/ 0 h 53"/>
                <a:gd name="T36" fmla="*/ 0 w 62"/>
                <a:gd name="T37" fmla="*/ 0 h 53"/>
                <a:gd name="T38" fmla="*/ 0 w 62"/>
                <a:gd name="T39" fmla="*/ 0 h 53"/>
                <a:gd name="T40" fmla="*/ 0 w 62"/>
                <a:gd name="T41" fmla="*/ 0 h 53"/>
                <a:gd name="T42" fmla="*/ 0 w 62"/>
                <a:gd name="T43" fmla="*/ 0 h 53"/>
                <a:gd name="T44" fmla="*/ 0 w 62"/>
                <a:gd name="T45" fmla="*/ 0 h 53"/>
                <a:gd name="T46" fmla="*/ 0 w 62"/>
                <a:gd name="T47" fmla="*/ 0 h 53"/>
                <a:gd name="T48" fmla="*/ 0 w 62"/>
                <a:gd name="T49" fmla="*/ 0 h 53"/>
                <a:gd name="T50" fmla="*/ 0 w 62"/>
                <a:gd name="T51" fmla="*/ 0 h 53"/>
                <a:gd name="T52" fmla="*/ 0 w 62"/>
                <a:gd name="T53" fmla="*/ 0 h 53"/>
                <a:gd name="T54" fmla="*/ 0 w 62"/>
                <a:gd name="T55" fmla="*/ 0 h 53"/>
                <a:gd name="T56" fmla="*/ 0 w 62"/>
                <a:gd name="T57" fmla="*/ 0 h 53"/>
                <a:gd name="T58" fmla="*/ 0 w 62"/>
                <a:gd name="T59" fmla="*/ 0 h 53"/>
                <a:gd name="T60" fmla="*/ 0 w 62"/>
                <a:gd name="T61" fmla="*/ 0 h 53"/>
                <a:gd name="T62" fmla="*/ 0 w 62"/>
                <a:gd name="T63" fmla="*/ 0 h 53"/>
                <a:gd name="T64" fmla="*/ 0 w 62"/>
                <a:gd name="T65" fmla="*/ 0 h 53"/>
                <a:gd name="T66" fmla="*/ 0 w 62"/>
                <a:gd name="T67" fmla="*/ 0 h 53"/>
                <a:gd name="T68" fmla="*/ 0 w 62"/>
                <a:gd name="T69" fmla="*/ 0 h 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2"/>
                <a:gd name="T106" fmla="*/ 0 h 53"/>
                <a:gd name="T107" fmla="*/ 62 w 62"/>
                <a:gd name="T108" fmla="*/ 53 h 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2" h="53">
                  <a:moveTo>
                    <a:pt x="30" y="0"/>
                  </a:moveTo>
                  <a:lnTo>
                    <a:pt x="34" y="7"/>
                  </a:lnTo>
                  <a:lnTo>
                    <a:pt x="36" y="16"/>
                  </a:lnTo>
                  <a:lnTo>
                    <a:pt x="34" y="23"/>
                  </a:lnTo>
                  <a:lnTo>
                    <a:pt x="34" y="32"/>
                  </a:lnTo>
                  <a:lnTo>
                    <a:pt x="41" y="31"/>
                  </a:lnTo>
                  <a:lnTo>
                    <a:pt x="48" y="29"/>
                  </a:lnTo>
                  <a:lnTo>
                    <a:pt x="55" y="25"/>
                  </a:lnTo>
                  <a:lnTo>
                    <a:pt x="62" y="24"/>
                  </a:lnTo>
                  <a:lnTo>
                    <a:pt x="56" y="30"/>
                  </a:lnTo>
                  <a:lnTo>
                    <a:pt x="55" y="36"/>
                  </a:lnTo>
                  <a:lnTo>
                    <a:pt x="54" y="44"/>
                  </a:lnTo>
                  <a:lnTo>
                    <a:pt x="54" y="52"/>
                  </a:lnTo>
                  <a:lnTo>
                    <a:pt x="45" y="52"/>
                  </a:lnTo>
                  <a:lnTo>
                    <a:pt x="38" y="53"/>
                  </a:lnTo>
                  <a:lnTo>
                    <a:pt x="32" y="52"/>
                  </a:lnTo>
                  <a:lnTo>
                    <a:pt x="28" y="51"/>
                  </a:lnTo>
                  <a:lnTo>
                    <a:pt x="24" y="47"/>
                  </a:lnTo>
                  <a:lnTo>
                    <a:pt x="22" y="42"/>
                  </a:lnTo>
                  <a:lnTo>
                    <a:pt x="22" y="35"/>
                  </a:lnTo>
                  <a:lnTo>
                    <a:pt x="22" y="29"/>
                  </a:lnTo>
                  <a:lnTo>
                    <a:pt x="21" y="29"/>
                  </a:lnTo>
                  <a:lnTo>
                    <a:pt x="18" y="34"/>
                  </a:lnTo>
                  <a:lnTo>
                    <a:pt x="12" y="37"/>
                  </a:lnTo>
                  <a:lnTo>
                    <a:pt x="6" y="39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7" y="16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2" y="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7" name="Freeform 433"/>
            <p:cNvSpPr>
              <a:spLocks/>
            </p:cNvSpPr>
            <p:nvPr/>
          </p:nvSpPr>
          <p:spPr bwMode="auto">
            <a:xfrm>
              <a:off x="6915" y="3752"/>
              <a:ext cx="10" cy="11"/>
            </a:xfrm>
            <a:custGeom>
              <a:avLst/>
              <a:gdLst>
                <a:gd name="T0" fmla="*/ 0 w 41"/>
                <a:gd name="T1" fmla="*/ 0 h 44"/>
                <a:gd name="T2" fmla="*/ 0 w 41"/>
                <a:gd name="T3" fmla="*/ 0 h 44"/>
                <a:gd name="T4" fmla="*/ 0 w 41"/>
                <a:gd name="T5" fmla="*/ 0 h 44"/>
                <a:gd name="T6" fmla="*/ 0 w 41"/>
                <a:gd name="T7" fmla="*/ 0 h 44"/>
                <a:gd name="T8" fmla="*/ 0 w 41"/>
                <a:gd name="T9" fmla="*/ 0 h 44"/>
                <a:gd name="T10" fmla="*/ 0 w 41"/>
                <a:gd name="T11" fmla="*/ 0 h 44"/>
                <a:gd name="T12" fmla="*/ 0 w 41"/>
                <a:gd name="T13" fmla="*/ 0 h 44"/>
                <a:gd name="T14" fmla="*/ 0 w 41"/>
                <a:gd name="T15" fmla="*/ 0 h 44"/>
                <a:gd name="T16" fmla="*/ 0 w 41"/>
                <a:gd name="T17" fmla="*/ 0 h 44"/>
                <a:gd name="T18" fmla="*/ 0 w 41"/>
                <a:gd name="T19" fmla="*/ 0 h 44"/>
                <a:gd name="T20" fmla="*/ 0 w 41"/>
                <a:gd name="T21" fmla="*/ 0 h 44"/>
                <a:gd name="T22" fmla="*/ 0 w 41"/>
                <a:gd name="T23" fmla="*/ 0 h 44"/>
                <a:gd name="T24" fmla="*/ 0 w 41"/>
                <a:gd name="T25" fmla="*/ 0 h 44"/>
                <a:gd name="T26" fmla="*/ 0 w 41"/>
                <a:gd name="T27" fmla="*/ 0 h 44"/>
                <a:gd name="T28" fmla="*/ 0 w 41"/>
                <a:gd name="T29" fmla="*/ 0 h 44"/>
                <a:gd name="T30" fmla="*/ 0 w 41"/>
                <a:gd name="T31" fmla="*/ 0 h 44"/>
                <a:gd name="T32" fmla="*/ 0 w 41"/>
                <a:gd name="T33" fmla="*/ 0 h 44"/>
                <a:gd name="T34" fmla="*/ 0 w 41"/>
                <a:gd name="T35" fmla="*/ 0 h 44"/>
                <a:gd name="T36" fmla="*/ 0 w 41"/>
                <a:gd name="T37" fmla="*/ 0 h 44"/>
                <a:gd name="T38" fmla="*/ 0 w 41"/>
                <a:gd name="T39" fmla="*/ 0 h 44"/>
                <a:gd name="T40" fmla="*/ 0 w 41"/>
                <a:gd name="T41" fmla="*/ 0 h 44"/>
                <a:gd name="T42" fmla="*/ 0 w 41"/>
                <a:gd name="T43" fmla="*/ 0 h 4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44"/>
                <a:gd name="T68" fmla="*/ 41 w 41"/>
                <a:gd name="T69" fmla="*/ 44 h 4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44">
                  <a:moveTo>
                    <a:pt x="16" y="0"/>
                  </a:moveTo>
                  <a:lnTo>
                    <a:pt x="22" y="0"/>
                  </a:lnTo>
                  <a:lnTo>
                    <a:pt x="29" y="1"/>
                  </a:lnTo>
                  <a:lnTo>
                    <a:pt x="34" y="2"/>
                  </a:lnTo>
                  <a:lnTo>
                    <a:pt x="38" y="3"/>
                  </a:lnTo>
                  <a:lnTo>
                    <a:pt x="41" y="6"/>
                  </a:lnTo>
                  <a:lnTo>
                    <a:pt x="41" y="11"/>
                  </a:lnTo>
                  <a:lnTo>
                    <a:pt x="38" y="15"/>
                  </a:lnTo>
                  <a:lnTo>
                    <a:pt x="32" y="21"/>
                  </a:lnTo>
                  <a:lnTo>
                    <a:pt x="25" y="27"/>
                  </a:lnTo>
                  <a:lnTo>
                    <a:pt x="17" y="33"/>
                  </a:lnTo>
                  <a:lnTo>
                    <a:pt x="8" y="38"/>
                  </a:lnTo>
                  <a:lnTo>
                    <a:pt x="2" y="44"/>
                  </a:lnTo>
                  <a:lnTo>
                    <a:pt x="0" y="37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2" y="20"/>
                  </a:lnTo>
                  <a:lnTo>
                    <a:pt x="5" y="14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8" name="Freeform 434"/>
            <p:cNvSpPr>
              <a:spLocks/>
            </p:cNvSpPr>
            <p:nvPr/>
          </p:nvSpPr>
          <p:spPr bwMode="auto">
            <a:xfrm>
              <a:off x="6964" y="3759"/>
              <a:ext cx="14" cy="11"/>
            </a:xfrm>
            <a:custGeom>
              <a:avLst/>
              <a:gdLst>
                <a:gd name="T0" fmla="*/ 0 w 54"/>
                <a:gd name="T1" fmla="*/ 0 h 44"/>
                <a:gd name="T2" fmla="*/ 0 w 54"/>
                <a:gd name="T3" fmla="*/ 0 h 44"/>
                <a:gd name="T4" fmla="*/ 0 w 54"/>
                <a:gd name="T5" fmla="*/ 0 h 44"/>
                <a:gd name="T6" fmla="*/ 0 w 54"/>
                <a:gd name="T7" fmla="*/ 0 h 44"/>
                <a:gd name="T8" fmla="*/ 0 w 54"/>
                <a:gd name="T9" fmla="*/ 0 h 44"/>
                <a:gd name="T10" fmla="*/ 0 w 54"/>
                <a:gd name="T11" fmla="*/ 0 h 44"/>
                <a:gd name="T12" fmla="*/ 0 w 54"/>
                <a:gd name="T13" fmla="*/ 0 h 44"/>
                <a:gd name="T14" fmla="*/ 0 w 54"/>
                <a:gd name="T15" fmla="*/ 0 h 44"/>
                <a:gd name="T16" fmla="*/ 0 w 54"/>
                <a:gd name="T17" fmla="*/ 0 h 44"/>
                <a:gd name="T18" fmla="*/ 0 w 54"/>
                <a:gd name="T19" fmla="*/ 0 h 44"/>
                <a:gd name="T20" fmla="*/ 0 w 54"/>
                <a:gd name="T21" fmla="*/ 0 h 44"/>
                <a:gd name="T22" fmla="*/ 0 w 54"/>
                <a:gd name="T23" fmla="*/ 0 h 44"/>
                <a:gd name="T24" fmla="*/ 0 w 54"/>
                <a:gd name="T25" fmla="*/ 0 h 44"/>
                <a:gd name="T26" fmla="*/ 0 w 54"/>
                <a:gd name="T27" fmla="*/ 0 h 44"/>
                <a:gd name="T28" fmla="*/ 0 w 54"/>
                <a:gd name="T29" fmla="*/ 0 h 44"/>
                <a:gd name="T30" fmla="*/ 0 w 54"/>
                <a:gd name="T31" fmla="*/ 0 h 44"/>
                <a:gd name="T32" fmla="*/ 0 w 54"/>
                <a:gd name="T33" fmla="*/ 0 h 44"/>
                <a:gd name="T34" fmla="*/ 0 w 54"/>
                <a:gd name="T35" fmla="*/ 0 h 44"/>
                <a:gd name="T36" fmla="*/ 0 w 54"/>
                <a:gd name="T37" fmla="*/ 0 h 44"/>
                <a:gd name="T38" fmla="*/ 0 w 54"/>
                <a:gd name="T39" fmla="*/ 0 h 44"/>
                <a:gd name="T40" fmla="*/ 0 w 54"/>
                <a:gd name="T41" fmla="*/ 0 h 44"/>
                <a:gd name="T42" fmla="*/ 0 w 54"/>
                <a:gd name="T43" fmla="*/ 0 h 44"/>
                <a:gd name="T44" fmla="*/ 0 w 54"/>
                <a:gd name="T45" fmla="*/ 0 h 44"/>
                <a:gd name="T46" fmla="*/ 0 w 54"/>
                <a:gd name="T47" fmla="*/ 0 h 44"/>
                <a:gd name="T48" fmla="*/ 0 w 54"/>
                <a:gd name="T49" fmla="*/ 0 h 44"/>
                <a:gd name="T50" fmla="*/ 0 w 54"/>
                <a:gd name="T51" fmla="*/ 0 h 44"/>
                <a:gd name="T52" fmla="*/ 0 w 54"/>
                <a:gd name="T53" fmla="*/ 0 h 44"/>
                <a:gd name="T54" fmla="*/ 0 w 54"/>
                <a:gd name="T55" fmla="*/ 0 h 4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"/>
                <a:gd name="T85" fmla="*/ 0 h 44"/>
                <a:gd name="T86" fmla="*/ 54 w 54"/>
                <a:gd name="T87" fmla="*/ 44 h 4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" h="44">
                  <a:moveTo>
                    <a:pt x="41" y="1"/>
                  </a:moveTo>
                  <a:lnTo>
                    <a:pt x="45" y="0"/>
                  </a:lnTo>
                  <a:lnTo>
                    <a:pt x="47" y="3"/>
                  </a:lnTo>
                  <a:lnTo>
                    <a:pt x="46" y="6"/>
                  </a:lnTo>
                  <a:lnTo>
                    <a:pt x="47" y="10"/>
                  </a:lnTo>
                  <a:lnTo>
                    <a:pt x="50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5"/>
                  </a:lnTo>
                  <a:lnTo>
                    <a:pt x="54" y="14"/>
                  </a:lnTo>
                  <a:lnTo>
                    <a:pt x="54" y="20"/>
                  </a:lnTo>
                  <a:lnTo>
                    <a:pt x="51" y="27"/>
                  </a:lnTo>
                  <a:lnTo>
                    <a:pt x="47" y="30"/>
                  </a:lnTo>
                  <a:lnTo>
                    <a:pt x="38" y="33"/>
                  </a:lnTo>
                  <a:lnTo>
                    <a:pt x="28" y="36"/>
                  </a:lnTo>
                  <a:lnTo>
                    <a:pt x="17" y="39"/>
                  </a:lnTo>
                  <a:lnTo>
                    <a:pt x="7" y="44"/>
                  </a:lnTo>
                  <a:lnTo>
                    <a:pt x="4" y="38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1" y="27"/>
                  </a:lnTo>
                  <a:lnTo>
                    <a:pt x="5" y="19"/>
                  </a:lnTo>
                  <a:lnTo>
                    <a:pt x="11" y="16"/>
                  </a:lnTo>
                  <a:lnTo>
                    <a:pt x="18" y="10"/>
                  </a:lnTo>
                  <a:lnTo>
                    <a:pt x="28" y="7"/>
                  </a:lnTo>
                  <a:lnTo>
                    <a:pt x="34" y="4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rgbClr val="D999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89" name="Freeform 435"/>
            <p:cNvSpPr>
              <a:spLocks/>
            </p:cNvSpPr>
            <p:nvPr/>
          </p:nvSpPr>
          <p:spPr bwMode="auto">
            <a:xfrm>
              <a:off x="6629" y="3765"/>
              <a:ext cx="38" cy="48"/>
            </a:xfrm>
            <a:custGeom>
              <a:avLst/>
              <a:gdLst>
                <a:gd name="T0" fmla="*/ 0 w 150"/>
                <a:gd name="T1" fmla="*/ 0 h 190"/>
                <a:gd name="T2" fmla="*/ 0 w 150"/>
                <a:gd name="T3" fmla="*/ 0 h 190"/>
                <a:gd name="T4" fmla="*/ 0 w 150"/>
                <a:gd name="T5" fmla="*/ 0 h 190"/>
                <a:gd name="T6" fmla="*/ 0 w 150"/>
                <a:gd name="T7" fmla="*/ 0 h 190"/>
                <a:gd name="T8" fmla="*/ 0 w 150"/>
                <a:gd name="T9" fmla="*/ 0 h 190"/>
                <a:gd name="T10" fmla="*/ 0 w 150"/>
                <a:gd name="T11" fmla="*/ 0 h 190"/>
                <a:gd name="T12" fmla="*/ 0 w 150"/>
                <a:gd name="T13" fmla="*/ 0 h 190"/>
                <a:gd name="T14" fmla="*/ 0 w 150"/>
                <a:gd name="T15" fmla="*/ 0 h 190"/>
                <a:gd name="T16" fmla="*/ 0 w 150"/>
                <a:gd name="T17" fmla="*/ 0 h 190"/>
                <a:gd name="T18" fmla="*/ 0 w 150"/>
                <a:gd name="T19" fmla="*/ 0 h 190"/>
                <a:gd name="T20" fmla="*/ 0 w 150"/>
                <a:gd name="T21" fmla="*/ 0 h 190"/>
                <a:gd name="T22" fmla="*/ 0 w 150"/>
                <a:gd name="T23" fmla="*/ 0 h 190"/>
                <a:gd name="T24" fmla="*/ 0 w 150"/>
                <a:gd name="T25" fmla="*/ 0 h 190"/>
                <a:gd name="T26" fmla="*/ 0 w 150"/>
                <a:gd name="T27" fmla="*/ 0 h 190"/>
                <a:gd name="T28" fmla="*/ 0 w 150"/>
                <a:gd name="T29" fmla="*/ 0 h 190"/>
                <a:gd name="T30" fmla="*/ 0 w 150"/>
                <a:gd name="T31" fmla="*/ 0 h 190"/>
                <a:gd name="T32" fmla="*/ 0 w 150"/>
                <a:gd name="T33" fmla="*/ 0 h 190"/>
                <a:gd name="T34" fmla="*/ 0 w 150"/>
                <a:gd name="T35" fmla="*/ 0 h 190"/>
                <a:gd name="T36" fmla="*/ 0 w 150"/>
                <a:gd name="T37" fmla="*/ 0 h 190"/>
                <a:gd name="T38" fmla="*/ 0 w 150"/>
                <a:gd name="T39" fmla="*/ 0 h 190"/>
                <a:gd name="T40" fmla="*/ 0 w 150"/>
                <a:gd name="T41" fmla="*/ 0 h 190"/>
                <a:gd name="T42" fmla="*/ 0 w 150"/>
                <a:gd name="T43" fmla="*/ 0 h 190"/>
                <a:gd name="T44" fmla="*/ 0 w 150"/>
                <a:gd name="T45" fmla="*/ 0 h 190"/>
                <a:gd name="T46" fmla="*/ 0 w 150"/>
                <a:gd name="T47" fmla="*/ 0 h 190"/>
                <a:gd name="T48" fmla="*/ 0 w 150"/>
                <a:gd name="T49" fmla="*/ 0 h 190"/>
                <a:gd name="T50" fmla="*/ 0 w 150"/>
                <a:gd name="T51" fmla="*/ 0 h 190"/>
                <a:gd name="T52" fmla="*/ 0 w 150"/>
                <a:gd name="T53" fmla="*/ 0 h 190"/>
                <a:gd name="T54" fmla="*/ 0 w 150"/>
                <a:gd name="T55" fmla="*/ 0 h 190"/>
                <a:gd name="T56" fmla="*/ 0 w 150"/>
                <a:gd name="T57" fmla="*/ 0 h 190"/>
                <a:gd name="T58" fmla="*/ 0 w 150"/>
                <a:gd name="T59" fmla="*/ 0 h 190"/>
                <a:gd name="T60" fmla="*/ 0 w 150"/>
                <a:gd name="T61" fmla="*/ 0 h 190"/>
                <a:gd name="T62" fmla="*/ 0 w 150"/>
                <a:gd name="T63" fmla="*/ 0 h 190"/>
                <a:gd name="T64" fmla="*/ 0 w 150"/>
                <a:gd name="T65" fmla="*/ 0 h 190"/>
                <a:gd name="T66" fmla="*/ 0 w 150"/>
                <a:gd name="T67" fmla="*/ 0 h 190"/>
                <a:gd name="T68" fmla="*/ 0 w 150"/>
                <a:gd name="T69" fmla="*/ 0 h 190"/>
                <a:gd name="T70" fmla="*/ 0 w 150"/>
                <a:gd name="T71" fmla="*/ 0 h 190"/>
                <a:gd name="T72" fmla="*/ 0 w 150"/>
                <a:gd name="T73" fmla="*/ 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90"/>
                <a:gd name="T113" fmla="*/ 150 w 150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90">
                  <a:moveTo>
                    <a:pt x="103" y="0"/>
                  </a:moveTo>
                  <a:lnTo>
                    <a:pt x="150" y="3"/>
                  </a:lnTo>
                  <a:lnTo>
                    <a:pt x="150" y="5"/>
                  </a:lnTo>
                  <a:lnTo>
                    <a:pt x="137" y="13"/>
                  </a:lnTo>
                  <a:lnTo>
                    <a:pt x="126" y="22"/>
                  </a:lnTo>
                  <a:lnTo>
                    <a:pt x="114" y="31"/>
                  </a:lnTo>
                  <a:lnTo>
                    <a:pt x="104" y="42"/>
                  </a:lnTo>
                  <a:lnTo>
                    <a:pt x="94" y="50"/>
                  </a:lnTo>
                  <a:lnTo>
                    <a:pt x="83" y="61"/>
                  </a:lnTo>
                  <a:lnTo>
                    <a:pt x="73" y="73"/>
                  </a:lnTo>
                  <a:lnTo>
                    <a:pt x="66" y="85"/>
                  </a:lnTo>
                  <a:lnTo>
                    <a:pt x="58" y="96"/>
                  </a:lnTo>
                  <a:lnTo>
                    <a:pt x="49" y="108"/>
                  </a:lnTo>
                  <a:lnTo>
                    <a:pt x="43" y="118"/>
                  </a:lnTo>
                  <a:lnTo>
                    <a:pt x="36" y="130"/>
                  </a:lnTo>
                  <a:lnTo>
                    <a:pt x="30" y="142"/>
                  </a:lnTo>
                  <a:lnTo>
                    <a:pt x="24" y="155"/>
                  </a:lnTo>
                  <a:lnTo>
                    <a:pt x="19" y="168"/>
                  </a:lnTo>
                  <a:lnTo>
                    <a:pt x="15" y="181"/>
                  </a:lnTo>
                  <a:lnTo>
                    <a:pt x="0" y="190"/>
                  </a:lnTo>
                  <a:lnTo>
                    <a:pt x="0" y="175"/>
                  </a:lnTo>
                  <a:lnTo>
                    <a:pt x="1" y="162"/>
                  </a:lnTo>
                  <a:lnTo>
                    <a:pt x="3" y="149"/>
                  </a:lnTo>
                  <a:lnTo>
                    <a:pt x="8" y="136"/>
                  </a:lnTo>
                  <a:lnTo>
                    <a:pt x="12" y="122"/>
                  </a:lnTo>
                  <a:lnTo>
                    <a:pt x="17" y="109"/>
                  </a:lnTo>
                  <a:lnTo>
                    <a:pt x="23" y="97"/>
                  </a:lnTo>
                  <a:lnTo>
                    <a:pt x="30" y="86"/>
                  </a:lnTo>
                  <a:lnTo>
                    <a:pt x="36" y="73"/>
                  </a:lnTo>
                  <a:lnTo>
                    <a:pt x="44" y="61"/>
                  </a:lnTo>
                  <a:lnTo>
                    <a:pt x="53" y="49"/>
                  </a:lnTo>
                  <a:lnTo>
                    <a:pt x="62" y="40"/>
                  </a:lnTo>
                  <a:lnTo>
                    <a:pt x="71" y="28"/>
                  </a:lnTo>
                  <a:lnTo>
                    <a:pt x="82" y="18"/>
                  </a:lnTo>
                  <a:lnTo>
                    <a:pt x="92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0" name="Freeform 436"/>
            <p:cNvSpPr>
              <a:spLocks/>
            </p:cNvSpPr>
            <p:nvPr/>
          </p:nvSpPr>
          <p:spPr bwMode="auto">
            <a:xfrm>
              <a:off x="6709" y="3769"/>
              <a:ext cx="32" cy="46"/>
            </a:xfrm>
            <a:custGeom>
              <a:avLst/>
              <a:gdLst>
                <a:gd name="T0" fmla="*/ 0 w 130"/>
                <a:gd name="T1" fmla="*/ 0 h 185"/>
                <a:gd name="T2" fmla="*/ 0 w 130"/>
                <a:gd name="T3" fmla="*/ 0 h 185"/>
                <a:gd name="T4" fmla="*/ 0 w 130"/>
                <a:gd name="T5" fmla="*/ 0 h 185"/>
                <a:gd name="T6" fmla="*/ 0 w 130"/>
                <a:gd name="T7" fmla="*/ 0 h 185"/>
                <a:gd name="T8" fmla="*/ 0 w 130"/>
                <a:gd name="T9" fmla="*/ 0 h 185"/>
                <a:gd name="T10" fmla="*/ 0 w 130"/>
                <a:gd name="T11" fmla="*/ 0 h 185"/>
                <a:gd name="T12" fmla="*/ 0 w 130"/>
                <a:gd name="T13" fmla="*/ 0 h 185"/>
                <a:gd name="T14" fmla="*/ 0 w 130"/>
                <a:gd name="T15" fmla="*/ 0 h 185"/>
                <a:gd name="T16" fmla="*/ 0 w 130"/>
                <a:gd name="T17" fmla="*/ 0 h 185"/>
                <a:gd name="T18" fmla="*/ 0 w 130"/>
                <a:gd name="T19" fmla="*/ 0 h 185"/>
                <a:gd name="T20" fmla="*/ 0 w 130"/>
                <a:gd name="T21" fmla="*/ 0 h 185"/>
                <a:gd name="T22" fmla="*/ 0 w 130"/>
                <a:gd name="T23" fmla="*/ 0 h 185"/>
                <a:gd name="T24" fmla="*/ 0 w 130"/>
                <a:gd name="T25" fmla="*/ 0 h 185"/>
                <a:gd name="T26" fmla="*/ 0 w 130"/>
                <a:gd name="T27" fmla="*/ 0 h 185"/>
                <a:gd name="T28" fmla="*/ 0 w 130"/>
                <a:gd name="T29" fmla="*/ 0 h 185"/>
                <a:gd name="T30" fmla="*/ 0 w 130"/>
                <a:gd name="T31" fmla="*/ 0 h 185"/>
                <a:gd name="T32" fmla="*/ 0 w 130"/>
                <a:gd name="T33" fmla="*/ 0 h 185"/>
                <a:gd name="T34" fmla="*/ 0 w 130"/>
                <a:gd name="T35" fmla="*/ 0 h 185"/>
                <a:gd name="T36" fmla="*/ 0 w 130"/>
                <a:gd name="T37" fmla="*/ 0 h 185"/>
                <a:gd name="T38" fmla="*/ 0 w 130"/>
                <a:gd name="T39" fmla="*/ 0 h 185"/>
                <a:gd name="T40" fmla="*/ 0 w 130"/>
                <a:gd name="T41" fmla="*/ 0 h 185"/>
                <a:gd name="T42" fmla="*/ 0 w 130"/>
                <a:gd name="T43" fmla="*/ 0 h 185"/>
                <a:gd name="T44" fmla="*/ 0 w 130"/>
                <a:gd name="T45" fmla="*/ 0 h 185"/>
                <a:gd name="T46" fmla="*/ 0 w 130"/>
                <a:gd name="T47" fmla="*/ 0 h 185"/>
                <a:gd name="T48" fmla="*/ 0 w 130"/>
                <a:gd name="T49" fmla="*/ 0 h 185"/>
                <a:gd name="T50" fmla="*/ 0 w 130"/>
                <a:gd name="T51" fmla="*/ 0 h 185"/>
                <a:gd name="T52" fmla="*/ 0 w 130"/>
                <a:gd name="T53" fmla="*/ 0 h 185"/>
                <a:gd name="T54" fmla="*/ 0 w 130"/>
                <a:gd name="T55" fmla="*/ 0 h 185"/>
                <a:gd name="T56" fmla="*/ 0 w 130"/>
                <a:gd name="T57" fmla="*/ 0 h 185"/>
                <a:gd name="T58" fmla="*/ 0 w 130"/>
                <a:gd name="T59" fmla="*/ 0 h 185"/>
                <a:gd name="T60" fmla="*/ 0 w 130"/>
                <a:gd name="T61" fmla="*/ 0 h 185"/>
                <a:gd name="T62" fmla="*/ 0 w 130"/>
                <a:gd name="T63" fmla="*/ 0 h 185"/>
                <a:gd name="T64" fmla="*/ 0 w 130"/>
                <a:gd name="T65" fmla="*/ 0 h 185"/>
                <a:gd name="T66" fmla="*/ 0 w 130"/>
                <a:gd name="T67" fmla="*/ 0 h 185"/>
                <a:gd name="T68" fmla="*/ 0 w 130"/>
                <a:gd name="T69" fmla="*/ 0 h 185"/>
                <a:gd name="T70" fmla="*/ 0 w 130"/>
                <a:gd name="T71" fmla="*/ 0 h 185"/>
                <a:gd name="T72" fmla="*/ 0 w 130"/>
                <a:gd name="T73" fmla="*/ 0 h 185"/>
                <a:gd name="T74" fmla="*/ 0 w 130"/>
                <a:gd name="T75" fmla="*/ 0 h 185"/>
                <a:gd name="T76" fmla="*/ 0 w 130"/>
                <a:gd name="T77" fmla="*/ 0 h 185"/>
                <a:gd name="T78" fmla="*/ 0 w 130"/>
                <a:gd name="T79" fmla="*/ 0 h 185"/>
                <a:gd name="T80" fmla="*/ 0 w 130"/>
                <a:gd name="T81" fmla="*/ 0 h 185"/>
                <a:gd name="T82" fmla="*/ 0 w 130"/>
                <a:gd name="T83" fmla="*/ 0 h 185"/>
                <a:gd name="T84" fmla="*/ 0 w 130"/>
                <a:gd name="T85" fmla="*/ 0 h 185"/>
                <a:gd name="T86" fmla="*/ 0 w 130"/>
                <a:gd name="T87" fmla="*/ 0 h 1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0"/>
                <a:gd name="T133" fmla="*/ 0 h 185"/>
                <a:gd name="T134" fmla="*/ 130 w 130"/>
                <a:gd name="T135" fmla="*/ 185 h 18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0" h="185">
                  <a:moveTo>
                    <a:pt x="97" y="0"/>
                  </a:moveTo>
                  <a:lnTo>
                    <a:pt x="103" y="1"/>
                  </a:lnTo>
                  <a:lnTo>
                    <a:pt x="109" y="3"/>
                  </a:lnTo>
                  <a:lnTo>
                    <a:pt x="114" y="6"/>
                  </a:lnTo>
                  <a:lnTo>
                    <a:pt x="120" y="9"/>
                  </a:lnTo>
                  <a:lnTo>
                    <a:pt x="126" y="17"/>
                  </a:lnTo>
                  <a:lnTo>
                    <a:pt x="130" y="27"/>
                  </a:lnTo>
                  <a:lnTo>
                    <a:pt x="130" y="33"/>
                  </a:lnTo>
                  <a:lnTo>
                    <a:pt x="130" y="41"/>
                  </a:lnTo>
                  <a:lnTo>
                    <a:pt x="129" y="48"/>
                  </a:lnTo>
                  <a:lnTo>
                    <a:pt x="128" y="56"/>
                  </a:lnTo>
                  <a:lnTo>
                    <a:pt x="125" y="61"/>
                  </a:lnTo>
                  <a:lnTo>
                    <a:pt x="123" y="69"/>
                  </a:lnTo>
                  <a:lnTo>
                    <a:pt x="120" y="75"/>
                  </a:lnTo>
                  <a:lnTo>
                    <a:pt x="118" y="82"/>
                  </a:lnTo>
                  <a:lnTo>
                    <a:pt x="114" y="88"/>
                  </a:lnTo>
                  <a:lnTo>
                    <a:pt x="112" y="96"/>
                  </a:lnTo>
                  <a:lnTo>
                    <a:pt x="109" y="102"/>
                  </a:lnTo>
                  <a:lnTo>
                    <a:pt x="107" y="110"/>
                  </a:lnTo>
                  <a:lnTo>
                    <a:pt x="103" y="115"/>
                  </a:lnTo>
                  <a:lnTo>
                    <a:pt x="100" y="123"/>
                  </a:lnTo>
                  <a:lnTo>
                    <a:pt x="99" y="128"/>
                  </a:lnTo>
                  <a:lnTo>
                    <a:pt x="96" y="135"/>
                  </a:lnTo>
                  <a:lnTo>
                    <a:pt x="94" y="141"/>
                  </a:lnTo>
                  <a:lnTo>
                    <a:pt x="93" y="147"/>
                  </a:lnTo>
                  <a:lnTo>
                    <a:pt x="93" y="153"/>
                  </a:lnTo>
                  <a:lnTo>
                    <a:pt x="93" y="159"/>
                  </a:lnTo>
                  <a:lnTo>
                    <a:pt x="84" y="162"/>
                  </a:lnTo>
                  <a:lnTo>
                    <a:pt x="76" y="165"/>
                  </a:lnTo>
                  <a:lnTo>
                    <a:pt x="70" y="167"/>
                  </a:lnTo>
                  <a:lnTo>
                    <a:pt x="64" y="172"/>
                  </a:lnTo>
                  <a:lnTo>
                    <a:pt x="55" y="175"/>
                  </a:lnTo>
                  <a:lnTo>
                    <a:pt x="49" y="178"/>
                  </a:lnTo>
                  <a:lnTo>
                    <a:pt x="41" y="181"/>
                  </a:lnTo>
                  <a:lnTo>
                    <a:pt x="35" y="185"/>
                  </a:lnTo>
                  <a:lnTo>
                    <a:pt x="38" y="178"/>
                  </a:lnTo>
                  <a:lnTo>
                    <a:pt x="43" y="175"/>
                  </a:lnTo>
                  <a:lnTo>
                    <a:pt x="47" y="169"/>
                  </a:lnTo>
                  <a:lnTo>
                    <a:pt x="48" y="163"/>
                  </a:lnTo>
                  <a:lnTo>
                    <a:pt x="37" y="166"/>
                  </a:lnTo>
                  <a:lnTo>
                    <a:pt x="29" y="172"/>
                  </a:lnTo>
                  <a:lnTo>
                    <a:pt x="18" y="177"/>
                  </a:lnTo>
                  <a:lnTo>
                    <a:pt x="8" y="178"/>
                  </a:lnTo>
                  <a:lnTo>
                    <a:pt x="16" y="168"/>
                  </a:lnTo>
                  <a:lnTo>
                    <a:pt x="25" y="162"/>
                  </a:lnTo>
                  <a:lnTo>
                    <a:pt x="36" y="155"/>
                  </a:lnTo>
                  <a:lnTo>
                    <a:pt x="48" y="149"/>
                  </a:lnTo>
                  <a:lnTo>
                    <a:pt x="58" y="141"/>
                  </a:lnTo>
                  <a:lnTo>
                    <a:pt x="67" y="134"/>
                  </a:lnTo>
                  <a:lnTo>
                    <a:pt x="71" y="129"/>
                  </a:lnTo>
                  <a:lnTo>
                    <a:pt x="75" y="124"/>
                  </a:lnTo>
                  <a:lnTo>
                    <a:pt x="77" y="120"/>
                  </a:lnTo>
                  <a:lnTo>
                    <a:pt x="81" y="114"/>
                  </a:lnTo>
                  <a:lnTo>
                    <a:pt x="73" y="118"/>
                  </a:lnTo>
                  <a:lnTo>
                    <a:pt x="66" y="121"/>
                  </a:lnTo>
                  <a:lnTo>
                    <a:pt x="59" y="124"/>
                  </a:lnTo>
                  <a:lnTo>
                    <a:pt x="52" y="129"/>
                  </a:lnTo>
                  <a:lnTo>
                    <a:pt x="43" y="133"/>
                  </a:lnTo>
                  <a:lnTo>
                    <a:pt x="36" y="137"/>
                  </a:lnTo>
                  <a:lnTo>
                    <a:pt x="29" y="140"/>
                  </a:lnTo>
                  <a:lnTo>
                    <a:pt x="22" y="146"/>
                  </a:lnTo>
                  <a:lnTo>
                    <a:pt x="17" y="146"/>
                  </a:lnTo>
                  <a:lnTo>
                    <a:pt x="11" y="147"/>
                  </a:lnTo>
                  <a:lnTo>
                    <a:pt x="5" y="147"/>
                  </a:lnTo>
                  <a:lnTo>
                    <a:pt x="0" y="147"/>
                  </a:lnTo>
                  <a:lnTo>
                    <a:pt x="5" y="140"/>
                  </a:lnTo>
                  <a:lnTo>
                    <a:pt x="10" y="135"/>
                  </a:lnTo>
                  <a:lnTo>
                    <a:pt x="14" y="132"/>
                  </a:lnTo>
                  <a:lnTo>
                    <a:pt x="19" y="128"/>
                  </a:lnTo>
                  <a:lnTo>
                    <a:pt x="29" y="122"/>
                  </a:lnTo>
                  <a:lnTo>
                    <a:pt x="38" y="115"/>
                  </a:lnTo>
                  <a:lnTo>
                    <a:pt x="47" y="110"/>
                  </a:lnTo>
                  <a:lnTo>
                    <a:pt x="56" y="105"/>
                  </a:lnTo>
                  <a:lnTo>
                    <a:pt x="65" y="99"/>
                  </a:lnTo>
                  <a:lnTo>
                    <a:pt x="75" y="93"/>
                  </a:lnTo>
                  <a:lnTo>
                    <a:pt x="85" y="86"/>
                  </a:lnTo>
                  <a:lnTo>
                    <a:pt x="95" y="80"/>
                  </a:lnTo>
                  <a:lnTo>
                    <a:pt x="87" y="81"/>
                  </a:lnTo>
                  <a:lnTo>
                    <a:pt x="78" y="83"/>
                  </a:lnTo>
                  <a:lnTo>
                    <a:pt x="71" y="86"/>
                  </a:lnTo>
                  <a:lnTo>
                    <a:pt x="64" y="91"/>
                  </a:lnTo>
                  <a:lnTo>
                    <a:pt x="55" y="94"/>
                  </a:lnTo>
                  <a:lnTo>
                    <a:pt x="48" y="98"/>
                  </a:lnTo>
                  <a:lnTo>
                    <a:pt x="41" y="101"/>
                  </a:lnTo>
                  <a:lnTo>
                    <a:pt x="32" y="105"/>
                  </a:lnTo>
                  <a:lnTo>
                    <a:pt x="23" y="106"/>
                  </a:lnTo>
                  <a:lnTo>
                    <a:pt x="13" y="105"/>
                  </a:lnTo>
                  <a:lnTo>
                    <a:pt x="18" y="99"/>
                  </a:lnTo>
                  <a:lnTo>
                    <a:pt x="25" y="94"/>
                  </a:lnTo>
                  <a:lnTo>
                    <a:pt x="32" y="89"/>
                  </a:lnTo>
                  <a:lnTo>
                    <a:pt x="41" y="85"/>
                  </a:lnTo>
                  <a:lnTo>
                    <a:pt x="53" y="79"/>
                  </a:lnTo>
                  <a:lnTo>
                    <a:pt x="64" y="71"/>
                  </a:lnTo>
                  <a:lnTo>
                    <a:pt x="73" y="65"/>
                  </a:lnTo>
                  <a:lnTo>
                    <a:pt x="83" y="58"/>
                  </a:lnTo>
                  <a:lnTo>
                    <a:pt x="75" y="58"/>
                  </a:lnTo>
                  <a:lnTo>
                    <a:pt x="67" y="59"/>
                  </a:lnTo>
                  <a:lnTo>
                    <a:pt x="61" y="59"/>
                  </a:lnTo>
                  <a:lnTo>
                    <a:pt x="58" y="60"/>
                  </a:lnTo>
                  <a:lnTo>
                    <a:pt x="50" y="60"/>
                  </a:lnTo>
                  <a:lnTo>
                    <a:pt x="46" y="60"/>
                  </a:lnTo>
                  <a:lnTo>
                    <a:pt x="41" y="58"/>
                  </a:lnTo>
                  <a:lnTo>
                    <a:pt x="41" y="56"/>
                  </a:lnTo>
                  <a:lnTo>
                    <a:pt x="44" y="53"/>
                  </a:lnTo>
                  <a:lnTo>
                    <a:pt x="53" y="51"/>
                  </a:lnTo>
                  <a:lnTo>
                    <a:pt x="56" y="47"/>
                  </a:lnTo>
                  <a:lnTo>
                    <a:pt x="64" y="44"/>
                  </a:lnTo>
                  <a:lnTo>
                    <a:pt x="70" y="41"/>
                  </a:lnTo>
                  <a:lnTo>
                    <a:pt x="76" y="39"/>
                  </a:lnTo>
                  <a:lnTo>
                    <a:pt x="82" y="35"/>
                  </a:lnTo>
                  <a:lnTo>
                    <a:pt x="88" y="32"/>
                  </a:lnTo>
                  <a:lnTo>
                    <a:pt x="95" y="30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2" y="25"/>
                  </a:lnTo>
                  <a:lnTo>
                    <a:pt x="101" y="20"/>
                  </a:lnTo>
                  <a:lnTo>
                    <a:pt x="94" y="22"/>
                  </a:lnTo>
                  <a:lnTo>
                    <a:pt x="87" y="25"/>
                  </a:lnTo>
                  <a:lnTo>
                    <a:pt x="81" y="27"/>
                  </a:lnTo>
                  <a:lnTo>
                    <a:pt x="75" y="29"/>
                  </a:lnTo>
                  <a:lnTo>
                    <a:pt x="67" y="29"/>
                  </a:lnTo>
                  <a:lnTo>
                    <a:pt x="61" y="31"/>
                  </a:lnTo>
                  <a:lnTo>
                    <a:pt x="54" y="32"/>
                  </a:lnTo>
                  <a:lnTo>
                    <a:pt x="48" y="34"/>
                  </a:lnTo>
                  <a:lnTo>
                    <a:pt x="49" y="29"/>
                  </a:lnTo>
                  <a:lnTo>
                    <a:pt x="53" y="25"/>
                  </a:lnTo>
                  <a:lnTo>
                    <a:pt x="55" y="21"/>
                  </a:lnTo>
                  <a:lnTo>
                    <a:pt x="59" y="18"/>
                  </a:lnTo>
                  <a:lnTo>
                    <a:pt x="69" y="12"/>
                  </a:lnTo>
                  <a:lnTo>
                    <a:pt x="79" y="8"/>
                  </a:lnTo>
                  <a:lnTo>
                    <a:pt x="88" y="4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1" name="Freeform 437"/>
            <p:cNvSpPr>
              <a:spLocks/>
            </p:cNvSpPr>
            <p:nvPr/>
          </p:nvSpPr>
          <p:spPr bwMode="auto">
            <a:xfrm>
              <a:off x="6750" y="3768"/>
              <a:ext cx="61" cy="57"/>
            </a:xfrm>
            <a:custGeom>
              <a:avLst/>
              <a:gdLst>
                <a:gd name="T0" fmla="*/ 0 w 244"/>
                <a:gd name="T1" fmla="*/ 0 h 228"/>
                <a:gd name="T2" fmla="*/ 0 w 244"/>
                <a:gd name="T3" fmla="*/ 0 h 228"/>
                <a:gd name="T4" fmla="*/ 0 w 244"/>
                <a:gd name="T5" fmla="*/ 0 h 228"/>
                <a:gd name="T6" fmla="*/ 0 w 244"/>
                <a:gd name="T7" fmla="*/ 0 h 228"/>
                <a:gd name="T8" fmla="*/ 0 w 244"/>
                <a:gd name="T9" fmla="*/ 0 h 228"/>
                <a:gd name="T10" fmla="*/ 0 w 244"/>
                <a:gd name="T11" fmla="*/ 0 h 228"/>
                <a:gd name="T12" fmla="*/ 0 w 244"/>
                <a:gd name="T13" fmla="*/ 0 h 228"/>
                <a:gd name="T14" fmla="*/ 0 w 244"/>
                <a:gd name="T15" fmla="*/ 0 h 228"/>
                <a:gd name="T16" fmla="*/ 0 w 244"/>
                <a:gd name="T17" fmla="*/ 0 h 228"/>
                <a:gd name="T18" fmla="*/ 0 w 244"/>
                <a:gd name="T19" fmla="*/ 0 h 228"/>
                <a:gd name="T20" fmla="*/ 0 w 244"/>
                <a:gd name="T21" fmla="*/ 0 h 228"/>
                <a:gd name="T22" fmla="*/ 0 w 244"/>
                <a:gd name="T23" fmla="*/ 0 h 228"/>
                <a:gd name="T24" fmla="*/ 0 w 244"/>
                <a:gd name="T25" fmla="*/ 0 h 228"/>
                <a:gd name="T26" fmla="*/ 0 w 244"/>
                <a:gd name="T27" fmla="*/ 0 h 228"/>
                <a:gd name="T28" fmla="*/ 0 w 244"/>
                <a:gd name="T29" fmla="*/ 0 h 228"/>
                <a:gd name="T30" fmla="*/ 0 w 244"/>
                <a:gd name="T31" fmla="*/ 0 h 228"/>
                <a:gd name="T32" fmla="*/ 0 w 244"/>
                <a:gd name="T33" fmla="*/ 0 h 228"/>
                <a:gd name="T34" fmla="*/ 0 w 244"/>
                <a:gd name="T35" fmla="*/ 0 h 228"/>
                <a:gd name="T36" fmla="*/ 0 w 244"/>
                <a:gd name="T37" fmla="*/ 0 h 228"/>
                <a:gd name="T38" fmla="*/ 0 w 244"/>
                <a:gd name="T39" fmla="*/ 0 h 228"/>
                <a:gd name="T40" fmla="*/ 0 w 244"/>
                <a:gd name="T41" fmla="*/ 0 h 228"/>
                <a:gd name="T42" fmla="*/ 0 w 244"/>
                <a:gd name="T43" fmla="*/ 0 h 228"/>
                <a:gd name="T44" fmla="*/ 0 w 244"/>
                <a:gd name="T45" fmla="*/ 0 h 228"/>
                <a:gd name="T46" fmla="*/ 0 w 244"/>
                <a:gd name="T47" fmla="*/ 0 h 228"/>
                <a:gd name="T48" fmla="*/ 0 w 244"/>
                <a:gd name="T49" fmla="*/ 0 h 228"/>
                <a:gd name="T50" fmla="*/ 0 w 244"/>
                <a:gd name="T51" fmla="*/ 0 h 228"/>
                <a:gd name="T52" fmla="*/ 0 w 244"/>
                <a:gd name="T53" fmla="*/ 0 h 228"/>
                <a:gd name="T54" fmla="*/ 0 w 244"/>
                <a:gd name="T55" fmla="*/ 0 h 228"/>
                <a:gd name="T56" fmla="*/ 0 w 244"/>
                <a:gd name="T57" fmla="*/ 0 h 228"/>
                <a:gd name="T58" fmla="*/ 0 w 244"/>
                <a:gd name="T59" fmla="*/ 0 h 228"/>
                <a:gd name="T60" fmla="*/ 0 w 244"/>
                <a:gd name="T61" fmla="*/ 0 h 228"/>
                <a:gd name="T62" fmla="*/ 0 w 244"/>
                <a:gd name="T63" fmla="*/ 0 h 228"/>
                <a:gd name="T64" fmla="*/ 0 w 244"/>
                <a:gd name="T65" fmla="*/ 0 h 228"/>
                <a:gd name="T66" fmla="*/ 0 w 244"/>
                <a:gd name="T67" fmla="*/ 0 h 228"/>
                <a:gd name="T68" fmla="*/ 0 w 244"/>
                <a:gd name="T69" fmla="*/ 0 h 228"/>
                <a:gd name="T70" fmla="*/ 0 w 244"/>
                <a:gd name="T71" fmla="*/ 0 h 228"/>
                <a:gd name="T72" fmla="*/ 0 w 244"/>
                <a:gd name="T73" fmla="*/ 0 h 228"/>
                <a:gd name="T74" fmla="*/ 0 w 244"/>
                <a:gd name="T75" fmla="*/ 0 h 228"/>
                <a:gd name="T76" fmla="*/ 0 w 244"/>
                <a:gd name="T77" fmla="*/ 0 h 228"/>
                <a:gd name="T78" fmla="*/ 0 w 244"/>
                <a:gd name="T79" fmla="*/ 0 h 228"/>
                <a:gd name="T80" fmla="*/ 0 w 244"/>
                <a:gd name="T81" fmla="*/ 0 h 22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4"/>
                <a:gd name="T124" fmla="*/ 0 h 228"/>
                <a:gd name="T125" fmla="*/ 244 w 244"/>
                <a:gd name="T126" fmla="*/ 228 h 22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4" h="228">
                  <a:moveTo>
                    <a:pt x="128" y="4"/>
                  </a:moveTo>
                  <a:lnTo>
                    <a:pt x="136" y="3"/>
                  </a:lnTo>
                  <a:lnTo>
                    <a:pt x="146" y="3"/>
                  </a:lnTo>
                  <a:lnTo>
                    <a:pt x="155" y="2"/>
                  </a:lnTo>
                  <a:lnTo>
                    <a:pt x="166" y="2"/>
                  </a:lnTo>
                  <a:lnTo>
                    <a:pt x="177" y="2"/>
                  </a:lnTo>
                  <a:lnTo>
                    <a:pt x="187" y="0"/>
                  </a:lnTo>
                  <a:lnTo>
                    <a:pt x="196" y="0"/>
                  </a:lnTo>
                  <a:lnTo>
                    <a:pt x="207" y="2"/>
                  </a:lnTo>
                  <a:lnTo>
                    <a:pt x="214" y="3"/>
                  </a:lnTo>
                  <a:lnTo>
                    <a:pt x="223" y="6"/>
                  </a:lnTo>
                  <a:lnTo>
                    <a:pt x="229" y="10"/>
                  </a:lnTo>
                  <a:lnTo>
                    <a:pt x="235" y="16"/>
                  </a:lnTo>
                  <a:lnTo>
                    <a:pt x="240" y="22"/>
                  </a:lnTo>
                  <a:lnTo>
                    <a:pt x="243" y="31"/>
                  </a:lnTo>
                  <a:lnTo>
                    <a:pt x="244" y="40"/>
                  </a:lnTo>
                  <a:lnTo>
                    <a:pt x="244" y="55"/>
                  </a:lnTo>
                  <a:lnTo>
                    <a:pt x="242" y="63"/>
                  </a:lnTo>
                  <a:lnTo>
                    <a:pt x="241" y="72"/>
                  </a:lnTo>
                  <a:lnTo>
                    <a:pt x="238" y="80"/>
                  </a:lnTo>
                  <a:lnTo>
                    <a:pt x="238" y="90"/>
                  </a:lnTo>
                  <a:lnTo>
                    <a:pt x="236" y="99"/>
                  </a:lnTo>
                  <a:lnTo>
                    <a:pt x="235" y="109"/>
                  </a:lnTo>
                  <a:lnTo>
                    <a:pt x="234" y="117"/>
                  </a:lnTo>
                  <a:lnTo>
                    <a:pt x="234" y="128"/>
                  </a:lnTo>
                  <a:lnTo>
                    <a:pt x="232" y="137"/>
                  </a:lnTo>
                  <a:lnTo>
                    <a:pt x="231" y="145"/>
                  </a:lnTo>
                  <a:lnTo>
                    <a:pt x="231" y="154"/>
                  </a:lnTo>
                  <a:lnTo>
                    <a:pt x="231" y="164"/>
                  </a:lnTo>
                  <a:lnTo>
                    <a:pt x="231" y="172"/>
                  </a:lnTo>
                  <a:lnTo>
                    <a:pt x="232" y="181"/>
                  </a:lnTo>
                  <a:lnTo>
                    <a:pt x="234" y="191"/>
                  </a:lnTo>
                  <a:lnTo>
                    <a:pt x="235" y="200"/>
                  </a:lnTo>
                  <a:lnTo>
                    <a:pt x="219" y="200"/>
                  </a:lnTo>
                  <a:lnTo>
                    <a:pt x="205" y="202"/>
                  </a:lnTo>
                  <a:lnTo>
                    <a:pt x="189" y="203"/>
                  </a:lnTo>
                  <a:lnTo>
                    <a:pt x="176" y="205"/>
                  </a:lnTo>
                  <a:lnTo>
                    <a:pt x="160" y="206"/>
                  </a:lnTo>
                  <a:lnTo>
                    <a:pt x="147" y="208"/>
                  </a:lnTo>
                  <a:lnTo>
                    <a:pt x="131" y="209"/>
                  </a:lnTo>
                  <a:lnTo>
                    <a:pt x="119" y="211"/>
                  </a:lnTo>
                  <a:lnTo>
                    <a:pt x="103" y="212"/>
                  </a:lnTo>
                  <a:lnTo>
                    <a:pt x="89" y="213"/>
                  </a:lnTo>
                  <a:lnTo>
                    <a:pt x="75" y="216"/>
                  </a:lnTo>
                  <a:lnTo>
                    <a:pt x="61" y="219"/>
                  </a:lnTo>
                  <a:lnTo>
                    <a:pt x="48" y="221"/>
                  </a:lnTo>
                  <a:lnTo>
                    <a:pt x="34" y="222"/>
                  </a:lnTo>
                  <a:lnTo>
                    <a:pt x="19" y="224"/>
                  </a:lnTo>
                  <a:lnTo>
                    <a:pt x="6" y="228"/>
                  </a:lnTo>
                  <a:lnTo>
                    <a:pt x="2" y="213"/>
                  </a:lnTo>
                  <a:lnTo>
                    <a:pt x="1" y="202"/>
                  </a:lnTo>
                  <a:lnTo>
                    <a:pt x="0" y="189"/>
                  </a:lnTo>
                  <a:lnTo>
                    <a:pt x="2" y="176"/>
                  </a:lnTo>
                  <a:lnTo>
                    <a:pt x="3" y="162"/>
                  </a:lnTo>
                  <a:lnTo>
                    <a:pt x="6" y="150"/>
                  </a:lnTo>
                  <a:lnTo>
                    <a:pt x="10" y="136"/>
                  </a:lnTo>
                  <a:lnTo>
                    <a:pt x="14" y="124"/>
                  </a:lnTo>
                  <a:lnTo>
                    <a:pt x="18" y="110"/>
                  </a:lnTo>
                  <a:lnTo>
                    <a:pt x="24" y="97"/>
                  </a:lnTo>
                  <a:lnTo>
                    <a:pt x="29" y="86"/>
                  </a:lnTo>
                  <a:lnTo>
                    <a:pt x="35" y="74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8" y="38"/>
                  </a:lnTo>
                  <a:lnTo>
                    <a:pt x="52" y="2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4"/>
                  </a:lnTo>
                  <a:lnTo>
                    <a:pt x="58" y="12"/>
                  </a:lnTo>
                  <a:lnTo>
                    <a:pt x="61" y="10"/>
                  </a:lnTo>
                  <a:lnTo>
                    <a:pt x="66" y="9"/>
                  </a:lnTo>
                  <a:lnTo>
                    <a:pt x="73" y="9"/>
                  </a:lnTo>
                  <a:lnTo>
                    <a:pt x="79" y="9"/>
                  </a:lnTo>
                  <a:lnTo>
                    <a:pt x="85" y="8"/>
                  </a:lnTo>
                  <a:lnTo>
                    <a:pt x="93" y="8"/>
                  </a:lnTo>
                  <a:lnTo>
                    <a:pt x="99" y="8"/>
                  </a:lnTo>
                  <a:lnTo>
                    <a:pt x="106" y="8"/>
                  </a:lnTo>
                  <a:lnTo>
                    <a:pt x="111" y="7"/>
                  </a:lnTo>
                  <a:lnTo>
                    <a:pt x="118" y="6"/>
                  </a:lnTo>
                  <a:lnTo>
                    <a:pt x="122" y="5"/>
                  </a:lnTo>
                  <a:lnTo>
                    <a:pt x="12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2" name="Freeform 438"/>
            <p:cNvSpPr>
              <a:spLocks/>
            </p:cNvSpPr>
            <p:nvPr/>
          </p:nvSpPr>
          <p:spPr bwMode="auto">
            <a:xfrm>
              <a:off x="7151" y="3789"/>
              <a:ext cx="12" cy="82"/>
            </a:xfrm>
            <a:custGeom>
              <a:avLst/>
              <a:gdLst>
                <a:gd name="T0" fmla="*/ 0 w 46"/>
                <a:gd name="T1" fmla="*/ 0 h 328"/>
                <a:gd name="T2" fmla="*/ 0 w 46"/>
                <a:gd name="T3" fmla="*/ 0 h 328"/>
                <a:gd name="T4" fmla="*/ 0 w 46"/>
                <a:gd name="T5" fmla="*/ 0 h 328"/>
                <a:gd name="T6" fmla="*/ 0 w 46"/>
                <a:gd name="T7" fmla="*/ 0 h 328"/>
                <a:gd name="T8" fmla="*/ 0 w 46"/>
                <a:gd name="T9" fmla="*/ 0 h 328"/>
                <a:gd name="T10" fmla="*/ 0 w 46"/>
                <a:gd name="T11" fmla="*/ 0 h 328"/>
                <a:gd name="T12" fmla="*/ 0 w 46"/>
                <a:gd name="T13" fmla="*/ 0 h 328"/>
                <a:gd name="T14" fmla="*/ 0 w 46"/>
                <a:gd name="T15" fmla="*/ 0 h 328"/>
                <a:gd name="T16" fmla="*/ 0 w 46"/>
                <a:gd name="T17" fmla="*/ 0 h 328"/>
                <a:gd name="T18" fmla="*/ 0 w 46"/>
                <a:gd name="T19" fmla="*/ 0 h 328"/>
                <a:gd name="T20" fmla="*/ 0 w 46"/>
                <a:gd name="T21" fmla="*/ 0 h 328"/>
                <a:gd name="T22" fmla="*/ 0 w 46"/>
                <a:gd name="T23" fmla="*/ 0 h 328"/>
                <a:gd name="T24" fmla="*/ 0 w 46"/>
                <a:gd name="T25" fmla="*/ 0 h 328"/>
                <a:gd name="T26" fmla="*/ 0 w 46"/>
                <a:gd name="T27" fmla="*/ 0 h 328"/>
                <a:gd name="T28" fmla="*/ 0 w 46"/>
                <a:gd name="T29" fmla="*/ 0 h 328"/>
                <a:gd name="T30" fmla="*/ 0 w 46"/>
                <a:gd name="T31" fmla="*/ 0 h 328"/>
                <a:gd name="T32" fmla="*/ 0 w 46"/>
                <a:gd name="T33" fmla="*/ 0 h 328"/>
                <a:gd name="T34" fmla="*/ 0 w 46"/>
                <a:gd name="T35" fmla="*/ 0 h 328"/>
                <a:gd name="T36" fmla="*/ 0 w 46"/>
                <a:gd name="T37" fmla="*/ 0 h 328"/>
                <a:gd name="T38" fmla="*/ 0 w 46"/>
                <a:gd name="T39" fmla="*/ 0 h 328"/>
                <a:gd name="T40" fmla="*/ 0 w 46"/>
                <a:gd name="T41" fmla="*/ 0 h 328"/>
                <a:gd name="T42" fmla="*/ 0 w 46"/>
                <a:gd name="T43" fmla="*/ 0 h 328"/>
                <a:gd name="T44" fmla="*/ 0 w 46"/>
                <a:gd name="T45" fmla="*/ 0 h 328"/>
                <a:gd name="T46" fmla="*/ 0 w 46"/>
                <a:gd name="T47" fmla="*/ 0 h 328"/>
                <a:gd name="T48" fmla="*/ 0 w 46"/>
                <a:gd name="T49" fmla="*/ 0 h 328"/>
                <a:gd name="T50" fmla="*/ 0 w 46"/>
                <a:gd name="T51" fmla="*/ 0 h 328"/>
                <a:gd name="T52" fmla="*/ 0 w 46"/>
                <a:gd name="T53" fmla="*/ 0 h 328"/>
                <a:gd name="T54" fmla="*/ 0 w 46"/>
                <a:gd name="T55" fmla="*/ 0 h 328"/>
                <a:gd name="T56" fmla="*/ 0 w 46"/>
                <a:gd name="T57" fmla="*/ 0 h 328"/>
                <a:gd name="T58" fmla="*/ 0 w 46"/>
                <a:gd name="T59" fmla="*/ 0 h 328"/>
                <a:gd name="T60" fmla="*/ 0 w 46"/>
                <a:gd name="T61" fmla="*/ 0 h 328"/>
                <a:gd name="T62" fmla="*/ 0 w 46"/>
                <a:gd name="T63" fmla="*/ 0 h 328"/>
                <a:gd name="T64" fmla="*/ 0 w 46"/>
                <a:gd name="T65" fmla="*/ 0 h 328"/>
                <a:gd name="T66" fmla="*/ 0 w 46"/>
                <a:gd name="T67" fmla="*/ 0 h 328"/>
                <a:gd name="T68" fmla="*/ 0 w 46"/>
                <a:gd name="T69" fmla="*/ 0 h 328"/>
                <a:gd name="T70" fmla="*/ 0 w 46"/>
                <a:gd name="T71" fmla="*/ 0 h 328"/>
                <a:gd name="T72" fmla="*/ 0 w 46"/>
                <a:gd name="T73" fmla="*/ 0 h 328"/>
                <a:gd name="T74" fmla="*/ 0 w 46"/>
                <a:gd name="T75" fmla="*/ 0 h 328"/>
                <a:gd name="T76" fmla="*/ 0 w 46"/>
                <a:gd name="T77" fmla="*/ 0 h 328"/>
                <a:gd name="T78" fmla="*/ 0 w 46"/>
                <a:gd name="T79" fmla="*/ 0 h 328"/>
                <a:gd name="T80" fmla="*/ 0 w 46"/>
                <a:gd name="T81" fmla="*/ 0 h 328"/>
                <a:gd name="T82" fmla="*/ 0 w 46"/>
                <a:gd name="T83" fmla="*/ 0 h 328"/>
                <a:gd name="T84" fmla="*/ 0 w 46"/>
                <a:gd name="T85" fmla="*/ 0 h 328"/>
                <a:gd name="T86" fmla="*/ 0 w 46"/>
                <a:gd name="T87" fmla="*/ 0 h 328"/>
                <a:gd name="T88" fmla="*/ 0 w 46"/>
                <a:gd name="T89" fmla="*/ 0 h 328"/>
                <a:gd name="T90" fmla="*/ 0 w 46"/>
                <a:gd name="T91" fmla="*/ 0 h 328"/>
                <a:gd name="T92" fmla="*/ 0 w 46"/>
                <a:gd name="T93" fmla="*/ 0 h 328"/>
                <a:gd name="T94" fmla="*/ 0 w 46"/>
                <a:gd name="T95" fmla="*/ 0 h 328"/>
                <a:gd name="T96" fmla="*/ 0 w 46"/>
                <a:gd name="T97" fmla="*/ 0 h 328"/>
                <a:gd name="T98" fmla="*/ 0 w 46"/>
                <a:gd name="T99" fmla="*/ 0 h 328"/>
                <a:gd name="T100" fmla="*/ 0 w 46"/>
                <a:gd name="T101" fmla="*/ 0 h 328"/>
                <a:gd name="T102" fmla="*/ 0 w 46"/>
                <a:gd name="T103" fmla="*/ 0 h 328"/>
                <a:gd name="T104" fmla="*/ 0 w 46"/>
                <a:gd name="T105" fmla="*/ 0 h 328"/>
                <a:gd name="T106" fmla="*/ 0 w 46"/>
                <a:gd name="T107" fmla="*/ 0 h 328"/>
                <a:gd name="T108" fmla="*/ 0 w 46"/>
                <a:gd name="T109" fmla="*/ 0 h 328"/>
                <a:gd name="T110" fmla="*/ 0 w 46"/>
                <a:gd name="T111" fmla="*/ 0 h 328"/>
                <a:gd name="T112" fmla="*/ 0 w 46"/>
                <a:gd name="T113" fmla="*/ 0 h 328"/>
                <a:gd name="T114" fmla="*/ 0 w 46"/>
                <a:gd name="T115" fmla="*/ 0 h 328"/>
                <a:gd name="T116" fmla="*/ 0 w 46"/>
                <a:gd name="T117" fmla="*/ 0 h 328"/>
                <a:gd name="T118" fmla="*/ 0 w 46"/>
                <a:gd name="T119" fmla="*/ 0 h 328"/>
                <a:gd name="T120" fmla="*/ 0 w 46"/>
                <a:gd name="T121" fmla="*/ 0 h 328"/>
                <a:gd name="T122" fmla="*/ 0 w 46"/>
                <a:gd name="T123" fmla="*/ 0 h 3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6"/>
                <a:gd name="T187" fmla="*/ 0 h 328"/>
                <a:gd name="T188" fmla="*/ 46 w 46"/>
                <a:gd name="T189" fmla="*/ 328 h 3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6" h="328">
                  <a:moveTo>
                    <a:pt x="16" y="0"/>
                  </a:moveTo>
                  <a:lnTo>
                    <a:pt x="22" y="3"/>
                  </a:lnTo>
                  <a:lnTo>
                    <a:pt x="28" y="5"/>
                  </a:lnTo>
                  <a:lnTo>
                    <a:pt x="33" y="9"/>
                  </a:lnTo>
                  <a:lnTo>
                    <a:pt x="38" y="15"/>
                  </a:lnTo>
                  <a:lnTo>
                    <a:pt x="40" y="18"/>
                  </a:lnTo>
                  <a:lnTo>
                    <a:pt x="44" y="23"/>
                  </a:lnTo>
                  <a:lnTo>
                    <a:pt x="45" y="29"/>
                  </a:lnTo>
                  <a:lnTo>
                    <a:pt x="46" y="35"/>
                  </a:lnTo>
                  <a:lnTo>
                    <a:pt x="46" y="41"/>
                  </a:lnTo>
                  <a:lnTo>
                    <a:pt x="46" y="46"/>
                  </a:lnTo>
                  <a:lnTo>
                    <a:pt x="46" y="54"/>
                  </a:lnTo>
                  <a:lnTo>
                    <a:pt x="45" y="60"/>
                  </a:lnTo>
                  <a:lnTo>
                    <a:pt x="43" y="67"/>
                  </a:lnTo>
                  <a:lnTo>
                    <a:pt x="41" y="74"/>
                  </a:lnTo>
                  <a:lnTo>
                    <a:pt x="40" y="81"/>
                  </a:lnTo>
                  <a:lnTo>
                    <a:pt x="39" y="88"/>
                  </a:lnTo>
                  <a:lnTo>
                    <a:pt x="37" y="96"/>
                  </a:lnTo>
                  <a:lnTo>
                    <a:pt x="35" y="102"/>
                  </a:lnTo>
                  <a:lnTo>
                    <a:pt x="35" y="109"/>
                  </a:lnTo>
                  <a:lnTo>
                    <a:pt x="35" y="117"/>
                  </a:lnTo>
                  <a:lnTo>
                    <a:pt x="35" y="124"/>
                  </a:lnTo>
                  <a:lnTo>
                    <a:pt x="35" y="130"/>
                  </a:lnTo>
                  <a:lnTo>
                    <a:pt x="35" y="137"/>
                  </a:lnTo>
                  <a:lnTo>
                    <a:pt x="38" y="143"/>
                  </a:lnTo>
                  <a:lnTo>
                    <a:pt x="35" y="152"/>
                  </a:lnTo>
                  <a:lnTo>
                    <a:pt x="35" y="162"/>
                  </a:lnTo>
                  <a:lnTo>
                    <a:pt x="33" y="170"/>
                  </a:lnTo>
                  <a:lnTo>
                    <a:pt x="33" y="180"/>
                  </a:lnTo>
                  <a:lnTo>
                    <a:pt x="32" y="189"/>
                  </a:lnTo>
                  <a:lnTo>
                    <a:pt x="32" y="198"/>
                  </a:lnTo>
                  <a:lnTo>
                    <a:pt x="32" y="208"/>
                  </a:lnTo>
                  <a:lnTo>
                    <a:pt x="32" y="219"/>
                  </a:lnTo>
                  <a:lnTo>
                    <a:pt x="30" y="228"/>
                  </a:lnTo>
                  <a:lnTo>
                    <a:pt x="29" y="238"/>
                  </a:lnTo>
                  <a:lnTo>
                    <a:pt x="28" y="247"/>
                  </a:lnTo>
                  <a:lnTo>
                    <a:pt x="28" y="258"/>
                  </a:lnTo>
                  <a:lnTo>
                    <a:pt x="27" y="268"/>
                  </a:lnTo>
                  <a:lnTo>
                    <a:pt x="26" y="279"/>
                  </a:lnTo>
                  <a:lnTo>
                    <a:pt x="23" y="287"/>
                  </a:lnTo>
                  <a:lnTo>
                    <a:pt x="23" y="298"/>
                  </a:lnTo>
                  <a:lnTo>
                    <a:pt x="21" y="304"/>
                  </a:lnTo>
                  <a:lnTo>
                    <a:pt x="18" y="312"/>
                  </a:lnTo>
                  <a:lnTo>
                    <a:pt x="16" y="320"/>
                  </a:lnTo>
                  <a:lnTo>
                    <a:pt x="14" y="328"/>
                  </a:lnTo>
                  <a:lnTo>
                    <a:pt x="10" y="308"/>
                  </a:lnTo>
                  <a:lnTo>
                    <a:pt x="6" y="288"/>
                  </a:lnTo>
                  <a:lnTo>
                    <a:pt x="4" y="268"/>
                  </a:lnTo>
                  <a:lnTo>
                    <a:pt x="3" y="247"/>
                  </a:lnTo>
                  <a:lnTo>
                    <a:pt x="0" y="226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63"/>
                  </a:lnTo>
                  <a:lnTo>
                    <a:pt x="0" y="141"/>
                  </a:lnTo>
                  <a:lnTo>
                    <a:pt x="0" y="120"/>
                  </a:lnTo>
                  <a:lnTo>
                    <a:pt x="2" y="99"/>
                  </a:lnTo>
                  <a:lnTo>
                    <a:pt x="4" y="77"/>
                  </a:lnTo>
                  <a:lnTo>
                    <a:pt x="6" y="57"/>
                  </a:lnTo>
                  <a:lnTo>
                    <a:pt x="9" y="36"/>
                  </a:lnTo>
                  <a:lnTo>
                    <a:pt x="11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3" name="Freeform 439"/>
            <p:cNvSpPr>
              <a:spLocks/>
            </p:cNvSpPr>
            <p:nvPr/>
          </p:nvSpPr>
          <p:spPr bwMode="auto">
            <a:xfrm>
              <a:off x="7090" y="3792"/>
              <a:ext cx="13" cy="85"/>
            </a:xfrm>
            <a:custGeom>
              <a:avLst/>
              <a:gdLst>
                <a:gd name="T0" fmla="*/ 0 w 56"/>
                <a:gd name="T1" fmla="*/ 0 h 342"/>
                <a:gd name="T2" fmla="*/ 0 w 56"/>
                <a:gd name="T3" fmla="*/ 0 h 342"/>
                <a:gd name="T4" fmla="*/ 0 w 56"/>
                <a:gd name="T5" fmla="*/ 0 h 342"/>
                <a:gd name="T6" fmla="*/ 0 w 56"/>
                <a:gd name="T7" fmla="*/ 0 h 342"/>
                <a:gd name="T8" fmla="*/ 0 w 56"/>
                <a:gd name="T9" fmla="*/ 0 h 342"/>
                <a:gd name="T10" fmla="*/ 0 w 56"/>
                <a:gd name="T11" fmla="*/ 0 h 342"/>
                <a:gd name="T12" fmla="*/ 0 w 56"/>
                <a:gd name="T13" fmla="*/ 0 h 342"/>
                <a:gd name="T14" fmla="*/ 0 w 56"/>
                <a:gd name="T15" fmla="*/ 0 h 342"/>
                <a:gd name="T16" fmla="*/ 0 w 56"/>
                <a:gd name="T17" fmla="*/ 0 h 342"/>
                <a:gd name="T18" fmla="*/ 0 w 56"/>
                <a:gd name="T19" fmla="*/ 0 h 342"/>
                <a:gd name="T20" fmla="*/ 0 w 56"/>
                <a:gd name="T21" fmla="*/ 0 h 342"/>
                <a:gd name="T22" fmla="*/ 0 w 56"/>
                <a:gd name="T23" fmla="*/ 0 h 342"/>
                <a:gd name="T24" fmla="*/ 0 w 56"/>
                <a:gd name="T25" fmla="*/ 0 h 342"/>
                <a:gd name="T26" fmla="*/ 0 w 56"/>
                <a:gd name="T27" fmla="*/ 0 h 342"/>
                <a:gd name="T28" fmla="*/ 0 w 56"/>
                <a:gd name="T29" fmla="*/ 0 h 342"/>
                <a:gd name="T30" fmla="*/ 0 w 56"/>
                <a:gd name="T31" fmla="*/ 0 h 342"/>
                <a:gd name="T32" fmla="*/ 0 w 56"/>
                <a:gd name="T33" fmla="*/ 0 h 342"/>
                <a:gd name="T34" fmla="*/ 0 w 56"/>
                <a:gd name="T35" fmla="*/ 0 h 342"/>
                <a:gd name="T36" fmla="*/ 0 w 56"/>
                <a:gd name="T37" fmla="*/ 0 h 342"/>
                <a:gd name="T38" fmla="*/ 0 w 56"/>
                <a:gd name="T39" fmla="*/ 0 h 342"/>
                <a:gd name="T40" fmla="*/ 0 w 56"/>
                <a:gd name="T41" fmla="*/ 0 h 342"/>
                <a:gd name="T42" fmla="*/ 0 w 56"/>
                <a:gd name="T43" fmla="*/ 0 h 342"/>
                <a:gd name="T44" fmla="*/ 0 w 56"/>
                <a:gd name="T45" fmla="*/ 0 h 342"/>
                <a:gd name="T46" fmla="*/ 0 w 56"/>
                <a:gd name="T47" fmla="*/ 0 h 342"/>
                <a:gd name="T48" fmla="*/ 0 w 56"/>
                <a:gd name="T49" fmla="*/ 0 h 342"/>
                <a:gd name="T50" fmla="*/ 0 w 56"/>
                <a:gd name="T51" fmla="*/ 0 h 342"/>
                <a:gd name="T52" fmla="*/ 0 w 56"/>
                <a:gd name="T53" fmla="*/ 0 h 342"/>
                <a:gd name="T54" fmla="*/ 0 w 56"/>
                <a:gd name="T55" fmla="*/ 0 h 342"/>
                <a:gd name="T56" fmla="*/ 0 w 56"/>
                <a:gd name="T57" fmla="*/ 0 h 342"/>
                <a:gd name="T58" fmla="*/ 0 w 56"/>
                <a:gd name="T59" fmla="*/ 0 h 342"/>
                <a:gd name="T60" fmla="*/ 0 w 56"/>
                <a:gd name="T61" fmla="*/ 0 h 342"/>
                <a:gd name="T62" fmla="*/ 0 w 56"/>
                <a:gd name="T63" fmla="*/ 0 h 342"/>
                <a:gd name="T64" fmla="*/ 0 w 56"/>
                <a:gd name="T65" fmla="*/ 0 h 342"/>
                <a:gd name="T66" fmla="*/ 0 w 56"/>
                <a:gd name="T67" fmla="*/ 0 h 342"/>
                <a:gd name="T68" fmla="*/ 0 w 56"/>
                <a:gd name="T69" fmla="*/ 0 h 342"/>
                <a:gd name="T70" fmla="*/ 0 w 56"/>
                <a:gd name="T71" fmla="*/ 0 h 342"/>
                <a:gd name="T72" fmla="*/ 0 w 56"/>
                <a:gd name="T73" fmla="*/ 0 h 3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6"/>
                <a:gd name="T112" fmla="*/ 0 h 342"/>
                <a:gd name="T113" fmla="*/ 56 w 56"/>
                <a:gd name="T114" fmla="*/ 342 h 3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6" h="342">
                  <a:moveTo>
                    <a:pt x="19" y="0"/>
                  </a:moveTo>
                  <a:lnTo>
                    <a:pt x="25" y="0"/>
                  </a:lnTo>
                  <a:lnTo>
                    <a:pt x="29" y="3"/>
                  </a:lnTo>
                  <a:lnTo>
                    <a:pt x="34" y="4"/>
                  </a:lnTo>
                  <a:lnTo>
                    <a:pt x="39" y="7"/>
                  </a:lnTo>
                  <a:lnTo>
                    <a:pt x="46" y="13"/>
                  </a:lnTo>
                  <a:lnTo>
                    <a:pt x="51" y="24"/>
                  </a:lnTo>
                  <a:lnTo>
                    <a:pt x="52" y="27"/>
                  </a:lnTo>
                  <a:lnTo>
                    <a:pt x="53" y="34"/>
                  </a:lnTo>
                  <a:lnTo>
                    <a:pt x="55" y="39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6" y="57"/>
                  </a:lnTo>
                  <a:lnTo>
                    <a:pt x="56" y="64"/>
                  </a:lnTo>
                  <a:lnTo>
                    <a:pt x="56" y="72"/>
                  </a:lnTo>
                  <a:lnTo>
                    <a:pt x="53" y="80"/>
                  </a:lnTo>
                  <a:lnTo>
                    <a:pt x="52" y="89"/>
                  </a:lnTo>
                  <a:lnTo>
                    <a:pt x="51" y="98"/>
                  </a:lnTo>
                  <a:lnTo>
                    <a:pt x="50" y="109"/>
                  </a:lnTo>
                  <a:lnTo>
                    <a:pt x="49" y="116"/>
                  </a:lnTo>
                  <a:lnTo>
                    <a:pt x="47" y="125"/>
                  </a:lnTo>
                  <a:lnTo>
                    <a:pt x="45" y="132"/>
                  </a:lnTo>
                  <a:lnTo>
                    <a:pt x="45" y="141"/>
                  </a:lnTo>
                  <a:lnTo>
                    <a:pt x="45" y="152"/>
                  </a:lnTo>
                  <a:lnTo>
                    <a:pt x="45" y="165"/>
                  </a:lnTo>
                  <a:lnTo>
                    <a:pt x="45" y="178"/>
                  </a:lnTo>
                  <a:lnTo>
                    <a:pt x="46" y="191"/>
                  </a:lnTo>
                  <a:lnTo>
                    <a:pt x="46" y="203"/>
                  </a:lnTo>
                  <a:lnTo>
                    <a:pt x="46" y="215"/>
                  </a:lnTo>
                  <a:lnTo>
                    <a:pt x="46" y="227"/>
                  </a:lnTo>
                  <a:lnTo>
                    <a:pt x="47" y="242"/>
                  </a:lnTo>
                  <a:lnTo>
                    <a:pt x="47" y="253"/>
                  </a:lnTo>
                  <a:lnTo>
                    <a:pt x="47" y="266"/>
                  </a:lnTo>
                  <a:lnTo>
                    <a:pt x="47" y="278"/>
                  </a:lnTo>
                  <a:lnTo>
                    <a:pt x="47" y="291"/>
                  </a:lnTo>
                  <a:lnTo>
                    <a:pt x="47" y="303"/>
                  </a:lnTo>
                  <a:lnTo>
                    <a:pt x="47" y="316"/>
                  </a:lnTo>
                  <a:lnTo>
                    <a:pt x="47" y="329"/>
                  </a:lnTo>
                  <a:lnTo>
                    <a:pt x="47" y="342"/>
                  </a:lnTo>
                  <a:lnTo>
                    <a:pt x="33" y="332"/>
                  </a:lnTo>
                  <a:lnTo>
                    <a:pt x="23" y="323"/>
                  </a:lnTo>
                  <a:lnTo>
                    <a:pt x="15" y="311"/>
                  </a:lnTo>
                  <a:lnTo>
                    <a:pt x="10" y="299"/>
                  </a:lnTo>
                  <a:lnTo>
                    <a:pt x="5" y="285"/>
                  </a:lnTo>
                  <a:lnTo>
                    <a:pt x="3" y="271"/>
                  </a:lnTo>
                  <a:lnTo>
                    <a:pt x="3" y="256"/>
                  </a:lnTo>
                  <a:lnTo>
                    <a:pt x="3" y="240"/>
                  </a:lnTo>
                  <a:lnTo>
                    <a:pt x="3" y="224"/>
                  </a:lnTo>
                  <a:lnTo>
                    <a:pt x="3" y="207"/>
                  </a:lnTo>
                  <a:lnTo>
                    <a:pt x="3" y="190"/>
                  </a:lnTo>
                  <a:lnTo>
                    <a:pt x="5" y="173"/>
                  </a:lnTo>
                  <a:lnTo>
                    <a:pt x="6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8" y="111"/>
                  </a:lnTo>
                  <a:lnTo>
                    <a:pt x="5" y="104"/>
                  </a:lnTo>
                  <a:lnTo>
                    <a:pt x="4" y="98"/>
                  </a:lnTo>
                  <a:lnTo>
                    <a:pt x="3" y="91"/>
                  </a:lnTo>
                  <a:lnTo>
                    <a:pt x="3" y="85"/>
                  </a:lnTo>
                  <a:lnTo>
                    <a:pt x="3" y="77"/>
                  </a:lnTo>
                  <a:lnTo>
                    <a:pt x="2" y="71"/>
                  </a:lnTo>
                  <a:lnTo>
                    <a:pt x="2" y="63"/>
                  </a:lnTo>
                  <a:lnTo>
                    <a:pt x="2" y="57"/>
                  </a:lnTo>
                  <a:lnTo>
                    <a:pt x="0" y="49"/>
                  </a:lnTo>
                  <a:lnTo>
                    <a:pt x="0" y="43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4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4" name="Freeform 440"/>
            <p:cNvSpPr>
              <a:spLocks/>
            </p:cNvSpPr>
            <p:nvPr/>
          </p:nvSpPr>
          <p:spPr bwMode="auto">
            <a:xfrm>
              <a:off x="7110" y="3792"/>
              <a:ext cx="33" cy="23"/>
            </a:xfrm>
            <a:custGeom>
              <a:avLst/>
              <a:gdLst>
                <a:gd name="T0" fmla="*/ 0 w 130"/>
                <a:gd name="T1" fmla="*/ 0 h 92"/>
                <a:gd name="T2" fmla="*/ 0 w 130"/>
                <a:gd name="T3" fmla="*/ 0 h 92"/>
                <a:gd name="T4" fmla="*/ 0 w 130"/>
                <a:gd name="T5" fmla="*/ 0 h 92"/>
                <a:gd name="T6" fmla="*/ 0 w 130"/>
                <a:gd name="T7" fmla="*/ 0 h 92"/>
                <a:gd name="T8" fmla="*/ 0 w 130"/>
                <a:gd name="T9" fmla="*/ 0 h 92"/>
                <a:gd name="T10" fmla="*/ 0 w 130"/>
                <a:gd name="T11" fmla="*/ 0 h 92"/>
                <a:gd name="T12" fmla="*/ 0 w 130"/>
                <a:gd name="T13" fmla="*/ 0 h 92"/>
                <a:gd name="T14" fmla="*/ 0 w 130"/>
                <a:gd name="T15" fmla="*/ 0 h 92"/>
                <a:gd name="T16" fmla="*/ 0 w 130"/>
                <a:gd name="T17" fmla="*/ 0 h 92"/>
                <a:gd name="T18" fmla="*/ 0 w 130"/>
                <a:gd name="T19" fmla="*/ 0 h 92"/>
                <a:gd name="T20" fmla="*/ 0 w 130"/>
                <a:gd name="T21" fmla="*/ 0 h 92"/>
                <a:gd name="T22" fmla="*/ 0 w 130"/>
                <a:gd name="T23" fmla="*/ 0 h 92"/>
                <a:gd name="T24" fmla="*/ 0 w 130"/>
                <a:gd name="T25" fmla="*/ 0 h 92"/>
                <a:gd name="T26" fmla="*/ 0 w 130"/>
                <a:gd name="T27" fmla="*/ 0 h 92"/>
                <a:gd name="T28" fmla="*/ 0 w 130"/>
                <a:gd name="T29" fmla="*/ 0 h 92"/>
                <a:gd name="T30" fmla="*/ 0 w 130"/>
                <a:gd name="T31" fmla="*/ 0 h 92"/>
                <a:gd name="T32" fmla="*/ 0 w 130"/>
                <a:gd name="T33" fmla="*/ 0 h 92"/>
                <a:gd name="T34" fmla="*/ 0 w 130"/>
                <a:gd name="T35" fmla="*/ 0 h 92"/>
                <a:gd name="T36" fmla="*/ 0 w 130"/>
                <a:gd name="T37" fmla="*/ 0 h 92"/>
                <a:gd name="T38" fmla="*/ 0 w 130"/>
                <a:gd name="T39" fmla="*/ 0 h 92"/>
                <a:gd name="T40" fmla="*/ 0 w 130"/>
                <a:gd name="T41" fmla="*/ 0 h 92"/>
                <a:gd name="T42" fmla="*/ 0 w 130"/>
                <a:gd name="T43" fmla="*/ 0 h 92"/>
                <a:gd name="T44" fmla="*/ 0 w 130"/>
                <a:gd name="T45" fmla="*/ 0 h 92"/>
                <a:gd name="T46" fmla="*/ 0 w 130"/>
                <a:gd name="T47" fmla="*/ 0 h 92"/>
                <a:gd name="T48" fmla="*/ 0 w 130"/>
                <a:gd name="T49" fmla="*/ 0 h 92"/>
                <a:gd name="T50" fmla="*/ 0 w 130"/>
                <a:gd name="T51" fmla="*/ 0 h 92"/>
                <a:gd name="T52" fmla="*/ 0 w 130"/>
                <a:gd name="T53" fmla="*/ 0 h 92"/>
                <a:gd name="T54" fmla="*/ 0 w 130"/>
                <a:gd name="T55" fmla="*/ 0 h 92"/>
                <a:gd name="T56" fmla="*/ 0 w 130"/>
                <a:gd name="T57" fmla="*/ 0 h 92"/>
                <a:gd name="T58" fmla="*/ 0 w 130"/>
                <a:gd name="T59" fmla="*/ 0 h 92"/>
                <a:gd name="T60" fmla="*/ 0 w 130"/>
                <a:gd name="T61" fmla="*/ 0 h 92"/>
                <a:gd name="T62" fmla="*/ 0 w 130"/>
                <a:gd name="T63" fmla="*/ 0 h 92"/>
                <a:gd name="T64" fmla="*/ 0 w 130"/>
                <a:gd name="T65" fmla="*/ 0 h 92"/>
                <a:gd name="T66" fmla="*/ 0 w 130"/>
                <a:gd name="T67" fmla="*/ 0 h 92"/>
                <a:gd name="T68" fmla="*/ 0 w 130"/>
                <a:gd name="T69" fmla="*/ 0 h 92"/>
                <a:gd name="T70" fmla="*/ 0 w 130"/>
                <a:gd name="T71" fmla="*/ 0 h 92"/>
                <a:gd name="T72" fmla="*/ 0 w 130"/>
                <a:gd name="T73" fmla="*/ 0 h 92"/>
                <a:gd name="T74" fmla="*/ 0 w 130"/>
                <a:gd name="T75" fmla="*/ 0 h 92"/>
                <a:gd name="T76" fmla="*/ 0 w 130"/>
                <a:gd name="T77" fmla="*/ 0 h 92"/>
                <a:gd name="T78" fmla="*/ 0 w 130"/>
                <a:gd name="T79" fmla="*/ 0 h 92"/>
                <a:gd name="T80" fmla="*/ 0 w 130"/>
                <a:gd name="T81" fmla="*/ 0 h 92"/>
                <a:gd name="T82" fmla="*/ 0 w 130"/>
                <a:gd name="T83" fmla="*/ 0 h 92"/>
                <a:gd name="T84" fmla="*/ 0 w 130"/>
                <a:gd name="T85" fmla="*/ 0 h 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92"/>
                <a:gd name="T131" fmla="*/ 130 w 130"/>
                <a:gd name="T132" fmla="*/ 92 h 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92">
                  <a:moveTo>
                    <a:pt x="26" y="0"/>
                  </a:moveTo>
                  <a:lnTo>
                    <a:pt x="29" y="4"/>
                  </a:lnTo>
                  <a:lnTo>
                    <a:pt x="35" y="7"/>
                  </a:lnTo>
                  <a:lnTo>
                    <a:pt x="39" y="7"/>
                  </a:lnTo>
                  <a:lnTo>
                    <a:pt x="46" y="7"/>
                  </a:lnTo>
                  <a:lnTo>
                    <a:pt x="51" y="5"/>
                  </a:lnTo>
                  <a:lnTo>
                    <a:pt x="58" y="5"/>
                  </a:lnTo>
                  <a:lnTo>
                    <a:pt x="64" y="4"/>
                  </a:lnTo>
                  <a:lnTo>
                    <a:pt x="71" y="6"/>
                  </a:lnTo>
                  <a:lnTo>
                    <a:pt x="70" y="13"/>
                  </a:lnTo>
                  <a:lnTo>
                    <a:pt x="65" y="18"/>
                  </a:lnTo>
                  <a:lnTo>
                    <a:pt x="59" y="22"/>
                  </a:lnTo>
                  <a:lnTo>
                    <a:pt x="53" y="27"/>
                  </a:lnTo>
                  <a:lnTo>
                    <a:pt x="61" y="27"/>
                  </a:lnTo>
                  <a:lnTo>
                    <a:pt x="68" y="24"/>
                  </a:lnTo>
                  <a:lnTo>
                    <a:pt x="75" y="21"/>
                  </a:lnTo>
                  <a:lnTo>
                    <a:pt x="83" y="17"/>
                  </a:lnTo>
                  <a:lnTo>
                    <a:pt x="92" y="11"/>
                  </a:lnTo>
                  <a:lnTo>
                    <a:pt x="100" y="6"/>
                  </a:lnTo>
                  <a:lnTo>
                    <a:pt x="108" y="3"/>
                  </a:lnTo>
                  <a:lnTo>
                    <a:pt x="117" y="0"/>
                  </a:lnTo>
                  <a:lnTo>
                    <a:pt x="117" y="6"/>
                  </a:lnTo>
                  <a:lnTo>
                    <a:pt x="118" y="12"/>
                  </a:lnTo>
                  <a:lnTo>
                    <a:pt x="118" y="18"/>
                  </a:lnTo>
                  <a:lnTo>
                    <a:pt x="121" y="25"/>
                  </a:lnTo>
                  <a:lnTo>
                    <a:pt x="110" y="23"/>
                  </a:lnTo>
                  <a:lnTo>
                    <a:pt x="100" y="25"/>
                  </a:lnTo>
                  <a:lnTo>
                    <a:pt x="89" y="32"/>
                  </a:lnTo>
                  <a:lnTo>
                    <a:pt x="80" y="37"/>
                  </a:lnTo>
                  <a:lnTo>
                    <a:pt x="82" y="42"/>
                  </a:lnTo>
                  <a:lnTo>
                    <a:pt x="88" y="44"/>
                  </a:lnTo>
                  <a:lnTo>
                    <a:pt x="96" y="40"/>
                  </a:lnTo>
                  <a:lnTo>
                    <a:pt x="104" y="37"/>
                  </a:lnTo>
                  <a:lnTo>
                    <a:pt x="111" y="35"/>
                  </a:lnTo>
                  <a:lnTo>
                    <a:pt x="118" y="35"/>
                  </a:lnTo>
                  <a:lnTo>
                    <a:pt x="122" y="35"/>
                  </a:lnTo>
                  <a:lnTo>
                    <a:pt x="126" y="37"/>
                  </a:lnTo>
                  <a:lnTo>
                    <a:pt x="128" y="40"/>
                  </a:lnTo>
                  <a:lnTo>
                    <a:pt x="130" y="47"/>
                  </a:lnTo>
                  <a:lnTo>
                    <a:pt x="123" y="48"/>
                  </a:lnTo>
                  <a:lnTo>
                    <a:pt x="117" y="51"/>
                  </a:lnTo>
                  <a:lnTo>
                    <a:pt x="110" y="52"/>
                  </a:lnTo>
                  <a:lnTo>
                    <a:pt x="105" y="56"/>
                  </a:lnTo>
                  <a:lnTo>
                    <a:pt x="98" y="57"/>
                  </a:lnTo>
                  <a:lnTo>
                    <a:pt x="92" y="60"/>
                  </a:lnTo>
                  <a:lnTo>
                    <a:pt x="85" y="63"/>
                  </a:lnTo>
                  <a:lnTo>
                    <a:pt x="80" y="67"/>
                  </a:lnTo>
                  <a:lnTo>
                    <a:pt x="87" y="66"/>
                  </a:lnTo>
                  <a:lnTo>
                    <a:pt x="97" y="65"/>
                  </a:lnTo>
                  <a:lnTo>
                    <a:pt x="106" y="61"/>
                  </a:lnTo>
                  <a:lnTo>
                    <a:pt x="117" y="58"/>
                  </a:lnTo>
                  <a:lnTo>
                    <a:pt x="117" y="62"/>
                  </a:lnTo>
                  <a:lnTo>
                    <a:pt x="118" y="67"/>
                  </a:lnTo>
                  <a:lnTo>
                    <a:pt x="118" y="73"/>
                  </a:lnTo>
                  <a:lnTo>
                    <a:pt x="121" y="77"/>
                  </a:lnTo>
                  <a:lnTo>
                    <a:pt x="114" y="77"/>
                  </a:lnTo>
                  <a:lnTo>
                    <a:pt x="106" y="78"/>
                  </a:lnTo>
                  <a:lnTo>
                    <a:pt x="100" y="79"/>
                  </a:lnTo>
                  <a:lnTo>
                    <a:pt x="94" y="83"/>
                  </a:lnTo>
                  <a:lnTo>
                    <a:pt x="86" y="84"/>
                  </a:lnTo>
                  <a:lnTo>
                    <a:pt x="80" y="87"/>
                  </a:lnTo>
                  <a:lnTo>
                    <a:pt x="73" y="88"/>
                  </a:lnTo>
                  <a:lnTo>
                    <a:pt x="67" y="90"/>
                  </a:lnTo>
                  <a:lnTo>
                    <a:pt x="61" y="91"/>
                  </a:lnTo>
                  <a:lnTo>
                    <a:pt x="53" y="92"/>
                  </a:lnTo>
                  <a:lnTo>
                    <a:pt x="47" y="92"/>
                  </a:lnTo>
                  <a:lnTo>
                    <a:pt x="43" y="92"/>
                  </a:lnTo>
                  <a:lnTo>
                    <a:pt x="37" y="89"/>
                  </a:lnTo>
                  <a:lnTo>
                    <a:pt x="34" y="88"/>
                  </a:lnTo>
                  <a:lnTo>
                    <a:pt x="30" y="83"/>
                  </a:lnTo>
                  <a:lnTo>
                    <a:pt x="28" y="77"/>
                  </a:lnTo>
                  <a:lnTo>
                    <a:pt x="20" y="80"/>
                  </a:lnTo>
                  <a:lnTo>
                    <a:pt x="12" y="76"/>
                  </a:lnTo>
                  <a:lnTo>
                    <a:pt x="9" y="70"/>
                  </a:lnTo>
                  <a:lnTo>
                    <a:pt x="5" y="65"/>
                  </a:lnTo>
                  <a:lnTo>
                    <a:pt x="3" y="58"/>
                  </a:lnTo>
                  <a:lnTo>
                    <a:pt x="2" y="51"/>
                  </a:lnTo>
                  <a:lnTo>
                    <a:pt x="0" y="42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3" y="17"/>
                  </a:lnTo>
                  <a:lnTo>
                    <a:pt x="5" y="10"/>
                  </a:lnTo>
                  <a:lnTo>
                    <a:pt x="11" y="5"/>
                  </a:lnTo>
                  <a:lnTo>
                    <a:pt x="17" y="2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5" name="Freeform 441"/>
            <p:cNvSpPr>
              <a:spLocks/>
            </p:cNvSpPr>
            <p:nvPr/>
          </p:nvSpPr>
          <p:spPr bwMode="auto">
            <a:xfrm>
              <a:off x="7016" y="3794"/>
              <a:ext cx="16" cy="88"/>
            </a:xfrm>
            <a:custGeom>
              <a:avLst/>
              <a:gdLst>
                <a:gd name="T0" fmla="*/ 0 w 64"/>
                <a:gd name="T1" fmla="*/ 0 h 354"/>
                <a:gd name="T2" fmla="*/ 0 w 64"/>
                <a:gd name="T3" fmla="*/ 0 h 354"/>
                <a:gd name="T4" fmla="*/ 0 w 64"/>
                <a:gd name="T5" fmla="*/ 0 h 354"/>
                <a:gd name="T6" fmla="*/ 0 w 64"/>
                <a:gd name="T7" fmla="*/ 0 h 354"/>
                <a:gd name="T8" fmla="*/ 0 w 64"/>
                <a:gd name="T9" fmla="*/ 0 h 354"/>
                <a:gd name="T10" fmla="*/ 0 w 64"/>
                <a:gd name="T11" fmla="*/ 0 h 354"/>
                <a:gd name="T12" fmla="*/ 0 w 64"/>
                <a:gd name="T13" fmla="*/ 0 h 354"/>
                <a:gd name="T14" fmla="*/ 0 w 64"/>
                <a:gd name="T15" fmla="*/ 0 h 354"/>
                <a:gd name="T16" fmla="*/ 0 w 64"/>
                <a:gd name="T17" fmla="*/ 0 h 354"/>
                <a:gd name="T18" fmla="*/ 0 w 64"/>
                <a:gd name="T19" fmla="*/ 0 h 354"/>
                <a:gd name="T20" fmla="*/ 0 w 64"/>
                <a:gd name="T21" fmla="*/ 0 h 354"/>
                <a:gd name="T22" fmla="*/ 0 w 64"/>
                <a:gd name="T23" fmla="*/ 0 h 354"/>
                <a:gd name="T24" fmla="*/ 0 w 64"/>
                <a:gd name="T25" fmla="*/ 0 h 354"/>
                <a:gd name="T26" fmla="*/ 0 w 64"/>
                <a:gd name="T27" fmla="*/ 0 h 354"/>
                <a:gd name="T28" fmla="*/ 0 w 64"/>
                <a:gd name="T29" fmla="*/ 0 h 354"/>
                <a:gd name="T30" fmla="*/ 0 w 64"/>
                <a:gd name="T31" fmla="*/ 0 h 354"/>
                <a:gd name="T32" fmla="*/ 0 w 64"/>
                <a:gd name="T33" fmla="*/ 0 h 354"/>
                <a:gd name="T34" fmla="*/ 0 w 64"/>
                <a:gd name="T35" fmla="*/ 0 h 354"/>
                <a:gd name="T36" fmla="*/ 0 w 64"/>
                <a:gd name="T37" fmla="*/ 0 h 354"/>
                <a:gd name="T38" fmla="*/ 0 w 64"/>
                <a:gd name="T39" fmla="*/ 0 h 354"/>
                <a:gd name="T40" fmla="*/ 0 w 64"/>
                <a:gd name="T41" fmla="*/ 0 h 354"/>
                <a:gd name="T42" fmla="*/ 0 w 64"/>
                <a:gd name="T43" fmla="*/ 0 h 354"/>
                <a:gd name="T44" fmla="*/ 0 w 64"/>
                <a:gd name="T45" fmla="*/ 0 h 354"/>
                <a:gd name="T46" fmla="*/ 0 w 64"/>
                <a:gd name="T47" fmla="*/ 0 h 354"/>
                <a:gd name="T48" fmla="*/ 0 w 64"/>
                <a:gd name="T49" fmla="*/ 0 h 354"/>
                <a:gd name="T50" fmla="*/ 0 w 64"/>
                <a:gd name="T51" fmla="*/ 0 h 354"/>
                <a:gd name="T52" fmla="*/ 0 w 64"/>
                <a:gd name="T53" fmla="*/ 0 h 354"/>
                <a:gd name="T54" fmla="*/ 0 w 64"/>
                <a:gd name="T55" fmla="*/ 0 h 354"/>
                <a:gd name="T56" fmla="*/ 0 w 64"/>
                <a:gd name="T57" fmla="*/ 0 h 354"/>
                <a:gd name="T58" fmla="*/ 0 w 64"/>
                <a:gd name="T59" fmla="*/ 0 h 354"/>
                <a:gd name="T60" fmla="*/ 0 w 64"/>
                <a:gd name="T61" fmla="*/ 0 h 354"/>
                <a:gd name="T62" fmla="*/ 0 w 64"/>
                <a:gd name="T63" fmla="*/ 0 h 354"/>
                <a:gd name="T64" fmla="*/ 0 w 64"/>
                <a:gd name="T65" fmla="*/ 0 h 354"/>
                <a:gd name="T66" fmla="*/ 0 w 64"/>
                <a:gd name="T67" fmla="*/ 0 h 354"/>
                <a:gd name="T68" fmla="*/ 0 w 64"/>
                <a:gd name="T69" fmla="*/ 0 h 354"/>
                <a:gd name="T70" fmla="*/ 0 w 64"/>
                <a:gd name="T71" fmla="*/ 0 h 354"/>
                <a:gd name="T72" fmla="*/ 0 w 64"/>
                <a:gd name="T73" fmla="*/ 0 h 354"/>
                <a:gd name="T74" fmla="*/ 0 w 64"/>
                <a:gd name="T75" fmla="*/ 0 h 354"/>
                <a:gd name="T76" fmla="*/ 0 w 64"/>
                <a:gd name="T77" fmla="*/ 0 h 3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4"/>
                <a:gd name="T118" fmla="*/ 0 h 354"/>
                <a:gd name="T119" fmla="*/ 64 w 64"/>
                <a:gd name="T120" fmla="*/ 354 h 3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4" h="354">
                  <a:moveTo>
                    <a:pt x="38" y="0"/>
                  </a:moveTo>
                  <a:lnTo>
                    <a:pt x="44" y="1"/>
                  </a:lnTo>
                  <a:lnTo>
                    <a:pt x="50" y="2"/>
                  </a:lnTo>
                  <a:lnTo>
                    <a:pt x="56" y="3"/>
                  </a:lnTo>
                  <a:lnTo>
                    <a:pt x="64" y="4"/>
                  </a:lnTo>
                  <a:lnTo>
                    <a:pt x="62" y="6"/>
                  </a:lnTo>
                  <a:lnTo>
                    <a:pt x="58" y="10"/>
                  </a:lnTo>
                  <a:lnTo>
                    <a:pt x="54" y="12"/>
                  </a:lnTo>
                  <a:lnTo>
                    <a:pt x="51" y="14"/>
                  </a:lnTo>
                  <a:lnTo>
                    <a:pt x="53" y="30"/>
                  </a:lnTo>
                  <a:lnTo>
                    <a:pt x="56" y="49"/>
                  </a:lnTo>
                  <a:lnTo>
                    <a:pt x="57" y="66"/>
                  </a:lnTo>
                  <a:lnTo>
                    <a:pt x="58" y="84"/>
                  </a:lnTo>
                  <a:lnTo>
                    <a:pt x="57" y="102"/>
                  </a:lnTo>
                  <a:lnTo>
                    <a:pt x="57" y="121"/>
                  </a:lnTo>
                  <a:lnTo>
                    <a:pt x="56" y="139"/>
                  </a:lnTo>
                  <a:lnTo>
                    <a:pt x="56" y="158"/>
                  </a:lnTo>
                  <a:lnTo>
                    <a:pt x="54" y="175"/>
                  </a:lnTo>
                  <a:lnTo>
                    <a:pt x="53" y="195"/>
                  </a:lnTo>
                  <a:lnTo>
                    <a:pt x="52" y="212"/>
                  </a:lnTo>
                  <a:lnTo>
                    <a:pt x="52" y="230"/>
                  </a:lnTo>
                  <a:lnTo>
                    <a:pt x="51" y="249"/>
                  </a:lnTo>
                  <a:lnTo>
                    <a:pt x="52" y="267"/>
                  </a:lnTo>
                  <a:lnTo>
                    <a:pt x="52" y="284"/>
                  </a:lnTo>
                  <a:lnTo>
                    <a:pt x="54" y="303"/>
                  </a:lnTo>
                  <a:lnTo>
                    <a:pt x="51" y="311"/>
                  </a:lnTo>
                  <a:lnTo>
                    <a:pt x="51" y="320"/>
                  </a:lnTo>
                  <a:lnTo>
                    <a:pt x="52" y="328"/>
                  </a:lnTo>
                  <a:lnTo>
                    <a:pt x="51" y="336"/>
                  </a:lnTo>
                  <a:lnTo>
                    <a:pt x="44" y="334"/>
                  </a:lnTo>
                  <a:lnTo>
                    <a:pt x="40" y="338"/>
                  </a:lnTo>
                  <a:lnTo>
                    <a:pt x="38" y="342"/>
                  </a:lnTo>
                  <a:lnTo>
                    <a:pt x="38" y="346"/>
                  </a:lnTo>
                  <a:lnTo>
                    <a:pt x="38" y="350"/>
                  </a:lnTo>
                  <a:lnTo>
                    <a:pt x="40" y="354"/>
                  </a:lnTo>
                  <a:lnTo>
                    <a:pt x="30" y="354"/>
                  </a:lnTo>
                  <a:lnTo>
                    <a:pt x="22" y="352"/>
                  </a:lnTo>
                  <a:lnTo>
                    <a:pt x="16" y="348"/>
                  </a:lnTo>
                  <a:lnTo>
                    <a:pt x="12" y="345"/>
                  </a:lnTo>
                  <a:lnTo>
                    <a:pt x="10" y="340"/>
                  </a:lnTo>
                  <a:lnTo>
                    <a:pt x="7" y="334"/>
                  </a:lnTo>
                  <a:lnTo>
                    <a:pt x="5" y="328"/>
                  </a:lnTo>
                  <a:lnTo>
                    <a:pt x="5" y="321"/>
                  </a:lnTo>
                  <a:lnTo>
                    <a:pt x="4" y="314"/>
                  </a:lnTo>
                  <a:lnTo>
                    <a:pt x="3" y="308"/>
                  </a:lnTo>
                  <a:lnTo>
                    <a:pt x="3" y="302"/>
                  </a:lnTo>
                  <a:lnTo>
                    <a:pt x="3" y="296"/>
                  </a:lnTo>
                  <a:lnTo>
                    <a:pt x="3" y="290"/>
                  </a:lnTo>
                  <a:lnTo>
                    <a:pt x="3" y="283"/>
                  </a:lnTo>
                  <a:lnTo>
                    <a:pt x="3" y="278"/>
                  </a:lnTo>
                  <a:lnTo>
                    <a:pt x="4" y="271"/>
                  </a:lnTo>
                  <a:lnTo>
                    <a:pt x="4" y="265"/>
                  </a:lnTo>
                  <a:lnTo>
                    <a:pt x="4" y="260"/>
                  </a:lnTo>
                  <a:lnTo>
                    <a:pt x="4" y="253"/>
                  </a:lnTo>
                  <a:lnTo>
                    <a:pt x="4" y="249"/>
                  </a:lnTo>
                  <a:lnTo>
                    <a:pt x="3" y="238"/>
                  </a:lnTo>
                  <a:lnTo>
                    <a:pt x="0" y="229"/>
                  </a:lnTo>
                  <a:lnTo>
                    <a:pt x="0" y="215"/>
                  </a:lnTo>
                  <a:lnTo>
                    <a:pt x="1" y="200"/>
                  </a:lnTo>
                  <a:lnTo>
                    <a:pt x="1" y="185"/>
                  </a:lnTo>
                  <a:lnTo>
                    <a:pt x="3" y="171"/>
                  </a:lnTo>
                  <a:lnTo>
                    <a:pt x="1" y="155"/>
                  </a:lnTo>
                  <a:lnTo>
                    <a:pt x="1" y="141"/>
                  </a:lnTo>
                  <a:lnTo>
                    <a:pt x="1" y="125"/>
                  </a:lnTo>
                  <a:lnTo>
                    <a:pt x="1" y="111"/>
                  </a:lnTo>
                  <a:lnTo>
                    <a:pt x="1" y="96"/>
                  </a:lnTo>
                  <a:lnTo>
                    <a:pt x="1" y="81"/>
                  </a:lnTo>
                  <a:lnTo>
                    <a:pt x="1" y="67"/>
                  </a:lnTo>
                  <a:lnTo>
                    <a:pt x="4" y="53"/>
                  </a:lnTo>
                  <a:lnTo>
                    <a:pt x="6" y="39"/>
                  </a:lnTo>
                  <a:lnTo>
                    <a:pt x="10" y="27"/>
                  </a:lnTo>
                  <a:lnTo>
                    <a:pt x="13" y="15"/>
                  </a:lnTo>
                  <a:lnTo>
                    <a:pt x="21" y="4"/>
                  </a:lnTo>
                  <a:lnTo>
                    <a:pt x="23" y="4"/>
                  </a:lnTo>
                  <a:lnTo>
                    <a:pt x="29" y="4"/>
                  </a:lnTo>
                  <a:lnTo>
                    <a:pt x="3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6" name="Freeform 442"/>
            <p:cNvSpPr>
              <a:spLocks/>
            </p:cNvSpPr>
            <p:nvPr/>
          </p:nvSpPr>
          <p:spPr bwMode="auto">
            <a:xfrm>
              <a:off x="7040" y="3795"/>
              <a:ext cx="42" cy="27"/>
            </a:xfrm>
            <a:custGeom>
              <a:avLst/>
              <a:gdLst>
                <a:gd name="T0" fmla="*/ 0 w 171"/>
                <a:gd name="T1" fmla="*/ 0 h 108"/>
                <a:gd name="T2" fmla="*/ 0 w 171"/>
                <a:gd name="T3" fmla="*/ 0 h 108"/>
                <a:gd name="T4" fmla="*/ 0 w 171"/>
                <a:gd name="T5" fmla="*/ 0 h 108"/>
                <a:gd name="T6" fmla="*/ 0 w 171"/>
                <a:gd name="T7" fmla="*/ 0 h 108"/>
                <a:gd name="T8" fmla="*/ 0 w 171"/>
                <a:gd name="T9" fmla="*/ 0 h 108"/>
                <a:gd name="T10" fmla="*/ 0 w 171"/>
                <a:gd name="T11" fmla="*/ 0 h 108"/>
                <a:gd name="T12" fmla="*/ 0 w 171"/>
                <a:gd name="T13" fmla="*/ 0 h 108"/>
                <a:gd name="T14" fmla="*/ 0 w 171"/>
                <a:gd name="T15" fmla="*/ 0 h 108"/>
                <a:gd name="T16" fmla="*/ 0 w 171"/>
                <a:gd name="T17" fmla="*/ 0 h 108"/>
                <a:gd name="T18" fmla="*/ 0 w 171"/>
                <a:gd name="T19" fmla="*/ 0 h 108"/>
                <a:gd name="T20" fmla="*/ 0 w 171"/>
                <a:gd name="T21" fmla="*/ 0 h 108"/>
                <a:gd name="T22" fmla="*/ 0 w 171"/>
                <a:gd name="T23" fmla="*/ 0 h 108"/>
                <a:gd name="T24" fmla="*/ 0 w 171"/>
                <a:gd name="T25" fmla="*/ 0 h 108"/>
                <a:gd name="T26" fmla="*/ 0 w 171"/>
                <a:gd name="T27" fmla="*/ 0 h 108"/>
                <a:gd name="T28" fmla="*/ 0 w 171"/>
                <a:gd name="T29" fmla="*/ 0 h 108"/>
                <a:gd name="T30" fmla="*/ 0 w 171"/>
                <a:gd name="T31" fmla="*/ 0 h 108"/>
                <a:gd name="T32" fmla="*/ 0 w 171"/>
                <a:gd name="T33" fmla="*/ 0 h 108"/>
                <a:gd name="T34" fmla="*/ 0 w 171"/>
                <a:gd name="T35" fmla="*/ 0 h 108"/>
                <a:gd name="T36" fmla="*/ 0 w 171"/>
                <a:gd name="T37" fmla="*/ 0 h 108"/>
                <a:gd name="T38" fmla="*/ 0 w 171"/>
                <a:gd name="T39" fmla="*/ 0 h 108"/>
                <a:gd name="T40" fmla="*/ 0 w 171"/>
                <a:gd name="T41" fmla="*/ 0 h 108"/>
                <a:gd name="T42" fmla="*/ 0 w 171"/>
                <a:gd name="T43" fmla="*/ 0 h 108"/>
                <a:gd name="T44" fmla="*/ 0 w 171"/>
                <a:gd name="T45" fmla="*/ 0 h 108"/>
                <a:gd name="T46" fmla="*/ 0 w 171"/>
                <a:gd name="T47" fmla="*/ 0 h 108"/>
                <a:gd name="T48" fmla="*/ 0 w 171"/>
                <a:gd name="T49" fmla="*/ 0 h 108"/>
                <a:gd name="T50" fmla="*/ 0 w 171"/>
                <a:gd name="T51" fmla="*/ 0 h 108"/>
                <a:gd name="T52" fmla="*/ 0 w 171"/>
                <a:gd name="T53" fmla="*/ 0 h 108"/>
                <a:gd name="T54" fmla="*/ 0 w 171"/>
                <a:gd name="T55" fmla="*/ 0 h 108"/>
                <a:gd name="T56" fmla="*/ 0 w 171"/>
                <a:gd name="T57" fmla="*/ 0 h 108"/>
                <a:gd name="T58" fmla="*/ 0 w 171"/>
                <a:gd name="T59" fmla="*/ 0 h 108"/>
                <a:gd name="T60" fmla="*/ 0 w 171"/>
                <a:gd name="T61" fmla="*/ 0 h 108"/>
                <a:gd name="T62" fmla="*/ 0 w 171"/>
                <a:gd name="T63" fmla="*/ 0 h 108"/>
                <a:gd name="T64" fmla="*/ 0 w 171"/>
                <a:gd name="T65" fmla="*/ 0 h 108"/>
                <a:gd name="T66" fmla="*/ 0 w 171"/>
                <a:gd name="T67" fmla="*/ 0 h 108"/>
                <a:gd name="T68" fmla="*/ 0 w 171"/>
                <a:gd name="T69" fmla="*/ 0 h 108"/>
                <a:gd name="T70" fmla="*/ 0 w 171"/>
                <a:gd name="T71" fmla="*/ 0 h 108"/>
                <a:gd name="T72" fmla="*/ 0 w 171"/>
                <a:gd name="T73" fmla="*/ 0 h 108"/>
                <a:gd name="T74" fmla="*/ 0 w 171"/>
                <a:gd name="T75" fmla="*/ 0 h 108"/>
                <a:gd name="T76" fmla="*/ 0 w 171"/>
                <a:gd name="T77" fmla="*/ 0 h 108"/>
                <a:gd name="T78" fmla="*/ 0 w 171"/>
                <a:gd name="T79" fmla="*/ 0 h 108"/>
                <a:gd name="T80" fmla="*/ 0 w 171"/>
                <a:gd name="T81" fmla="*/ 0 h 108"/>
                <a:gd name="T82" fmla="*/ 0 w 171"/>
                <a:gd name="T83" fmla="*/ 0 h 108"/>
                <a:gd name="T84" fmla="*/ 0 w 171"/>
                <a:gd name="T85" fmla="*/ 0 h 108"/>
                <a:gd name="T86" fmla="*/ 0 w 171"/>
                <a:gd name="T87" fmla="*/ 0 h 108"/>
                <a:gd name="T88" fmla="*/ 0 w 171"/>
                <a:gd name="T89" fmla="*/ 0 h 108"/>
                <a:gd name="T90" fmla="*/ 0 w 171"/>
                <a:gd name="T91" fmla="*/ 0 h 10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1"/>
                <a:gd name="T139" fmla="*/ 0 h 108"/>
                <a:gd name="T140" fmla="*/ 171 w 171"/>
                <a:gd name="T141" fmla="*/ 108 h 10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1" h="108">
                  <a:moveTo>
                    <a:pt x="81" y="0"/>
                  </a:moveTo>
                  <a:lnTo>
                    <a:pt x="84" y="5"/>
                  </a:lnTo>
                  <a:lnTo>
                    <a:pt x="84" y="9"/>
                  </a:lnTo>
                  <a:lnTo>
                    <a:pt x="80" y="15"/>
                  </a:lnTo>
                  <a:lnTo>
                    <a:pt x="78" y="19"/>
                  </a:lnTo>
                  <a:lnTo>
                    <a:pt x="72" y="28"/>
                  </a:lnTo>
                  <a:lnTo>
                    <a:pt x="68" y="35"/>
                  </a:lnTo>
                  <a:lnTo>
                    <a:pt x="74" y="30"/>
                  </a:lnTo>
                  <a:lnTo>
                    <a:pt x="81" y="27"/>
                  </a:lnTo>
                  <a:lnTo>
                    <a:pt x="87" y="21"/>
                  </a:lnTo>
                  <a:lnTo>
                    <a:pt x="96" y="18"/>
                  </a:lnTo>
                  <a:lnTo>
                    <a:pt x="102" y="14"/>
                  </a:lnTo>
                  <a:lnTo>
                    <a:pt x="109" y="9"/>
                  </a:lnTo>
                  <a:lnTo>
                    <a:pt x="116" y="7"/>
                  </a:lnTo>
                  <a:lnTo>
                    <a:pt x="125" y="6"/>
                  </a:lnTo>
                  <a:lnTo>
                    <a:pt x="126" y="11"/>
                  </a:lnTo>
                  <a:lnTo>
                    <a:pt x="127" y="18"/>
                  </a:lnTo>
                  <a:lnTo>
                    <a:pt x="128" y="23"/>
                  </a:lnTo>
                  <a:lnTo>
                    <a:pt x="130" y="29"/>
                  </a:lnTo>
                  <a:lnTo>
                    <a:pt x="122" y="31"/>
                  </a:lnTo>
                  <a:lnTo>
                    <a:pt x="116" y="35"/>
                  </a:lnTo>
                  <a:lnTo>
                    <a:pt x="109" y="41"/>
                  </a:lnTo>
                  <a:lnTo>
                    <a:pt x="103" y="46"/>
                  </a:lnTo>
                  <a:lnTo>
                    <a:pt x="96" y="50"/>
                  </a:lnTo>
                  <a:lnTo>
                    <a:pt x="89" y="56"/>
                  </a:lnTo>
                  <a:lnTo>
                    <a:pt x="81" y="59"/>
                  </a:lnTo>
                  <a:lnTo>
                    <a:pt x="74" y="61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92" y="61"/>
                  </a:lnTo>
                  <a:lnTo>
                    <a:pt x="103" y="58"/>
                  </a:lnTo>
                  <a:lnTo>
                    <a:pt x="113" y="51"/>
                  </a:lnTo>
                  <a:lnTo>
                    <a:pt x="124" y="47"/>
                  </a:lnTo>
                  <a:lnTo>
                    <a:pt x="132" y="42"/>
                  </a:lnTo>
                  <a:lnTo>
                    <a:pt x="140" y="41"/>
                  </a:lnTo>
                  <a:lnTo>
                    <a:pt x="144" y="40"/>
                  </a:lnTo>
                  <a:lnTo>
                    <a:pt x="145" y="42"/>
                  </a:lnTo>
                  <a:lnTo>
                    <a:pt x="144" y="45"/>
                  </a:lnTo>
                  <a:lnTo>
                    <a:pt x="142" y="49"/>
                  </a:lnTo>
                  <a:lnTo>
                    <a:pt x="138" y="55"/>
                  </a:lnTo>
                  <a:lnTo>
                    <a:pt x="133" y="61"/>
                  </a:lnTo>
                  <a:lnTo>
                    <a:pt x="124" y="70"/>
                  </a:lnTo>
                  <a:lnTo>
                    <a:pt x="121" y="74"/>
                  </a:lnTo>
                  <a:lnTo>
                    <a:pt x="121" y="75"/>
                  </a:lnTo>
                  <a:lnTo>
                    <a:pt x="125" y="76"/>
                  </a:lnTo>
                  <a:lnTo>
                    <a:pt x="131" y="74"/>
                  </a:lnTo>
                  <a:lnTo>
                    <a:pt x="138" y="73"/>
                  </a:lnTo>
                  <a:lnTo>
                    <a:pt x="146" y="72"/>
                  </a:lnTo>
                  <a:lnTo>
                    <a:pt x="156" y="72"/>
                  </a:lnTo>
                  <a:lnTo>
                    <a:pt x="161" y="72"/>
                  </a:lnTo>
                  <a:lnTo>
                    <a:pt x="167" y="75"/>
                  </a:lnTo>
                  <a:lnTo>
                    <a:pt x="168" y="80"/>
                  </a:lnTo>
                  <a:lnTo>
                    <a:pt x="171" y="87"/>
                  </a:lnTo>
                  <a:lnTo>
                    <a:pt x="157" y="87"/>
                  </a:lnTo>
                  <a:lnTo>
                    <a:pt x="145" y="90"/>
                  </a:lnTo>
                  <a:lnTo>
                    <a:pt x="132" y="93"/>
                  </a:lnTo>
                  <a:lnTo>
                    <a:pt x="118" y="97"/>
                  </a:lnTo>
                  <a:lnTo>
                    <a:pt x="102" y="100"/>
                  </a:lnTo>
                  <a:lnTo>
                    <a:pt x="86" y="103"/>
                  </a:lnTo>
                  <a:lnTo>
                    <a:pt x="72" y="104"/>
                  </a:lnTo>
                  <a:lnTo>
                    <a:pt x="59" y="108"/>
                  </a:lnTo>
                  <a:lnTo>
                    <a:pt x="44" y="107"/>
                  </a:lnTo>
                  <a:lnTo>
                    <a:pt x="32" y="106"/>
                  </a:lnTo>
                  <a:lnTo>
                    <a:pt x="21" y="103"/>
                  </a:lnTo>
                  <a:lnTo>
                    <a:pt x="13" y="98"/>
                  </a:lnTo>
                  <a:lnTo>
                    <a:pt x="4" y="89"/>
                  </a:lnTo>
                  <a:lnTo>
                    <a:pt x="2" y="79"/>
                  </a:lnTo>
                  <a:lnTo>
                    <a:pt x="0" y="64"/>
                  </a:lnTo>
                  <a:lnTo>
                    <a:pt x="2" y="48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4"/>
                  </a:lnTo>
                  <a:lnTo>
                    <a:pt x="8" y="20"/>
                  </a:lnTo>
                  <a:lnTo>
                    <a:pt x="14" y="17"/>
                  </a:lnTo>
                  <a:lnTo>
                    <a:pt x="19" y="14"/>
                  </a:lnTo>
                  <a:lnTo>
                    <a:pt x="24" y="13"/>
                  </a:lnTo>
                  <a:lnTo>
                    <a:pt x="27" y="14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6" y="21"/>
                  </a:lnTo>
                  <a:lnTo>
                    <a:pt x="19" y="28"/>
                  </a:lnTo>
                  <a:lnTo>
                    <a:pt x="19" y="31"/>
                  </a:lnTo>
                  <a:lnTo>
                    <a:pt x="19" y="38"/>
                  </a:lnTo>
                  <a:lnTo>
                    <a:pt x="28" y="38"/>
                  </a:lnTo>
                  <a:lnTo>
                    <a:pt x="38" y="36"/>
                  </a:lnTo>
                  <a:lnTo>
                    <a:pt x="45" y="31"/>
                  </a:lnTo>
                  <a:lnTo>
                    <a:pt x="53" y="27"/>
                  </a:lnTo>
                  <a:lnTo>
                    <a:pt x="59" y="19"/>
                  </a:lnTo>
                  <a:lnTo>
                    <a:pt x="65" y="11"/>
                  </a:lnTo>
                  <a:lnTo>
                    <a:pt x="73" y="5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7" name="Freeform 443"/>
            <p:cNvSpPr>
              <a:spLocks/>
            </p:cNvSpPr>
            <p:nvPr/>
          </p:nvSpPr>
          <p:spPr bwMode="auto">
            <a:xfrm>
              <a:off x="6961" y="3799"/>
              <a:ext cx="50" cy="31"/>
            </a:xfrm>
            <a:custGeom>
              <a:avLst/>
              <a:gdLst>
                <a:gd name="T0" fmla="*/ 0 w 201"/>
                <a:gd name="T1" fmla="*/ 0 h 124"/>
                <a:gd name="T2" fmla="*/ 0 w 201"/>
                <a:gd name="T3" fmla="*/ 0 h 124"/>
                <a:gd name="T4" fmla="*/ 0 w 201"/>
                <a:gd name="T5" fmla="*/ 0 h 124"/>
                <a:gd name="T6" fmla="*/ 0 w 201"/>
                <a:gd name="T7" fmla="*/ 0 h 124"/>
                <a:gd name="T8" fmla="*/ 0 w 201"/>
                <a:gd name="T9" fmla="*/ 0 h 124"/>
                <a:gd name="T10" fmla="*/ 0 w 201"/>
                <a:gd name="T11" fmla="*/ 0 h 124"/>
                <a:gd name="T12" fmla="*/ 0 w 201"/>
                <a:gd name="T13" fmla="*/ 0 h 124"/>
                <a:gd name="T14" fmla="*/ 0 w 201"/>
                <a:gd name="T15" fmla="*/ 0 h 124"/>
                <a:gd name="T16" fmla="*/ 0 w 201"/>
                <a:gd name="T17" fmla="*/ 0 h 124"/>
                <a:gd name="T18" fmla="*/ 0 w 201"/>
                <a:gd name="T19" fmla="*/ 0 h 124"/>
                <a:gd name="T20" fmla="*/ 0 w 201"/>
                <a:gd name="T21" fmla="*/ 0 h 124"/>
                <a:gd name="T22" fmla="*/ 0 w 201"/>
                <a:gd name="T23" fmla="*/ 0 h 124"/>
                <a:gd name="T24" fmla="*/ 0 w 201"/>
                <a:gd name="T25" fmla="*/ 0 h 124"/>
                <a:gd name="T26" fmla="*/ 0 w 201"/>
                <a:gd name="T27" fmla="*/ 0 h 124"/>
                <a:gd name="T28" fmla="*/ 0 w 201"/>
                <a:gd name="T29" fmla="*/ 0 h 124"/>
                <a:gd name="T30" fmla="*/ 0 w 201"/>
                <a:gd name="T31" fmla="*/ 0 h 124"/>
                <a:gd name="T32" fmla="*/ 0 w 201"/>
                <a:gd name="T33" fmla="*/ 0 h 124"/>
                <a:gd name="T34" fmla="*/ 0 w 201"/>
                <a:gd name="T35" fmla="*/ 0 h 124"/>
                <a:gd name="T36" fmla="*/ 0 w 201"/>
                <a:gd name="T37" fmla="*/ 0 h 124"/>
                <a:gd name="T38" fmla="*/ 0 w 201"/>
                <a:gd name="T39" fmla="*/ 0 h 124"/>
                <a:gd name="T40" fmla="*/ 0 w 201"/>
                <a:gd name="T41" fmla="*/ 0 h 124"/>
                <a:gd name="T42" fmla="*/ 0 w 201"/>
                <a:gd name="T43" fmla="*/ 0 h 124"/>
                <a:gd name="T44" fmla="*/ 0 w 201"/>
                <a:gd name="T45" fmla="*/ 0 h 124"/>
                <a:gd name="T46" fmla="*/ 0 w 201"/>
                <a:gd name="T47" fmla="*/ 0 h 124"/>
                <a:gd name="T48" fmla="*/ 0 w 201"/>
                <a:gd name="T49" fmla="*/ 0 h 124"/>
                <a:gd name="T50" fmla="*/ 0 w 201"/>
                <a:gd name="T51" fmla="*/ 0 h 124"/>
                <a:gd name="T52" fmla="*/ 0 w 201"/>
                <a:gd name="T53" fmla="*/ 0 h 124"/>
                <a:gd name="T54" fmla="*/ 0 w 201"/>
                <a:gd name="T55" fmla="*/ 0 h 124"/>
                <a:gd name="T56" fmla="*/ 0 w 201"/>
                <a:gd name="T57" fmla="*/ 0 h 124"/>
                <a:gd name="T58" fmla="*/ 0 w 201"/>
                <a:gd name="T59" fmla="*/ 0 h 124"/>
                <a:gd name="T60" fmla="*/ 0 w 201"/>
                <a:gd name="T61" fmla="*/ 0 h 124"/>
                <a:gd name="T62" fmla="*/ 0 w 201"/>
                <a:gd name="T63" fmla="*/ 0 h 124"/>
                <a:gd name="T64" fmla="*/ 0 w 201"/>
                <a:gd name="T65" fmla="*/ 0 h 124"/>
                <a:gd name="T66" fmla="*/ 0 w 201"/>
                <a:gd name="T67" fmla="*/ 0 h 124"/>
                <a:gd name="T68" fmla="*/ 0 w 201"/>
                <a:gd name="T69" fmla="*/ 0 h 124"/>
                <a:gd name="T70" fmla="*/ 0 w 201"/>
                <a:gd name="T71" fmla="*/ 0 h 124"/>
                <a:gd name="T72" fmla="*/ 0 w 201"/>
                <a:gd name="T73" fmla="*/ 0 h 124"/>
                <a:gd name="T74" fmla="*/ 0 w 201"/>
                <a:gd name="T75" fmla="*/ 0 h 124"/>
                <a:gd name="T76" fmla="*/ 0 w 201"/>
                <a:gd name="T77" fmla="*/ 0 h 124"/>
                <a:gd name="T78" fmla="*/ 0 w 201"/>
                <a:gd name="T79" fmla="*/ 0 h 124"/>
                <a:gd name="T80" fmla="*/ 0 w 201"/>
                <a:gd name="T81" fmla="*/ 0 h 124"/>
                <a:gd name="T82" fmla="*/ 0 w 201"/>
                <a:gd name="T83" fmla="*/ 0 h 124"/>
                <a:gd name="T84" fmla="*/ 0 w 201"/>
                <a:gd name="T85" fmla="*/ 0 h 124"/>
                <a:gd name="T86" fmla="*/ 0 w 201"/>
                <a:gd name="T87" fmla="*/ 0 h 12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1"/>
                <a:gd name="T133" fmla="*/ 0 h 124"/>
                <a:gd name="T134" fmla="*/ 201 w 201"/>
                <a:gd name="T135" fmla="*/ 124 h 12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1" h="124">
                  <a:moveTo>
                    <a:pt x="153" y="0"/>
                  </a:moveTo>
                  <a:lnTo>
                    <a:pt x="152" y="7"/>
                  </a:lnTo>
                  <a:lnTo>
                    <a:pt x="147" y="15"/>
                  </a:lnTo>
                  <a:lnTo>
                    <a:pt x="137" y="22"/>
                  </a:lnTo>
                  <a:lnTo>
                    <a:pt x="128" y="31"/>
                  </a:lnTo>
                  <a:lnTo>
                    <a:pt x="122" y="34"/>
                  </a:lnTo>
                  <a:lnTo>
                    <a:pt x="116" y="37"/>
                  </a:lnTo>
                  <a:lnTo>
                    <a:pt x="110" y="42"/>
                  </a:lnTo>
                  <a:lnTo>
                    <a:pt x="106" y="47"/>
                  </a:lnTo>
                  <a:lnTo>
                    <a:pt x="100" y="52"/>
                  </a:lnTo>
                  <a:lnTo>
                    <a:pt x="99" y="57"/>
                  </a:lnTo>
                  <a:lnTo>
                    <a:pt x="96" y="62"/>
                  </a:lnTo>
                  <a:lnTo>
                    <a:pt x="96" y="69"/>
                  </a:lnTo>
                  <a:lnTo>
                    <a:pt x="102" y="68"/>
                  </a:lnTo>
                  <a:lnTo>
                    <a:pt x="110" y="66"/>
                  </a:lnTo>
                  <a:lnTo>
                    <a:pt x="117" y="61"/>
                  </a:lnTo>
                  <a:lnTo>
                    <a:pt x="124" y="58"/>
                  </a:lnTo>
                  <a:lnTo>
                    <a:pt x="132" y="54"/>
                  </a:lnTo>
                  <a:lnTo>
                    <a:pt x="140" y="48"/>
                  </a:lnTo>
                  <a:lnTo>
                    <a:pt x="147" y="43"/>
                  </a:lnTo>
                  <a:lnTo>
                    <a:pt x="157" y="40"/>
                  </a:lnTo>
                  <a:lnTo>
                    <a:pt x="163" y="35"/>
                  </a:lnTo>
                  <a:lnTo>
                    <a:pt x="170" y="33"/>
                  </a:lnTo>
                  <a:lnTo>
                    <a:pt x="176" y="31"/>
                  </a:lnTo>
                  <a:lnTo>
                    <a:pt x="182" y="32"/>
                  </a:lnTo>
                  <a:lnTo>
                    <a:pt x="187" y="33"/>
                  </a:lnTo>
                  <a:lnTo>
                    <a:pt x="191" y="37"/>
                  </a:lnTo>
                  <a:lnTo>
                    <a:pt x="194" y="45"/>
                  </a:lnTo>
                  <a:lnTo>
                    <a:pt x="196" y="56"/>
                  </a:lnTo>
                  <a:lnTo>
                    <a:pt x="185" y="48"/>
                  </a:lnTo>
                  <a:lnTo>
                    <a:pt x="178" y="48"/>
                  </a:lnTo>
                  <a:lnTo>
                    <a:pt x="172" y="53"/>
                  </a:lnTo>
                  <a:lnTo>
                    <a:pt x="170" y="59"/>
                  </a:lnTo>
                  <a:lnTo>
                    <a:pt x="170" y="67"/>
                  </a:lnTo>
                  <a:lnTo>
                    <a:pt x="173" y="73"/>
                  </a:lnTo>
                  <a:lnTo>
                    <a:pt x="176" y="75"/>
                  </a:lnTo>
                  <a:lnTo>
                    <a:pt x="181" y="76"/>
                  </a:lnTo>
                  <a:lnTo>
                    <a:pt x="185" y="76"/>
                  </a:lnTo>
                  <a:lnTo>
                    <a:pt x="193" y="75"/>
                  </a:lnTo>
                  <a:lnTo>
                    <a:pt x="194" y="82"/>
                  </a:lnTo>
                  <a:lnTo>
                    <a:pt x="196" y="89"/>
                  </a:lnTo>
                  <a:lnTo>
                    <a:pt x="200" y="96"/>
                  </a:lnTo>
                  <a:lnTo>
                    <a:pt x="201" y="105"/>
                  </a:lnTo>
                  <a:lnTo>
                    <a:pt x="189" y="103"/>
                  </a:lnTo>
                  <a:lnTo>
                    <a:pt x="178" y="105"/>
                  </a:lnTo>
                  <a:lnTo>
                    <a:pt x="167" y="106"/>
                  </a:lnTo>
                  <a:lnTo>
                    <a:pt x="157" y="108"/>
                  </a:lnTo>
                  <a:lnTo>
                    <a:pt x="145" y="109"/>
                  </a:lnTo>
                  <a:lnTo>
                    <a:pt x="132" y="111"/>
                  </a:lnTo>
                  <a:lnTo>
                    <a:pt x="120" y="113"/>
                  </a:lnTo>
                  <a:lnTo>
                    <a:pt x="110" y="116"/>
                  </a:lnTo>
                  <a:lnTo>
                    <a:pt x="96" y="119"/>
                  </a:lnTo>
                  <a:lnTo>
                    <a:pt x="85" y="121"/>
                  </a:lnTo>
                  <a:lnTo>
                    <a:pt x="73" y="121"/>
                  </a:lnTo>
                  <a:lnTo>
                    <a:pt x="63" y="123"/>
                  </a:lnTo>
                  <a:lnTo>
                    <a:pt x="51" y="123"/>
                  </a:lnTo>
                  <a:lnTo>
                    <a:pt x="40" y="124"/>
                  </a:lnTo>
                  <a:lnTo>
                    <a:pt x="30" y="123"/>
                  </a:lnTo>
                  <a:lnTo>
                    <a:pt x="20" y="122"/>
                  </a:lnTo>
                  <a:lnTo>
                    <a:pt x="11" y="111"/>
                  </a:lnTo>
                  <a:lnTo>
                    <a:pt x="6" y="101"/>
                  </a:lnTo>
                  <a:lnTo>
                    <a:pt x="2" y="93"/>
                  </a:lnTo>
                  <a:lnTo>
                    <a:pt x="1" y="84"/>
                  </a:lnTo>
                  <a:lnTo>
                    <a:pt x="0" y="75"/>
                  </a:lnTo>
                  <a:lnTo>
                    <a:pt x="4" y="68"/>
                  </a:lnTo>
                  <a:lnTo>
                    <a:pt x="6" y="59"/>
                  </a:lnTo>
                  <a:lnTo>
                    <a:pt x="12" y="53"/>
                  </a:lnTo>
                  <a:lnTo>
                    <a:pt x="18" y="45"/>
                  </a:lnTo>
                  <a:lnTo>
                    <a:pt x="25" y="39"/>
                  </a:lnTo>
                  <a:lnTo>
                    <a:pt x="32" y="33"/>
                  </a:lnTo>
                  <a:lnTo>
                    <a:pt x="42" y="27"/>
                  </a:lnTo>
                  <a:lnTo>
                    <a:pt x="52" y="21"/>
                  </a:lnTo>
                  <a:lnTo>
                    <a:pt x="61" y="16"/>
                  </a:lnTo>
                  <a:lnTo>
                    <a:pt x="72" y="12"/>
                  </a:lnTo>
                  <a:lnTo>
                    <a:pt x="83" y="7"/>
                  </a:lnTo>
                  <a:lnTo>
                    <a:pt x="79" y="15"/>
                  </a:lnTo>
                  <a:lnTo>
                    <a:pt x="76" y="22"/>
                  </a:lnTo>
                  <a:lnTo>
                    <a:pt x="71" y="31"/>
                  </a:lnTo>
                  <a:lnTo>
                    <a:pt x="70" y="40"/>
                  </a:lnTo>
                  <a:lnTo>
                    <a:pt x="79" y="36"/>
                  </a:lnTo>
                  <a:lnTo>
                    <a:pt x="90" y="33"/>
                  </a:lnTo>
                  <a:lnTo>
                    <a:pt x="100" y="27"/>
                  </a:lnTo>
                  <a:lnTo>
                    <a:pt x="112" y="21"/>
                  </a:lnTo>
                  <a:lnTo>
                    <a:pt x="122" y="15"/>
                  </a:lnTo>
                  <a:lnTo>
                    <a:pt x="132" y="8"/>
                  </a:lnTo>
                  <a:lnTo>
                    <a:pt x="142" y="4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8" name="Freeform 444"/>
            <p:cNvSpPr>
              <a:spLocks/>
            </p:cNvSpPr>
            <p:nvPr/>
          </p:nvSpPr>
          <p:spPr bwMode="auto">
            <a:xfrm>
              <a:off x="6940" y="3800"/>
              <a:ext cx="14" cy="91"/>
            </a:xfrm>
            <a:custGeom>
              <a:avLst/>
              <a:gdLst>
                <a:gd name="T0" fmla="*/ 0 w 57"/>
                <a:gd name="T1" fmla="*/ 0 h 364"/>
                <a:gd name="T2" fmla="*/ 0 w 57"/>
                <a:gd name="T3" fmla="*/ 0 h 364"/>
                <a:gd name="T4" fmla="*/ 0 w 57"/>
                <a:gd name="T5" fmla="*/ 0 h 364"/>
                <a:gd name="T6" fmla="*/ 0 w 57"/>
                <a:gd name="T7" fmla="*/ 0 h 364"/>
                <a:gd name="T8" fmla="*/ 0 w 57"/>
                <a:gd name="T9" fmla="*/ 0 h 364"/>
                <a:gd name="T10" fmla="*/ 0 w 57"/>
                <a:gd name="T11" fmla="*/ 0 h 364"/>
                <a:gd name="T12" fmla="*/ 0 w 57"/>
                <a:gd name="T13" fmla="*/ 0 h 364"/>
                <a:gd name="T14" fmla="*/ 0 w 57"/>
                <a:gd name="T15" fmla="*/ 0 h 364"/>
                <a:gd name="T16" fmla="*/ 0 w 57"/>
                <a:gd name="T17" fmla="*/ 0 h 364"/>
                <a:gd name="T18" fmla="*/ 0 w 57"/>
                <a:gd name="T19" fmla="*/ 0 h 364"/>
                <a:gd name="T20" fmla="*/ 0 w 57"/>
                <a:gd name="T21" fmla="*/ 0 h 364"/>
                <a:gd name="T22" fmla="*/ 0 w 57"/>
                <a:gd name="T23" fmla="*/ 0 h 364"/>
                <a:gd name="T24" fmla="*/ 0 w 57"/>
                <a:gd name="T25" fmla="*/ 0 h 364"/>
                <a:gd name="T26" fmla="*/ 0 w 57"/>
                <a:gd name="T27" fmla="*/ 0 h 364"/>
                <a:gd name="T28" fmla="*/ 0 w 57"/>
                <a:gd name="T29" fmla="*/ 0 h 364"/>
                <a:gd name="T30" fmla="*/ 0 w 57"/>
                <a:gd name="T31" fmla="*/ 0 h 364"/>
                <a:gd name="T32" fmla="*/ 0 w 57"/>
                <a:gd name="T33" fmla="*/ 0 h 364"/>
                <a:gd name="T34" fmla="*/ 0 w 57"/>
                <a:gd name="T35" fmla="*/ 0 h 364"/>
                <a:gd name="T36" fmla="*/ 0 w 57"/>
                <a:gd name="T37" fmla="*/ 0 h 364"/>
                <a:gd name="T38" fmla="*/ 0 w 57"/>
                <a:gd name="T39" fmla="*/ 0 h 364"/>
                <a:gd name="T40" fmla="*/ 0 w 57"/>
                <a:gd name="T41" fmla="*/ 0 h 364"/>
                <a:gd name="T42" fmla="*/ 0 w 57"/>
                <a:gd name="T43" fmla="*/ 0 h 364"/>
                <a:gd name="T44" fmla="*/ 0 w 57"/>
                <a:gd name="T45" fmla="*/ 0 h 364"/>
                <a:gd name="T46" fmla="*/ 0 w 57"/>
                <a:gd name="T47" fmla="*/ 0 h 364"/>
                <a:gd name="T48" fmla="*/ 0 w 57"/>
                <a:gd name="T49" fmla="*/ 0 h 364"/>
                <a:gd name="T50" fmla="*/ 0 w 57"/>
                <a:gd name="T51" fmla="*/ 0 h 364"/>
                <a:gd name="T52" fmla="*/ 0 w 57"/>
                <a:gd name="T53" fmla="*/ 0 h 364"/>
                <a:gd name="T54" fmla="*/ 0 w 57"/>
                <a:gd name="T55" fmla="*/ 0 h 364"/>
                <a:gd name="T56" fmla="*/ 0 w 57"/>
                <a:gd name="T57" fmla="*/ 0 h 364"/>
                <a:gd name="T58" fmla="*/ 0 w 57"/>
                <a:gd name="T59" fmla="*/ 0 h 364"/>
                <a:gd name="T60" fmla="*/ 0 w 57"/>
                <a:gd name="T61" fmla="*/ 0 h 364"/>
                <a:gd name="T62" fmla="*/ 0 w 57"/>
                <a:gd name="T63" fmla="*/ 0 h 364"/>
                <a:gd name="T64" fmla="*/ 0 w 57"/>
                <a:gd name="T65" fmla="*/ 0 h 364"/>
                <a:gd name="T66" fmla="*/ 0 w 57"/>
                <a:gd name="T67" fmla="*/ 0 h 364"/>
                <a:gd name="T68" fmla="*/ 0 w 57"/>
                <a:gd name="T69" fmla="*/ 0 h 364"/>
                <a:gd name="T70" fmla="*/ 0 w 57"/>
                <a:gd name="T71" fmla="*/ 0 h 364"/>
                <a:gd name="T72" fmla="*/ 0 w 57"/>
                <a:gd name="T73" fmla="*/ 0 h 3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"/>
                <a:gd name="T112" fmla="*/ 0 h 364"/>
                <a:gd name="T113" fmla="*/ 57 w 57"/>
                <a:gd name="T114" fmla="*/ 364 h 3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" h="364">
                  <a:moveTo>
                    <a:pt x="22" y="2"/>
                  </a:moveTo>
                  <a:lnTo>
                    <a:pt x="28" y="1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3" y="4"/>
                  </a:lnTo>
                  <a:lnTo>
                    <a:pt x="54" y="8"/>
                  </a:lnTo>
                  <a:lnTo>
                    <a:pt x="55" y="14"/>
                  </a:lnTo>
                  <a:lnTo>
                    <a:pt x="52" y="16"/>
                  </a:lnTo>
                  <a:lnTo>
                    <a:pt x="48" y="19"/>
                  </a:lnTo>
                  <a:lnTo>
                    <a:pt x="49" y="28"/>
                  </a:lnTo>
                  <a:lnTo>
                    <a:pt x="52" y="38"/>
                  </a:lnTo>
                  <a:lnTo>
                    <a:pt x="54" y="47"/>
                  </a:lnTo>
                  <a:lnTo>
                    <a:pt x="55" y="56"/>
                  </a:lnTo>
                  <a:lnTo>
                    <a:pt x="55" y="65"/>
                  </a:lnTo>
                  <a:lnTo>
                    <a:pt x="55" y="75"/>
                  </a:lnTo>
                  <a:lnTo>
                    <a:pt x="55" y="84"/>
                  </a:lnTo>
                  <a:lnTo>
                    <a:pt x="57" y="94"/>
                  </a:lnTo>
                  <a:lnTo>
                    <a:pt x="55" y="103"/>
                  </a:lnTo>
                  <a:lnTo>
                    <a:pt x="55" y="111"/>
                  </a:lnTo>
                  <a:lnTo>
                    <a:pt x="54" y="120"/>
                  </a:lnTo>
                  <a:lnTo>
                    <a:pt x="53" y="129"/>
                  </a:lnTo>
                  <a:lnTo>
                    <a:pt x="51" y="137"/>
                  </a:lnTo>
                  <a:lnTo>
                    <a:pt x="48" y="147"/>
                  </a:lnTo>
                  <a:lnTo>
                    <a:pt x="46" y="156"/>
                  </a:lnTo>
                  <a:lnTo>
                    <a:pt x="43" y="165"/>
                  </a:lnTo>
                  <a:lnTo>
                    <a:pt x="45" y="171"/>
                  </a:lnTo>
                  <a:lnTo>
                    <a:pt x="47" y="178"/>
                  </a:lnTo>
                  <a:lnTo>
                    <a:pt x="47" y="185"/>
                  </a:lnTo>
                  <a:lnTo>
                    <a:pt x="47" y="194"/>
                  </a:lnTo>
                  <a:lnTo>
                    <a:pt x="46" y="201"/>
                  </a:lnTo>
                  <a:lnTo>
                    <a:pt x="46" y="209"/>
                  </a:lnTo>
                  <a:lnTo>
                    <a:pt x="45" y="216"/>
                  </a:lnTo>
                  <a:lnTo>
                    <a:pt x="45" y="225"/>
                  </a:lnTo>
                  <a:lnTo>
                    <a:pt x="43" y="233"/>
                  </a:lnTo>
                  <a:lnTo>
                    <a:pt x="42" y="241"/>
                  </a:lnTo>
                  <a:lnTo>
                    <a:pt x="41" y="249"/>
                  </a:lnTo>
                  <a:lnTo>
                    <a:pt x="41" y="256"/>
                  </a:lnTo>
                  <a:lnTo>
                    <a:pt x="40" y="264"/>
                  </a:lnTo>
                  <a:lnTo>
                    <a:pt x="40" y="273"/>
                  </a:lnTo>
                  <a:lnTo>
                    <a:pt x="40" y="280"/>
                  </a:lnTo>
                  <a:lnTo>
                    <a:pt x="42" y="288"/>
                  </a:lnTo>
                  <a:lnTo>
                    <a:pt x="37" y="295"/>
                  </a:lnTo>
                  <a:lnTo>
                    <a:pt x="37" y="303"/>
                  </a:lnTo>
                  <a:lnTo>
                    <a:pt x="37" y="310"/>
                  </a:lnTo>
                  <a:lnTo>
                    <a:pt x="40" y="318"/>
                  </a:lnTo>
                  <a:lnTo>
                    <a:pt x="40" y="327"/>
                  </a:lnTo>
                  <a:lnTo>
                    <a:pt x="41" y="335"/>
                  </a:lnTo>
                  <a:lnTo>
                    <a:pt x="40" y="344"/>
                  </a:lnTo>
                  <a:lnTo>
                    <a:pt x="37" y="355"/>
                  </a:lnTo>
                  <a:lnTo>
                    <a:pt x="29" y="357"/>
                  </a:lnTo>
                  <a:lnTo>
                    <a:pt x="21" y="359"/>
                  </a:lnTo>
                  <a:lnTo>
                    <a:pt x="12" y="361"/>
                  </a:lnTo>
                  <a:lnTo>
                    <a:pt x="6" y="364"/>
                  </a:lnTo>
                  <a:lnTo>
                    <a:pt x="4" y="342"/>
                  </a:lnTo>
                  <a:lnTo>
                    <a:pt x="2" y="319"/>
                  </a:lnTo>
                  <a:lnTo>
                    <a:pt x="1" y="296"/>
                  </a:lnTo>
                  <a:lnTo>
                    <a:pt x="1" y="274"/>
                  </a:lnTo>
                  <a:lnTo>
                    <a:pt x="0" y="251"/>
                  </a:lnTo>
                  <a:lnTo>
                    <a:pt x="0" y="228"/>
                  </a:lnTo>
                  <a:lnTo>
                    <a:pt x="0" y="205"/>
                  </a:lnTo>
                  <a:lnTo>
                    <a:pt x="0" y="183"/>
                  </a:lnTo>
                  <a:lnTo>
                    <a:pt x="0" y="159"/>
                  </a:lnTo>
                  <a:lnTo>
                    <a:pt x="0" y="137"/>
                  </a:lnTo>
                  <a:lnTo>
                    <a:pt x="1" y="115"/>
                  </a:lnTo>
                  <a:lnTo>
                    <a:pt x="2" y="93"/>
                  </a:lnTo>
                  <a:lnTo>
                    <a:pt x="2" y="71"/>
                  </a:lnTo>
                  <a:lnTo>
                    <a:pt x="5" y="50"/>
                  </a:lnTo>
                  <a:lnTo>
                    <a:pt x="6" y="29"/>
                  </a:lnTo>
                  <a:lnTo>
                    <a:pt x="9" y="10"/>
                  </a:lnTo>
                  <a:lnTo>
                    <a:pt x="15" y="7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599" name="Freeform 445"/>
            <p:cNvSpPr>
              <a:spLocks/>
            </p:cNvSpPr>
            <p:nvPr/>
          </p:nvSpPr>
          <p:spPr bwMode="auto">
            <a:xfrm>
              <a:off x="6875" y="3810"/>
              <a:ext cx="56" cy="25"/>
            </a:xfrm>
            <a:custGeom>
              <a:avLst/>
              <a:gdLst>
                <a:gd name="T0" fmla="*/ 0 w 224"/>
                <a:gd name="T1" fmla="*/ 0 h 101"/>
                <a:gd name="T2" fmla="*/ 0 w 224"/>
                <a:gd name="T3" fmla="*/ 0 h 101"/>
                <a:gd name="T4" fmla="*/ 0 w 224"/>
                <a:gd name="T5" fmla="*/ 0 h 101"/>
                <a:gd name="T6" fmla="*/ 0 w 224"/>
                <a:gd name="T7" fmla="*/ 0 h 101"/>
                <a:gd name="T8" fmla="*/ 0 w 224"/>
                <a:gd name="T9" fmla="*/ 0 h 101"/>
                <a:gd name="T10" fmla="*/ 0 w 224"/>
                <a:gd name="T11" fmla="*/ 0 h 101"/>
                <a:gd name="T12" fmla="*/ 0 w 224"/>
                <a:gd name="T13" fmla="*/ 0 h 101"/>
                <a:gd name="T14" fmla="*/ 0 w 224"/>
                <a:gd name="T15" fmla="*/ 0 h 101"/>
                <a:gd name="T16" fmla="*/ 0 w 224"/>
                <a:gd name="T17" fmla="*/ 0 h 101"/>
                <a:gd name="T18" fmla="*/ 0 w 224"/>
                <a:gd name="T19" fmla="*/ 0 h 101"/>
                <a:gd name="T20" fmla="*/ 0 w 224"/>
                <a:gd name="T21" fmla="*/ 0 h 101"/>
                <a:gd name="T22" fmla="*/ 0 w 224"/>
                <a:gd name="T23" fmla="*/ 0 h 101"/>
                <a:gd name="T24" fmla="*/ 0 w 224"/>
                <a:gd name="T25" fmla="*/ 0 h 101"/>
                <a:gd name="T26" fmla="*/ 0 w 224"/>
                <a:gd name="T27" fmla="*/ 0 h 101"/>
                <a:gd name="T28" fmla="*/ 0 w 224"/>
                <a:gd name="T29" fmla="*/ 0 h 101"/>
                <a:gd name="T30" fmla="*/ 0 w 224"/>
                <a:gd name="T31" fmla="*/ 0 h 101"/>
                <a:gd name="T32" fmla="*/ 0 w 224"/>
                <a:gd name="T33" fmla="*/ 0 h 101"/>
                <a:gd name="T34" fmla="*/ 0 w 224"/>
                <a:gd name="T35" fmla="*/ 0 h 101"/>
                <a:gd name="T36" fmla="*/ 0 w 224"/>
                <a:gd name="T37" fmla="*/ 0 h 101"/>
                <a:gd name="T38" fmla="*/ 0 w 224"/>
                <a:gd name="T39" fmla="*/ 0 h 101"/>
                <a:gd name="T40" fmla="*/ 0 w 224"/>
                <a:gd name="T41" fmla="*/ 0 h 101"/>
                <a:gd name="T42" fmla="*/ 0 w 224"/>
                <a:gd name="T43" fmla="*/ 0 h 101"/>
                <a:gd name="T44" fmla="*/ 0 w 224"/>
                <a:gd name="T45" fmla="*/ 0 h 101"/>
                <a:gd name="T46" fmla="*/ 0 w 224"/>
                <a:gd name="T47" fmla="*/ 0 h 101"/>
                <a:gd name="T48" fmla="*/ 0 w 224"/>
                <a:gd name="T49" fmla="*/ 0 h 101"/>
                <a:gd name="T50" fmla="*/ 0 w 224"/>
                <a:gd name="T51" fmla="*/ 0 h 101"/>
                <a:gd name="T52" fmla="*/ 0 w 224"/>
                <a:gd name="T53" fmla="*/ 0 h 101"/>
                <a:gd name="T54" fmla="*/ 0 w 224"/>
                <a:gd name="T55" fmla="*/ 0 h 101"/>
                <a:gd name="T56" fmla="*/ 0 w 224"/>
                <a:gd name="T57" fmla="*/ 0 h 101"/>
                <a:gd name="T58" fmla="*/ 0 w 224"/>
                <a:gd name="T59" fmla="*/ 0 h 101"/>
                <a:gd name="T60" fmla="*/ 0 w 224"/>
                <a:gd name="T61" fmla="*/ 0 h 101"/>
                <a:gd name="T62" fmla="*/ 0 w 224"/>
                <a:gd name="T63" fmla="*/ 0 h 101"/>
                <a:gd name="T64" fmla="*/ 0 w 224"/>
                <a:gd name="T65" fmla="*/ 0 h 101"/>
                <a:gd name="T66" fmla="*/ 0 w 224"/>
                <a:gd name="T67" fmla="*/ 0 h 101"/>
                <a:gd name="T68" fmla="*/ 0 w 224"/>
                <a:gd name="T69" fmla="*/ 0 h 101"/>
                <a:gd name="T70" fmla="*/ 0 w 224"/>
                <a:gd name="T71" fmla="*/ 0 h 101"/>
                <a:gd name="T72" fmla="*/ 0 w 224"/>
                <a:gd name="T73" fmla="*/ 0 h 101"/>
                <a:gd name="T74" fmla="*/ 0 w 224"/>
                <a:gd name="T75" fmla="*/ 0 h 101"/>
                <a:gd name="T76" fmla="*/ 0 w 224"/>
                <a:gd name="T77" fmla="*/ 0 h 101"/>
                <a:gd name="T78" fmla="*/ 0 w 224"/>
                <a:gd name="T79" fmla="*/ 0 h 101"/>
                <a:gd name="T80" fmla="*/ 0 w 224"/>
                <a:gd name="T81" fmla="*/ 0 h 101"/>
                <a:gd name="T82" fmla="*/ 0 w 224"/>
                <a:gd name="T83" fmla="*/ 0 h 101"/>
                <a:gd name="T84" fmla="*/ 0 w 224"/>
                <a:gd name="T85" fmla="*/ 0 h 101"/>
                <a:gd name="T86" fmla="*/ 0 w 224"/>
                <a:gd name="T87" fmla="*/ 0 h 101"/>
                <a:gd name="T88" fmla="*/ 0 w 224"/>
                <a:gd name="T89" fmla="*/ 0 h 101"/>
                <a:gd name="T90" fmla="*/ 0 w 224"/>
                <a:gd name="T91" fmla="*/ 0 h 101"/>
                <a:gd name="T92" fmla="*/ 0 w 224"/>
                <a:gd name="T93" fmla="*/ 0 h 101"/>
                <a:gd name="T94" fmla="*/ 0 w 224"/>
                <a:gd name="T95" fmla="*/ 0 h 101"/>
                <a:gd name="T96" fmla="*/ 0 w 224"/>
                <a:gd name="T97" fmla="*/ 0 h 101"/>
                <a:gd name="T98" fmla="*/ 0 w 224"/>
                <a:gd name="T99" fmla="*/ 0 h 10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4"/>
                <a:gd name="T151" fmla="*/ 0 h 101"/>
                <a:gd name="T152" fmla="*/ 224 w 224"/>
                <a:gd name="T153" fmla="*/ 101 h 10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4" h="101">
                  <a:moveTo>
                    <a:pt x="103" y="0"/>
                  </a:moveTo>
                  <a:lnTo>
                    <a:pt x="108" y="3"/>
                  </a:lnTo>
                  <a:lnTo>
                    <a:pt x="112" y="5"/>
                  </a:lnTo>
                  <a:lnTo>
                    <a:pt x="112" y="9"/>
                  </a:lnTo>
                  <a:lnTo>
                    <a:pt x="112" y="14"/>
                  </a:lnTo>
                  <a:lnTo>
                    <a:pt x="104" y="23"/>
                  </a:lnTo>
                  <a:lnTo>
                    <a:pt x="96" y="32"/>
                  </a:lnTo>
                  <a:lnTo>
                    <a:pt x="91" y="42"/>
                  </a:lnTo>
                  <a:lnTo>
                    <a:pt x="92" y="53"/>
                  </a:lnTo>
                  <a:lnTo>
                    <a:pt x="99" y="45"/>
                  </a:lnTo>
                  <a:lnTo>
                    <a:pt x="108" y="40"/>
                  </a:lnTo>
                  <a:lnTo>
                    <a:pt x="115" y="33"/>
                  </a:lnTo>
                  <a:lnTo>
                    <a:pt x="125" y="27"/>
                  </a:lnTo>
                  <a:lnTo>
                    <a:pt x="132" y="22"/>
                  </a:lnTo>
                  <a:lnTo>
                    <a:pt x="142" y="16"/>
                  </a:lnTo>
                  <a:lnTo>
                    <a:pt x="151" y="13"/>
                  </a:lnTo>
                  <a:lnTo>
                    <a:pt x="161" y="12"/>
                  </a:lnTo>
                  <a:lnTo>
                    <a:pt x="161" y="19"/>
                  </a:lnTo>
                  <a:lnTo>
                    <a:pt x="158" y="27"/>
                  </a:lnTo>
                  <a:lnTo>
                    <a:pt x="154" y="30"/>
                  </a:lnTo>
                  <a:lnTo>
                    <a:pt x="149" y="35"/>
                  </a:lnTo>
                  <a:lnTo>
                    <a:pt x="143" y="38"/>
                  </a:lnTo>
                  <a:lnTo>
                    <a:pt x="138" y="42"/>
                  </a:lnTo>
                  <a:lnTo>
                    <a:pt x="131" y="45"/>
                  </a:lnTo>
                  <a:lnTo>
                    <a:pt x="127" y="50"/>
                  </a:lnTo>
                  <a:lnTo>
                    <a:pt x="124" y="55"/>
                  </a:lnTo>
                  <a:lnTo>
                    <a:pt x="122" y="61"/>
                  </a:lnTo>
                  <a:lnTo>
                    <a:pt x="131" y="64"/>
                  </a:lnTo>
                  <a:lnTo>
                    <a:pt x="140" y="62"/>
                  </a:lnTo>
                  <a:lnTo>
                    <a:pt x="149" y="56"/>
                  </a:lnTo>
                  <a:lnTo>
                    <a:pt x="158" y="51"/>
                  </a:lnTo>
                  <a:lnTo>
                    <a:pt x="167" y="42"/>
                  </a:lnTo>
                  <a:lnTo>
                    <a:pt x="178" y="35"/>
                  </a:lnTo>
                  <a:lnTo>
                    <a:pt x="185" y="27"/>
                  </a:lnTo>
                  <a:lnTo>
                    <a:pt x="193" y="24"/>
                  </a:lnTo>
                  <a:lnTo>
                    <a:pt x="197" y="23"/>
                  </a:lnTo>
                  <a:lnTo>
                    <a:pt x="201" y="24"/>
                  </a:lnTo>
                  <a:lnTo>
                    <a:pt x="204" y="29"/>
                  </a:lnTo>
                  <a:lnTo>
                    <a:pt x="209" y="37"/>
                  </a:lnTo>
                  <a:lnTo>
                    <a:pt x="201" y="38"/>
                  </a:lnTo>
                  <a:lnTo>
                    <a:pt x="191" y="43"/>
                  </a:lnTo>
                  <a:lnTo>
                    <a:pt x="185" y="48"/>
                  </a:lnTo>
                  <a:lnTo>
                    <a:pt x="180" y="55"/>
                  </a:lnTo>
                  <a:lnTo>
                    <a:pt x="177" y="59"/>
                  </a:lnTo>
                  <a:lnTo>
                    <a:pt x="175" y="66"/>
                  </a:lnTo>
                  <a:lnTo>
                    <a:pt x="178" y="69"/>
                  </a:lnTo>
                  <a:lnTo>
                    <a:pt x="183" y="72"/>
                  </a:lnTo>
                  <a:lnTo>
                    <a:pt x="186" y="71"/>
                  </a:lnTo>
                  <a:lnTo>
                    <a:pt x="190" y="71"/>
                  </a:lnTo>
                  <a:lnTo>
                    <a:pt x="197" y="70"/>
                  </a:lnTo>
                  <a:lnTo>
                    <a:pt x="204" y="68"/>
                  </a:lnTo>
                  <a:lnTo>
                    <a:pt x="210" y="69"/>
                  </a:lnTo>
                  <a:lnTo>
                    <a:pt x="214" y="71"/>
                  </a:lnTo>
                  <a:lnTo>
                    <a:pt x="219" y="72"/>
                  </a:lnTo>
                  <a:lnTo>
                    <a:pt x="224" y="72"/>
                  </a:lnTo>
                  <a:lnTo>
                    <a:pt x="213" y="78"/>
                  </a:lnTo>
                  <a:lnTo>
                    <a:pt x="202" y="84"/>
                  </a:lnTo>
                  <a:lnTo>
                    <a:pt x="190" y="89"/>
                  </a:lnTo>
                  <a:lnTo>
                    <a:pt x="179" y="94"/>
                  </a:lnTo>
                  <a:lnTo>
                    <a:pt x="166" y="96"/>
                  </a:lnTo>
                  <a:lnTo>
                    <a:pt x="152" y="98"/>
                  </a:lnTo>
                  <a:lnTo>
                    <a:pt x="139" y="98"/>
                  </a:lnTo>
                  <a:lnTo>
                    <a:pt x="126" y="101"/>
                  </a:lnTo>
                  <a:lnTo>
                    <a:pt x="112" y="99"/>
                  </a:lnTo>
                  <a:lnTo>
                    <a:pt x="97" y="99"/>
                  </a:lnTo>
                  <a:lnTo>
                    <a:pt x="84" y="98"/>
                  </a:lnTo>
                  <a:lnTo>
                    <a:pt x="72" y="98"/>
                  </a:lnTo>
                  <a:lnTo>
                    <a:pt x="59" y="98"/>
                  </a:lnTo>
                  <a:lnTo>
                    <a:pt x="46" y="98"/>
                  </a:lnTo>
                  <a:lnTo>
                    <a:pt x="34" y="98"/>
                  </a:lnTo>
                  <a:lnTo>
                    <a:pt x="25" y="98"/>
                  </a:lnTo>
                  <a:lnTo>
                    <a:pt x="15" y="93"/>
                  </a:lnTo>
                  <a:lnTo>
                    <a:pt x="9" y="88"/>
                  </a:lnTo>
                  <a:lnTo>
                    <a:pt x="4" y="81"/>
                  </a:lnTo>
                  <a:lnTo>
                    <a:pt x="2" y="76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3" y="46"/>
                  </a:lnTo>
                  <a:lnTo>
                    <a:pt x="6" y="39"/>
                  </a:lnTo>
                  <a:lnTo>
                    <a:pt x="10" y="32"/>
                  </a:lnTo>
                  <a:lnTo>
                    <a:pt x="14" y="25"/>
                  </a:lnTo>
                  <a:lnTo>
                    <a:pt x="21" y="21"/>
                  </a:lnTo>
                  <a:lnTo>
                    <a:pt x="27" y="14"/>
                  </a:lnTo>
                  <a:lnTo>
                    <a:pt x="33" y="12"/>
                  </a:lnTo>
                  <a:lnTo>
                    <a:pt x="39" y="9"/>
                  </a:lnTo>
                  <a:lnTo>
                    <a:pt x="46" y="8"/>
                  </a:lnTo>
                  <a:lnTo>
                    <a:pt x="49" y="12"/>
                  </a:lnTo>
                  <a:lnTo>
                    <a:pt x="53" y="17"/>
                  </a:lnTo>
                  <a:lnTo>
                    <a:pt x="46" y="19"/>
                  </a:lnTo>
                  <a:lnTo>
                    <a:pt x="48" y="25"/>
                  </a:lnTo>
                  <a:lnTo>
                    <a:pt x="51" y="31"/>
                  </a:lnTo>
                  <a:lnTo>
                    <a:pt x="57" y="37"/>
                  </a:lnTo>
                  <a:lnTo>
                    <a:pt x="62" y="31"/>
                  </a:lnTo>
                  <a:lnTo>
                    <a:pt x="68" y="25"/>
                  </a:lnTo>
                  <a:lnTo>
                    <a:pt x="73" y="21"/>
                  </a:lnTo>
                  <a:lnTo>
                    <a:pt x="80" y="16"/>
                  </a:lnTo>
                  <a:lnTo>
                    <a:pt x="91" y="8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0" name="Freeform 446"/>
            <p:cNvSpPr>
              <a:spLocks/>
            </p:cNvSpPr>
            <p:nvPr/>
          </p:nvSpPr>
          <p:spPr bwMode="auto">
            <a:xfrm>
              <a:off x="6968" y="3822"/>
              <a:ext cx="12" cy="5"/>
            </a:xfrm>
            <a:custGeom>
              <a:avLst/>
              <a:gdLst>
                <a:gd name="T0" fmla="*/ 0 w 50"/>
                <a:gd name="T1" fmla="*/ 0 h 21"/>
                <a:gd name="T2" fmla="*/ 0 w 50"/>
                <a:gd name="T3" fmla="*/ 0 h 21"/>
                <a:gd name="T4" fmla="*/ 0 w 50"/>
                <a:gd name="T5" fmla="*/ 0 h 21"/>
                <a:gd name="T6" fmla="*/ 0 w 50"/>
                <a:gd name="T7" fmla="*/ 0 h 21"/>
                <a:gd name="T8" fmla="*/ 0 w 50"/>
                <a:gd name="T9" fmla="*/ 0 h 21"/>
                <a:gd name="T10" fmla="*/ 0 w 50"/>
                <a:gd name="T11" fmla="*/ 0 h 21"/>
                <a:gd name="T12" fmla="*/ 0 w 50"/>
                <a:gd name="T13" fmla="*/ 0 h 21"/>
                <a:gd name="T14" fmla="*/ 0 w 50"/>
                <a:gd name="T15" fmla="*/ 0 h 21"/>
                <a:gd name="T16" fmla="*/ 0 w 50"/>
                <a:gd name="T17" fmla="*/ 0 h 21"/>
                <a:gd name="T18" fmla="*/ 0 w 50"/>
                <a:gd name="T19" fmla="*/ 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"/>
                <a:gd name="T31" fmla="*/ 0 h 21"/>
                <a:gd name="T32" fmla="*/ 50 w 50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" h="21">
                  <a:moveTo>
                    <a:pt x="0" y="0"/>
                  </a:moveTo>
                  <a:lnTo>
                    <a:pt x="9" y="0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38" y="0"/>
                  </a:lnTo>
                  <a:lnTo>
                    <a:pt x="48" y="2"/>
                  </a:lnTo>
                  <a:lnTo>
                    <a:pt x="50" y="7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1" name="Freeform 447"/>
            <p:cNvSpPr>
              <a:spLocks/>
            </p:cNvSpPr>
            <p:nvPr/>
          </p:nvSpPr>
          <p:spPr bwMode="auto">
            <a:xfrm>
              <a:off x="7112" y="3822"/>
              <a:ext cx="33" cy="13"/>
            </a:xfrm>
            <a:custGeom>
              <a:avLst/>
              <a:gdLst>
                <a:gd name="T0" fmla="*/ 0 w 130"/>
                <a:gd name="T1" fmla="*/ 0 h 54"/>
                <a:gd name="T2" fmla="*/ 0 w 130"/>
                <a:gd name="T3" fmla="*/ 0 h 54"/>
                <a:gd name="T4" fmla="*/ 0 w 130"/>
                <a:gd name="T5" fmla="*/ 0 h 54"/>
                <a:gd name="T6" fmla="*/ 0 w 130"/>
                <a:gd name="T7" fmla="*/ 0 h 54"/>
                <a:gd name="T8" fmla="*/ 0 w 130"/>
                <a:gd name="T9" fmla="*/ 0 h 54"/>
                <a:gd name="T10" fmla="*/ 0 w 130"/>
                <a:gd name="T11" fmla="*/ 0 h 54"/>
                <a:gd name="T12" fmla="*/ 0 w 130"/>
                <a:gd name="T13" fmla="*/ 0 h 54"/>
                <a:gd name="T14" fmla="*/ 0 w 130"/>
                <a:gd name="T15" fmla="*/ 0 h 54"/>
                <a:gd name="T16" fmla="*/ 0 w 130"/>
                <a:gd name="T17" fmla="*/ 0 h 54"/>
                <a:gd name="T18" fmla="*/ 0 w 130"/>
                <a:gd name="T19" fmla="*/ 0 h 54"/>
                <a:gd name="T20" fmla="*/ 0 w 130"/>
                <a:gd name="T21" fmla="*/ 0 h 54"/>
                <a:gd name="T22" fmla="*/ 0 w 130"/>
                <a:gd name="T23" fmla="*/ 0 h 54"/>
                <a:gd name="T24" fmla="*/ 0 w 130"/>
                <a:gd name="T25" fmla="*/ 0 h 54"/>
                <a:gd name="T26" fmla="*/ 0 w 130"/>
                <a:gd name="T27" fmla="*/ 0 h 54"/>
                <a:gd name="T28" fmla="*/ 0 w 130"/>
                <a:gd name="T29" fmla="*/ 0 h 54"/>
                <a:gd name="T30" fmla="*/ 0 w 130"/>
                <a:gd name="T31" fmla="*/ 0 h 54"/>
                <a:gd name="T32" fmla="*/ 0 w 130"/>
                <a:gd name="T33" fmla="*/ 0 h 54"/>
                <a:gd name="T34" fmla="*/ 0 w 130"/>
                <a:gd name="T35" fmla="*/ 0 h 54"/>
                <a:gd name="T36" fmla="*/ 0 w 130"/>
                <a:gd name="T37" fmla="*/ 0 h 54"/>
                <a:gd name="T38" fmla="*/ 0 w 130"/>
                <a:gd name="T39" fmla="*/ 0 h 54"/>
                <a:gd name="T40" fmla="*/ 0 w 130"/>
                <a:gd name="T41" fmla="*/ 0 h 54"/>
                <a:gd name="T42" fmla="*/ 0 w 130"/>
                <a:gd name="T43" fmla="*/ 0 h 54"/>
                <a:gd name="T44" fmla="*/ 0 w 130"/>
                <a:gd name="T45" fmla="*/ 0 h 54"/>
                <a:gd name="T46" fmla="*/ 0 w 130"/>
                <a:gd name="T47" fmla="*/ 0 h 54"/>
                <a:gd name="T48" fmla="*/ 0 w 130"/>
                <a:gd name="T49" fmla="*/ 0 h 54"/>
                <a:gd name="T50" fmla="*/ 0 w 130"/>
                <a:gd name="T51" fmla="*/ 0 h 54"/>
                <a:gd name="T52" fmla="*/ 0 w 130"/>
                <a:gd name="T53" fmla="*/ 0 h 54"/>
                <a:gd name="T54" fmla="*/ 0 w 130"/>
                <a:gd name="T55" fmla="*/ 0 h 54"/>
                <a:gd name="T56" fmla="*/ 0 w 130"/>
                <a:gd name="T57" fmla="*/ 0 h 54"/>
                <a:gd name="T58" fmla="*/ 0 w 130"/>
                <a:gd name="T59" fmla="*/ 0 h 54"/>
                <a:gd name="T60" fmla="*/ 0 w 130"/>
                <a:gd name="T61" fmla="*/ 0 h 54"/>
                <a:gd name="T62" fmla="*/ 0 w 130"/>
                <a:gd name="T63" fmla="*/ 0 h 54"/>
                <a:gd name="T64" fmla="*/ 0 w 130"/>
                <a:gd name="T65" fmla="*/ 0 h 54"/>
                <a:gd name="T66" fmla="*/ 0 w 130"/>
                <a:gd name="T67" fmla="*/ 0 h 54"/>
                <a:gd name="T68" fmla="*/ 0 w 130"/>
                <a:gd name="T69" fmla="*/ 0 h 54"/>
                <a:gd name="T70" fmla="*/ 0 w 130"/>
                <a:gd name="T71" fmla="*/ 0 h 54"/>
                <a:gd name="T72" fmla="*/ 0 w 130"/>
                <a:gd name="T73" fmla="*/ 0 h 54"/>
                <a:gd name="T74" fmla="*/ 0 w 130"/>
                <a:gd name="T75" fmla="*/ 0 h 54"/>
                <a:gd name="T76" fmla="*/ 0 w 130"/>
                <a:gd name="T77" fmla="*/ 0 h 54"/>
                <a:gd name="T78" fmla="*/ 0 w 130"/>
                <a:gd name="T79" fmla="*/ 0 h 54"/>
                <a:gd name="T80" fmla="*/ 0 w 130"/>
                <a:gd name="T81" fmla="*/ 0 h 54"/>
                <a:gd name="T82" fmla="*/ 0 w 130"/>
                <a:gd name="T83" fmla="*/ 0 h 54"/>
                <a:gd name="T84" fmla="*/ 0 w 130"/>
                <a:gd name="T85" fmla="*/ 0 h 54"/>
                <a:gd name="T86" fmla="*/ 0 w 130"/>
                <a:gd name="T87" fmla="*/ 0 h 54"/>
                <a:gd name="T88" fmla="*/ 0 w 130"/>
                <a:gd name="T89" fmla="*/ 0 h 54"/>
                <a:gd name="T90" fmla="*/ 0 w 130"/>
                <a:gd name="T91" fmla="*/ 0 h 5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54"/>
                <a:gd name="T140" fmla="*/ 130 w 130"/>
                <a:gd name="T141" fmla="*/ 54 h 5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54">
                  <a:moveTo>
                    <a:pt x="95" y="1"/>
                  </a:moveTo>
                  <a:lnTo>
                    <a:pt x="100" y="0"/>
                  </a:lnTo>
                  <a:lnTo>
                    <a:pt x="107" y="0"/>
                  </a:lnTo>
                  <a:lnTo>
                    <a:pt x="111" y="0"/>
                  </a:lnTo>
                  <a:lnTo>
                    <a:pt x="115" y="1"/>
                  </a:lnTo>
                  <a:lnTo>
                    <a:pt x="121" y="3"/>
                  </a:lnTo>
                  <a:lnTo>
                    <a:pt x="127" y="7"/>
                  </a:lnTo>
                  <a:lnTo>
                    <a:pt x="129" y="9"/>
                  </a:lnTo>
                  <a:lnTo>
                    <a:pt x="130" y="16"/>
                  </a:lnTo>
                  <a:lnTo>
                    <a:pt x="127" y="20"/>
                  </a:lnTo>
                  <a:lnTo>
                    <a:pt x="125" y="27"/>
                  </a:lnTo>
                  <a:lnTo>
                    <a:pt x="121" y="29"/>
                  </a:lnTo>
                  <a:lnTo>
                    <a:pt x="117" y="31"/>
                  </a:lnTo>
                  <a:lnTo>
                    <a:pt x="111" y="33"/>
                  </a:lnTo>
                  <a:lnTo>
                    <a:pt x="106" y="36"/>
                  </a:lnTo>
                  <a:lnTo>
                    <a:pt x="99" y="37"/>
                  </a:lnTo>
                  <a:lnTo>
                    <a:pt x="93" y="40"/>
                  </a:lnTo>
                  <a:lnTo>
                    <a:pt x="87" y="40"/>
                  </a:lnTo>
                  <a:lnTo>
                    <a:pt x="79" y="40"/>
                  </a:lnTo>
                  <a:lnTo>
                    <a:pt x="70" y="40"/>
                  </a:lnTo>
                  <a:lnTo>
                    <a:pt x="61" y="40"/>
                  </a:lnTo>
                  <a:lnTo>
                    <a:pt x="52" y="41"/>
                  </a:lnTo>
                  <a:lnTo>
                    <a:pt x="42" y="43"/>
                  </a:lnTo>
                  <a:lnTo>
                    <a:pt x="32" y="44"/>
                  </a:lnTo>
                  <a:lnTo>
                    <a:pt x="24" y="47"/>
                  </a:lnTo>
                  <a:lnTo>
                    <a:pt x="15" y="5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1" y="42"/>
                  </a:lnTo>
                  <a:lnTo>
                    <a:pt x="0" y="37"/>
                  </a:lnTo>
                  <a:lnTo>
                    <a:pt x="1" y="34"/>
                  </a:lnTo>
                  <a:lnTo>
                    <a:pt x="3" y="28"/>
                  </a:lnTo>
                  <a:lnTo>
                    <a:pt x="8" y="22"/>
                  </a:lnTo>
                  <a:lnTo>
                    <a:pt x="15" y="18"/>
                  </a:lnTo>
                  <a:lnTo>
                    <a:pt x="26" y="16"/>
                  </a:lnTo>
                  <a:lnTo>
                    <a:pt x="31" y="14"/>
                  </a:lnTo>
                  <a:lnTo>
                    <a:pt x="38" y="13"/>
                  </a:lnTo>
                  <a:lnTo>
                    <a:pt x="44" y="11"/>
                  </a:lnTo>
                  <a:lnTo>
                    <a:pt x="52" y="11"/>
                  </a:lnTo>
                  <a:lnTo>
                    <a:pt x="56" y="9"/>
                  </a:lnTo>
                  <a:lnTo>
                    <a:pt x="62" y="8"/>
                  </a:lnTo>
                  <a:lnTo>
                    <a:pt x="68" y="7"/>
                  </a:lnTo>
                  <a:lnTo>
                    <a:pt x="74" y="7"/>
                  </a:lnTo>
                  <a:lnTo>
                    <a:pt x="85" y="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2" name="Freeform 448"/>
            <p:cNvSpPr>
              <a:spLocks/>
            </p:cNvSpPr>
            <p:nvPr/>
          </p:nvSpPr>
          <p:spPr bwMode="auto">
            <a:xfrm>
              <a:off x="6708" y="3826"/>
              <a:ext cx="17" cy="7"/>
            </a:xfrm>
            <a:custGeom>
              <a:avLst/>
              <a:gdLst>
                <a:gd name="T0" fmla="*/ 0 w 69"/>
                <a:gd name="T1" fmla="*/ 0 h 27"/>
                <a:gd name="T2" fmla="*/ 0 w 69"/>
                <a:gd name="T3" fmla="*/ 0 h 27"/>
                <a:gd name="T4" fmla="*/ 0 w 69"/>
                <a:gd name="T5" fmla="*/ 0 h 27"/>
                <a:gd name="T6" fmla="*/ 0 w 69"/>
                <a:gd name="T7" fmla="*/ 0 h 27"/>
                <a:gd name="T8" fmla="*/ 0 w 69"/>
                <a:gd name="T9" fmla="*/ 0 h 27"/>
                <a:gd name="T10" fmla="*/ 0 w 69"/>
                <a:gd name="T11" fmla="*/ 0 h 27"/>
                <a:gd name="T12" fmla="*/ 0 w 69"/>
                <a:gd name="T13" fmla="*/ 0 h 27"/>
                <a:gd name="T14" fmla="*/ 0 w 69"/>
                <a:gd name="T15" fmla="*/ 0 h 27"/>
                <a:gd name="T16" fmla="*/ 0 w 69"/>
                <a:gd name="T17" fmla="*/ 0 h 27"/>
                <a:gd name="T18" fmla="*/ 0 w 69"/>
                <a:gd name="T19" fmla="*/ 0 h 27"/>
                <a:gd name="T20" fmla="*/ 0 w 69"/>
                <a:gd name="T21" fmla="*/ 0 h 27"/>
                <a:gd name="T22" fmla="*/ 0 w 69"/>
                <a:gd name="T23" fmla="*/ 0 h 27"/>
                <a:gd name="T24" fmla="*/ 0 w 69"/>
                <a:gd name="T25" fmla="*/ 0 h 27"/>
                <a:gd name="T26" fmla="*/ 0 w 69"/>
                <a:gd name="T27" fmla="*/ 0 h 27"/>
                <a:gd name="T28" fmla="*/ 0 w 69"/>
                <a:gd name="T29" fmla="*/ 0 h 27"/>
                <a:gd name="T30" fmla="*/ 0 w 69"/>
                <a:gd name="T31" fmla="*/ 0 h 27"/>
                <a:gd name="T32" fmla="*/ 0 w 69"/>
                <a:gd name="T33" fmla="*/ 0 h 27"/>
                <a:gd name="T34" fmla="*/ 0 w 69"/>
                <a:gd name="T35" fmla="*/ 0 h 27"/>
                <a:gd name="T36" fmla="*/ 0 w 69"/>
                <a:gd name="T37" fmla="*/ 0 h 27"/>
                <a:gd name="T38" fmla="*/ 0 w 69"/>
                <a:gd name="T39" fmla="*/ 0 h 27"/>
                <a:gd name="T40" fmla="*/ 0 w 69"/>
                <a:gd name="T41" fmla="*/ 0 h 27"/>
                <a:gd name="T42" fmla="*/ 0 w 69"/>
                <a:gd name="T43" fmla="*/ 0 h 27"/>
                <a:gd name="T44" fmla="*/ 0 w 69"/>
                <a:gd name="T45" fmla="*/ 0 h 27"/>
                <a:gd name="T46" fmla="*/ 0 w 69"/>
                <a:gd name="T47" fmla="*/ 0 h 27"/>
                <a:gd name="T48" fmla="*/ 0 w 69"/>
                <a:gd name="T49" fmla="*/ 0 h 27"/>
                <a:gd name="T50" fmla="*/ 0 w 69"/>
                <a:gd name="T51" fmla="*/ 0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9"/>
                <a:gd name="T79" fmla="*/ 0 h 27"/>
                <a:gd name="T80" fmla="*/ 69 w 69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9" h="27">
                  <a:moveTo>
                    <a:pt x="58" y="0"/>
                  </a:moveTo>
                  <a:lnTo>
                    <a:pt x="65" y="2"/>
                  </a:lnTo>
                  <a:lnTo>
                    <a:pt x="69" y="4"/>
                  </a:lnTo>
                  <a:lnTo>
                    <a:pt x="69" y="7"/>
                  </a:lnTo>
                  <a:lnTo>
                    <a:pt x="68" y="12"/>
                  </a:lnTo>
                  <a:lnTo>
                    <a:pt x="62" y="14"/>
                  </a:lnTo>
                  <a:lnTo>
                    <a:pt x="57" y="18"/>
                  </a:lnTo>
                  <a:lnTo>
                    <a:pt x="48" y="21"/>
                  </a:lnTo>
                  <a:lnTo>
                    <a:pt x="42" y="24"/>
                  </a:lnTo>
                  <a:lnTo>
                    <a:pt x="34" y="25"/>
                  </a:lnTo>
                  <a:lnTo>
                    <a:pt x="26" y="27"/>
                  </a:lnTo>
                  <a:lnTo>
                    <a:pt x="18" y="27"/>
                  </a:lnTo>
                  <a:lnTo>
                    <a:pt x="12" y="27"/>
                  </a:lnTo>
                  <a:lnTo>
                    <a:pt x="6" y="25"/>
                  </a:lnTo>
                  <a:lnTo>
                    <a:pt x="3" y="23"/>
                  </a:lnTo>
                  <a:lnTo>
                    <a:pt x="0" y="17"/>
                  </a:lnTo>
                  <a:lnTo>
                    <a:pt x="1" y="12"/>
                  </a:lnTo>
                  <a:lnTo>
                    <a:pt x="9" y="11"/>
                  </a:lnTo>
                  <a:lnTo>
                    <a:pt x="16" y="11"/>
                  </a:lnTo>
                  <a:lnTo>
                    <a:pt x="22" y="10"/>
                  </a:lnTo>
                  <a:lnTo>
                    <a:pt x="30" y="8"/>
                  </a:lnTo>
                  <a:lnTo>
                    <a:pt x="36" y="5"/>
                  </a:lnTo>
                  <a:lnTo>
                    <a:pt x="45" y="3"/>
                  </a:lnTo>
                  <a:lnTo>
                    <a:pt x="51" y="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3" name="Freeform 449"/>
            <p:cNvSpPr>
              <a:spLocks/>
            </p:cNvSpPr>
            <p:nvPr/>
          </p:nvSpPr>
          <p:spPr bwMode="auto">
            <a:xfrm>
              <a:off x="7038" y="3826"/>
              <a:ext cx="47" cy="16"/>
            </a:xfrm>
            <a:custGeom>
              <a:avLst/>
              <a:gdLst>
                <a:gd name="T0" fmla="*/ 0 w 188"/>
                <a:gd name="T1" fmla="*/ 0 h 61"/>
                <a:gd name="T2" fmla="*/ 0 w 188"/>
                <a:gd name="T3" fmla="*/ 0 h 61"/>
                <a:gd name="T4" fmla="*/ 0 w 188"/>
                <a:gd name="T5" fmla="*/ 0 h 61"/>
                <a:gd name="T6" fmla="*/ 0 w 188"/>
                <a:gd name="T7" fmla="*/ 0 h 61"/>
                <a:gd name="T8" fmla="*/ 0 w 188"/>
                <a:gd name="T9" fmla="*/ 0 h 61"/>
                <a:gd name="T10" fmla="*/ 0 w 188"/>
                <a:gd name="T11" fmla="*/ 0 h 61"/>
                <a:gd name="T12" fmla="*/ 0 w 188"/>
                <a:gd name="T13" fmla="*/ 0 h 61"/>
                <a:gd name="T14" fmla="*/ 0 w 188"/>
                <a:gd name="T15" fmla="*/ 0 h 61"/>
                <a:gd name="T16" fmla="*/ 0 w 188"/>
                <a:gd name="T17" fmla="*/ 0 h 61"/>
                <a:gd name="T18" fmla="*/ 0 w 188"/>
                <a:gd name="T19" fmla="*/ 0 h 61"/>
                <a:gd name="T20" fmla="*/ 0 w 188"/>
                <a:gd name="T21" fmla="*/ 0 h 61"/>
                <a:gd name="T22" fmla="*/ 0 w 188"/>
                <a:gd name="T23" fmla="*/ 0 h 61"/>
                <a:gd name="T24" fmla="*/ 0 w 188"/>
                <a:gd name="T25" fmla="*/ 0 h 61"/>
                <a:gd name="T26" fmla="*/ 0 w 188"/>
                <a:gd name="T27" fmla="*/ 0 h 61"/>
                <a:gd name="T28" fmla="*/ 0 w 188"/>
                <a:gd name="T29" fmla="*/ 0 h 61"/>
                <a:gd name="T30" fmla="*/ 0 w 188"/>
                <a:gd name="T31" fmla="*/ 0 h 61"/>
                <a:gd name="T32" fmla="*/ 0 w 188"/>
                <a:gd name="T33" fmla="*/ 0 h 61"/>
                <a:gd name="T34" fmla="*/ 0 w 188"/>
                <a:gd name="T35" fmla="*/ 0 h 61"/>
                <a:gd name="T36" fmla="*/ 0 w 188"/>
                <a:gd name="T37" fmla="*/ 0 h 61"/>
                <a:gd name="T38" fmla="*/ 0 w 188"/>
                <a:gd name="T39" fmla="*/ 0 h 61"/>
                <a:gd name="T40" fmla="*/ 0 w 188"/>
                <a:gd name="T41" fmla="*/ 0 h 61"/>
                <a:gd name="T42" fmla="*/ 0 w 188"/>
                <a:gd name="T43" fmla="*/ 0 h 61"/>
                <a:gd name="T44" fmla="*/ 0 w 188"/>
                <a:gd name="T45" fmla="*/ 0 h 61"/>
                <a:gd name="T46" fmla="*/ 0 w 188"/>
                <a:gd name="T47" fmla="*/ 0 h 61"/>
                <a:gd name="T48" fmla="*/ 0 w 188"/>
                <a:gd name="T49" fmla="*/ 0 h 61"/>
                <a:gd name="T50" fmla="*/ 0 w 188"/>
                <a:gd name="T51" fmla="*/ 0 h 61"/>
                <a:gd name="T52" fmla="*/ 0 w 188"/>
                <a:gd name="T53" fmla="*/ 0 h 61"/>
                <a:gd name="T54" fmla="*/ 0 w 188"/>
                <a:gd name="T55" fmla="*/ 0 h 61"/>
                <a:gd name="T56" fmla="*/ 0 w 188"/>
                <a:gd name="T57" fmla="*/ 0 h 61"/>
                <a:gd name="T58" fmla="*/ 0 w 188"/>
                <a:gd name="T59" fmla="*/ 0 h 61"/>
                <a:gd name="T60" fmla="*/ 0 w 188"/>
                <a:gd name="T61" fmla="*/ 0 h 61"/>
                <a:gd name="T62" fmla="*/ 0 w 188"/>
                <a:gd name="T63" fmla="*/ 0 h 61"/>
                <a:gd name="T64" fmla="*/ 0 w 188"/>
                <a:gd name="T65" fmla="*/ 0 h 61"/>
                <a:gd name="T66" fmla="*/ 0 w 188"/>
                <a:gd name="T67" fmla="*/ 0 h 61"/>
                <a:gd name="T68" fmla="*/ 0 w 188"/>
                <a:gd name="T69" fmla="*/ 0 h 61"/>
                <a:gd name="T70" fmla="*/ 0 w 188"/>
                <a:gd name="T71" fmla="*/ 0 h 61"/>
                <a:gd name="T72" fmla="*/ 0 w 188"/>
                <a:gd name="T73" fmla="*/ 0 h 61"/>
                <a:gd name="T74" fmla="*/ 0 w 188"/>
                <a:gd name="T75" fmla="*/ 0 h 61"/>
                <a:gd name="T76" fmla="*/ 0 w 188"/>
                <a:gd name="T77" fmla="*/ 0 h 61"/>
                <a:gd name="T78" fmla="*/ 0 w 188"/>
                <a:gd name="T79" fmla="*/ 0 h 61"/>
                <a:gd name="T80" fmla="*/ 0 w 188"/>
                <a:gd name="T81" fmla="*/ 0 h 61"/>
                <a:gd name="T82" fmla="*/ 0 w 188"/>
                <a:gd name="T83" fmla="*/ 0 h 61"/>
                <a:gd name="T84" fmla="*/ 0 w 188"/>
                <a:gd name="T85" fmla="*/ 0 h 61"/>
                <a:gd name="T86" fmla="*/ 0 w 188"/>
                <a:gd name="T87" fmla="*/ 0 h 61"/>
                <a:gd name="T88" fmla="*/ 0 w 188"/>
                <a:gd name="T89" fmla="*/ 0 h 61"/>
                <a:gd name="T90" fmla="*/ 0 w 188"/>
                <a:gd name="T91" fmla="*/ 0 h 61"/>
                <a:gd name="T92" fmla="*/ 0 w 188"/>
                <a:gd name="T93" fmla="*/ 0 h 61"/>
                <a:gd name="T94" fmla="*/ 0 w 188"/>
                <a:gd name="T95" fmla="*/ 0 h 61"/>
                <a:gd name="T96" fmla="*/ 0 w 188"/>
                <a:gd name="T97" fmla="*/ 0 h 61"/>
                <a:gd name="T98" fmla="*/ 0 w 188"/>
                <a:gd name="T99" fmla="*/ 0 h 61"/>
                <a:gd name="T100" fmla="*/ 0 w 188"/>
                <a:gd name="T101" fmla="*/ 0 h 61"/>
                <a:gd name="T102" fmla="*/ 0 w 188"/>
                <a:gd name="T103" fmla="*/ 0 h 61"/>
                <a:gd name="T104" fmla="*/ 0 w 188"/>
                <a:gd name="T105" fmla="*/ 0 h 61"/>
                <a:gd name="T106" fmla="*/ 0 w 188"/>
                <a:gd name="T107" fmla="*/ 0 h 61"/>
                <a:gd name="T108" fmla="*/ 0 w 188"/>
                <a:gd name="T109" fmla="*/ 0 h 61"/>
                <a:gd name="T110" fmla="*/ 0 w 188"/>
                <a:gd name="T111" fmla="*/ 0 h 61"/>
                <a:gd name="T112" fmla="*/ 0 w 188"/>
                <a:gd name="T113" fmla="*/ 0 h 61"/>
                <a:gd name="T114" fmla="*/ 0 w 188"/>
                <a:gd name="T115" fmla="*/ 0 h 61"/>
                <a:gd name="T116" fmla="*/ 0 w 188"/>
                <a:gd name="T117" fmla="*/ 0 h 61"/>
                <a:gd name="T118" fmla="*/ 0 w 188"/>
                <a:gd name="T119" fmla="*/ 0 h 6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8"/>
                <a:gd name="T181" fmla="*/ 0 h 61"/>
                <a:gd name="T182" fmla="*/ 188 w 188"/>
                <a:gd name="T183" fmla="*/ 61 h 6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8" h="61">
                  <a:moveTo>
                    <a:pt x="157" y="0"/>
                  </a:moveTo>
                  <a:lnTo>
                    <a:pt x="167" y="1"/>
                  </a:lnTo>
                  <a:lnTo>
                    <a:pt x="175" y="6"/>
                  </a:lnTo>
                  <a:lnTo>
                    <a:pt x="180" y="15"/>
                  </a:lnTo>
                  <a:lnTo>
                    <a:pt x="176" y="25"/>
                  </a:lnTo>
                  <a:lnTo>
                    <a:pt x="181" y="28"/>
                  </a:lnTo>
                  <a:lnTo>
                    <a:pt x="186" y="33"/>
                  </a:lnTo>
                  <a:lnTo>
                    <a:pt x="188" y="39"/>
                  </a:lnTo>
                  <a:lnTo>
                    <a:pt x="188" y="45"/>
                  </a:lnTo>
                  <a:lnTo>
                    <a:pt x="180" y="45"/>
                  </a:lnTo>
                  <a:lnTo>
                    <a:pt x="173" y="46"/>
                  </a:lnTo>
                  <a:lnTo>
                    <a:pt x="164" y="47"/>
                  </a:lnTo>
                  <a:lnTo>
                    <a:pt x="156" y="48"/>
                  </a:lnTo>
                  <a:lnTo>
                    <a:pt x="146" y="50"/>
                  </a:lnTo>
                  <a:lnTo>
                    <a:pt x="139" y="51"/>
                  </a:lnTo>
                  <a:lnTo>
                    <a:pt x="129" y="52"/>
                  </a:lnTo>
                  <a:lnTo>
                    <a:pt x="121" y="53"/>
                  </a:lnTo>
                  <a:lnTo>
                    <a:pt x="111" y="53"/>
                  </a:lnTo>
                  <a:lnTo>
                    <a:pt x="103" y="53"/>
                  </a:lnTo>
                  <a:lnTo>
                    <a:pt x="93" y="53"/>
                  </a:lnTo>
                  <a:lnTo>
                    <a:pt x="83" y="54"/>
                  </a:lnTo>
                  <a:lnTo>
                    <a:pt x="74" y="54"/>
                  </a:lnTo>
                  <a:lnTo>
                    <a:pt x="64" y="54"/>
                  </a:lnTo>
                  <a:lnTo>
                    <a:pt x="55" y="54"/>
                  </a:lnTo>
                  <a:lnTo>
                    <a:pt x="46" y="54"/>
                  </a:lnTo>
                  <a:lnTo>
                    <a:pt x="34" y="60"/>
                  </a:lnTo>
                  <a:lnTo>
                    <a:pt x="23" y="61"/>
                  </a:lnTo>
                  <a:lnTo>
                    <a:pt x="11" y="59"/>
                  </a:lnTo>
                  <a:lnTo>
                    <a:pt x="0" y="57"/>
                  </a:lnTo>
                  <a:lnTo>
                    <a:pt x="2" y="52"/>
                  </a:lnTo>
                  <a:lnTo>
                    <a:pt x="5" y="50"/>
                  </a:lnTo>
                  <a:lnTo>
                    <a:pt x="11" y="47"/>
                  </a:lnTo>
                  <a:lnTo>
                    <a:pt x="16" y="47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2" y="41"/>
                  </a:lnTo>
                  <a:lnTo>
                    <a:pt x="9" y="41"/>
                  </a:lnTo>
                  <a:lnTo>
                    <a:pt x="4" y="41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6" y="31"/>
                  </a:lnTo>
                  <a:lnTo>
                    <a:pt x="8" y="25"/>
                  </a:lnTo>
                  <a:lnTo>
                    <a:pt x="5" y="21"/>
                  </a:lnTo>
                  <a:lnTo>
                    <a:pt x="12" y="17"/>
                  </a:lnTo>
                  <a:lnTo>
                    <a:pt x="22" y="14"/>
                  </a:lnTo>
                  <a:lnTo>
                    <a:pt x="32" y="12"/>
                  </a:lnTo>
                  <a:lnTo>
                    <a:pt x="41" y="12"/>
                  </a:lnTo>
                  <a:lnTo>
                    <a:pt x="51" y="11"/>
                  </a:lnTo>
                  <a:lnTo>
                    <a:pt x="61" y="11"/>
                  </a:lnTo>
                  <a:lnTo>
                    <a:pt x="70" y="11"/>
                  </a:lnTo>
                  <a:lnTo>
                    <a:pt x="81" y="11"/>
                  </a:lnTo>
                  <a:lnTo>
                    <a:pt x="91" y="10"/>
                  </a:lnTo>
                  <a:lnTo>
                    <a:pt x="100" y="8"/>
                  </a:lnTo>
                  <a:lnTo>
                    <a:pt x="110" y="7"/>
                  </a:lnTo>
                  <a:lnTo>
                    <a:pt x="120" y="7"/>
                  </a:lnTo>
                  <a:lnTo>
                    <a:pt x="129" y="5"/>
                  </a:lnTo>
                  <a:lnTo>
                    <a:pt x="139" y="4"/>
                  </a:lnTo>
                  <a:lnTo>
                    <a:pt x="147" y="2"/>
                  </a:lnTo>
                  <a:lnTo>
                    <a:pt x="157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4" name="Freeform 450"/>
            <p:cNvSpPr>
              <a:spLocks/>
            </p:cNvSpPr>
            <p:nvPr/>
          </p:nvSpPr>
          <p:spPr bwMode="auto">
            <a:xfrm>
              <a:off x="6658" y="3827"/>
              <a:ext cx="41" cy="15"/>
            </a:xfrm>
            <a:custGeom>
              <a:avLst/>
              <a:gdLst>
                <a:gd name="T0" fmla="*/ 0 w 168"/>
                <a:gd name="T1" fmla="*/ 0 h 63"/>
                <a:gd name="T2" fmla="*/ 0 w 168"/>
                <a:gd name="T3" fmla="*/ 0 h 63"/>
                <a:gd name="T4" fmla="*/ 0 w 168"/>
                <a:gd name="T5" fmla="*/ 0 h 63"/>
                <a:gd name="T6" fmla="*/ 0 w 168"/>
                <a:gd name="T7" fmla="*/ 0 h 63"/>
                <a:gd name="T8" fmla="*/ 0 w 168"/>
                <a:gd name="T9" fmla="*/ 0 h 63"/>
                <a:gd name="T10" fmla="*/ 0 w 168"/>
                <a:gd name="T11" fmla="*/ 0 h 63"/>
                <a:gd name="T12" fmla="*/ 0 w 168"/>
                <a:gd name="T13" fmla="*/ 0 h 63"/>
                <a:gd name="T14" fmla="*/ 0 w 168"/>
                <a:gd name="T15" fmla="*/ 0 h 63"/>
                <a:gd name="T16" fmla="*/ 0 w 168"/>
                <a:gd name="T17" fmla="*/ 0 h 63"/>
                <a:gd name="T18" fmla="*/ 0 w 168"/>
                <a:gd name="T19" fmla="*/ 0 h 63"/>
                <a:gd name="T20" fmla="*/ 0 w 168"/>
                <a:gd name="T21" fmla="*/ 0 h 63"/>
                <a:gd name="T22" fmla="*/ 0 w 168"/>
                <a:gd name="T23" fmla="*/ 0 h 63"/>
                <a:gd name="T24" fmla="*/ 0 w 168"/>
                <a:gd name="T25" fmla="*/ 0 h 63"/>
                <a:gd name="T26" fmla="*/ 0 w 168"/>
                <a:gd name="T27" fmla="*/ 0 h 63"/>
                <a:gd name="T28" fmla="*/ 0 w 168"/>
                <a:gd name="T29" fmla="*/ 0 h 63"/>
                <a:gd name="T30" fmla="*/ 0 w 168"/>
                <a:gd name="T31" fmla="*/ 0 h 63"/>
                <a:gd name="T32" fmla="*/ 0 w 168"/>
                <a:gd name="T33" fmla="*/ 0 h 63"/>
                <a:gd name="T34" fmla="*/ 0 w 168"/>
                <a:gd name="T35" fmla="*/ 0 h 63"/>
                <a:gd name="T36" fmla="*/ 0 w 168"/>
                <a:gd name="T37" fmla="*/ 0 h 63"/>
                <a:gd name="T38" fmla="*/ 0 w 168"/>
                <a:gd name="T39" fmla="*/ 0 h 63"/>
                <a:gd name="T40" fmla="*/ 0 w 168"/>
                <a:gd name="T41" fmla="*/ 0 h 63"/>
                <a:gd name="T42" fmla="*/ 0 w 168"/>
                <a:gd name="T43" fmla="*/ 0 h 63"/>
                <a:gd name="T44" fmla="*/ 0 w 168"/>
                <a:gd name="T45" fmla="*/ 0 h 63"/>
                <a:gd name="T46" fmla="*/ 0 w 168"/>
                <a:gd name="T47" fmla="*/ 0 h 63"/>
                <a:gd name="T48" fmla="*/ 0 w 168"/>
                <a:gd name="T49" fmla="*/ 0 h 63"/>
                <a:gd name="T50" fmla="*/ 0 w 168"/>
                <a:gd name="T51" fmla="*/ 0 h 63"/>
                <a:gd name="T52" fmla="*/ 0 w 168"/>
                <a:gd name="T53" fmla="*/ 0 h 63"/>
                <a:gd name="T54" fmla="*/ 0 w 168"/>
                <a:gd name="T55" fmla="*/ 0 h 63"/>
                <a:gd name="T56" fmla="*/ 0 w 168"/>
                <a:gd name="T57" fmla="*/ 0 h 63"/>
                <a:gd name="T58" fmla="*/ 0 w 168"/>
                <a:gd name="T59" fmla="*/ 0 h 63"/>
                <a:gd name="T60" fmla="*/ 0 w 168"/>
                <a:gd name="T61" fmla="*/ 0 h 63"/>
                <a:gd name="T62" fmla="*/ 0 w 168"/>
                <a:gd name="T63" fmla="*/ 0 h 63"/>
                <a:gd name="T64" fmla="*/ 0 w 168"/>
                <a:gd name="T65" fmla="*/ 0 h 63"/>
                <a:gd name="T66" fmla="*/ 0 w 168"/>
                <a:gd name="T67" fmla="*/ 0 h 63"/>
                <a:gd name="T68" fmla="*/ 0 w 168"/>
                <a:gd name="T69" fmla="*/ 0 h 63"/>
                <a:gd name="T70" fmla="*/ 0 w 168"/>
                <a:gd name="T71" fmla="*/ 0 h 63"/>
                <a:gd name="T72" fmla="*/ 0 w 168"/>
                <a:gd name="T73" fmla="*/ 0 h 63"/>
                <a:gd name="T74" fmla="*/ 0 w 168"/>
                <a:gd name="T75" fmla="*/ 0 h 63"/>
                <a:gd name="T76" fmla="*/ 0 w 168"/>
                <a:gd name="T77" fmla="*/ 0 h 63"/>
                <a:gd name="T78" fmla="*/ 0 w 168"/>
                <a:gd name="T79" fmla="*/ 0 h 63"/>
                <a:gd name="T80" fmla="*/ 0 w 168"/>
                <a:gd name="T81" fmla="*/ 0 h 63"/>
                <a:gd name="T82" fmla="*/ 0 w 168"/>
                <a:gd name="T83" fmla="*/ 0 h 63"/>
                <a:gd name="T84" fmla="*/ 0 w 168"/>
                <a:gd name="T85" fmla="*/ 0 h 63"/>
                <a:gd name="T86" fmla="*/ 0 w 168"/>
                <a:gd name="T87" fmla="*/ 0 h 63"/>
                <a:gd name="T88" fmla="*/ 0 w 168"/>
                <a:gd name="T89" fmla="*/ 0 h 63"/>
                <a:gd name="T90" fmla="*/ 0 w 168"/>
                <a:gd name="T91" fmla="*/ 0 h 63"/>
                <a:gd name="T92" fmla="*/ 0 w 168"/>
                <a:gd name="T93" fmla="*/ 0 h 63"/>
                <a:gd name="T94" fmla="*/ 0 w 168"/>
                <a:gd name="T95" fmla="*/ 0 h 63"/>
                <a:gd name="T96" fmla="*/ 0 w 168"/>
                <a:gd name="T97" fmla="*/ 0 h 63"/>
                <a:gd name="T98" fmla="*/ 0 w 168"/>
                <a:gd name="T99" fmla="*/ 0 h 63"/>
                <a:gd name="T100" fmla="*/ 0 w 168"/>
                <a:gd name="T101" fmla="*/ 0 h 63"/>
                <a:gd name="T102" fmla="*/ 0 w 168"/>
                <a:gd name="T103" fmla="*/ 0 h 63"/>
                <a:gd name="T104" fmla="*/ 0 w 168"/>
                <a:gd name="T105" fmla="*/ 0 h 63"/>
                <a:gd name="T106" fmla="*/ 0 w 168"/>
                <a:gd name="T107" fmla="*/ 0 h 63"/>
                <a:gd name="T108" fmla="*/ 0 w 168"/>
                <a:gd name="T109" fmla="*/ 0 h 63"/>
                <a:gd name="T110" fmla="*/ 0 w 168"/>
                <a:gd name="T111" fmla="*/ 0 h 63"/>
                <a:gd name="T112" fmla="*/ 0 w 168"/>
                <a:gd name="T113" fmla="*/ 0 h 63"/>
                <a:gd name="T114" fmla="*/ 0 w 168"/>
                <a:gd name="T115" fmla="*/ 0 h 63"/>
                <a:gd name="T116" fmla="*/ 0 w 168"/>
                <a:gd name="T117" fmla="*/ 0 h 63"/>
                <a:gd name="T118" fmla="*/ 0 w 168"/>
                <a:gd name="T119" fmla="*/ 0 h 63"/>
                <a:gd name="T120" fmla="*/ 0 w 168"/>
                <a:gd name="T121" fmla="*/ 0 h 63"/>
                <a:gd name="T122" fmla="*/ 0 w 168"/>
                <a:gd name="T123" fmla="*/ 0 h 63"/>
                <a:gd name="T124" fmla="*/ 0 w 168"/>
                <a:gd name="T125" fmla="*/ 0 h 6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8"/>
                <a:gd name="T190" fmla="*/ 0 h 63"/>
                <a:gd name="T191" fmla="*/ 168 w 168"/>
                <a:gd name="T192" fmla="*/ 63 h 6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8" h="63">
                  <a:moveTo>
                    <a:pt x="101" y="1"/>
                  </a:moveTo>
                  <a:lnTo>
                    <a:pt x="109" y="0"/>
                  </a:lnTo>
                  <a:lnTo>
                    <a:pt x="118" y="0"/>
                  </a:lnTo>
                  <a:lnTo>
                    <a:pt x="125" y="0"/>
                  </a:lnTo>
                  <a:lnTo>
                    <a:pt x="134" y="2"/>
                  </a:lnTo>
                  <a:lnTo>
                    <a:pt x="141" y="2"/>
                  </a:lnTo>
                  <a:lnTo>
                    <a:pt x="151" y="5"/>
                  </a:lnTo>
                  <a:lnTo>
                    <a:pt x="159" y="10"/>
                  </a:lnTo>
                  <a:lnTo>
                    <a:pt x="168" y="15"/>
                  </a:lnTo>
                  <a:lnTo>
                    <a:pt x="159" y="15"/>
                  </a:lnTo>
                  <a:lnTo>
                    <a:pt x="152" y="16"/>
                  </a:lnTo>
                  <a:lnTo>
                    <a:pt x="143" y="18"/>
                  </a:lnTo>
                  <a:lnTo>
                    <a:pt x="136" y="21"/>
                  </a:lnTo>
                  <a:lnTo>
                    <a:pt x="128" y="24"/>
                  </a:lnTo>
                  <a:lnTo>
                    <a:pt x="121" y="27"/>
                  </a:lnTo>
                  <a:lnTo>
                    <a:pt x="112" y="31"/>
                  </a:lnTo>
                  <a:lnTo>
                    <a:pt x="106" y="35"/>
                  </a:lnTo>
                  <a:lnTo>
                    <a:pt x="96" y="38"/>
                  </a:lnTo>
                  <a:lnTo>
                    <a:pt x="89" y="41"/>
                  </a:lnTo>
                  <a:lnTo>
                    <a:pt x="82" y="45"/>
                  </a:lnTo>
                  <a:lnTo>
                    <a:pt x="75" y="50"/>
                  </a:lnTo>
                  <a:lnTo>
                    <a:pt x="68" y="52"/>
                  </a:lnTo>
                  <a:lnTo>
                    <a:pt x="60" y="55"/>
                  </a:lnTo>
                  <a:lnTo>
                    <a:pt x="53" y="58"/>
                  </a:lnTo>
                  <a:lnTo>
                    <a:pt x="47" y="62"/>
                  </a:lnTo>
                  <a:lnTo>
                    <a:pt x="40" y="63"/>
                  </a:lnTo>
                  <a:lnTo>
                    <a:pt x="35" y="63"/>
                  </a:lnTo>
                  <a:lnTo>
                    <a:pt x="28" y="63"/>
                  </a:lnTo>
                  <a:lnTo>
                    <a:pt x="23" y="63"/>
                  </a:lnTo>
                  <a:lnTo>
                    <a:pt x="11" y="61"/>
                  </a:lnTo>
                  <a:lnTo>
                    <a:pt x="0" y="55"/>
                  </a:lnTo>
                  <a:lnTo>
                    <a:pt x="9" y="52"/>
                  </a:lnTo>
                  <a:lnTo>
                    <a:pt x="18" y="50"/>
                  </a:lnTo>
                  <a:lnTo>
                    <a:pt x="28" y="46"/>
                  </a:lnTo>
                  <a:lnTo>
                    <a:pt x="37" y="43"/>
                  </a:lnTo>
                  <a:lnTo>
                    <a:pt x="45" y="41"/>
                  </a:lnTo>
                  <a:lnTo>
                    <a:pt x="52" y="38"/>
                  </a:lnTo>
                  <a:lnTo>
                    <a:pt x="60" y="35"/>
                  </a:lnTo>
                  <a:lnTo>
                    <a:pt x="68" y="32"/>
                  </a:lnTo>
                  <a:lnTo>
                    <a:pt x="74" y="30"/>
                  </a:lnTo>
                  <a:lnTo>
                    <a:pt x="83" y="29"/>
                  </a:lnTo>
                  <a:lnTo>
                    <a:pt x="90" y="27"/>
                  </a:lnTo>
                  <a:lnTo>
                    <a:pt x="99" y="27"/>
                  </a:lnTo>
                  <a:lnTo>
                    <a:pt x="93" y="19"/>
                  </a:lnTo>
                  <a:lnTo>
                    <a:pt x="84" y="16"/>
                  </a:lnTo>
                  <a:lnTo>
                    <a:pt x="74" y="16"/>
                  </a:lnTo>
                  <a:lnTo>
                    <a:pt x="63" y="21"/>
                  </a:lnTo>
                  <a:lnTo>
                    <a:pt x="57" y="21"/>
                  </a:lnTo>
                  <a:lnTo>
                    <a:pt x="51" y="23"/>
                  </a:lnTo>
                  <a:lnTo>
                    <a:pt x="45" y="25"/>
                  </a:lnTo>
                  <a:lnTo>
                    <a:pt x="39" y="28"/>
                  </a:lnTo>
                  <a:lnTo>
                    <a:pt x="27" y="30"/>
                  </a:lnTo>
                  <a:lnTo>
                    <a:pt x="18" y="31"/>
                  </a:lnTo>
                  <a:lnTo>
                    <a:pt x="27" y="5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53" y="5"/>
                  </a:lnTo>
                  <a:lnTo>
                    <a:pt x="63" y="6"/>
                  </a:lnTo>
                  <a:lnTo>
                    <a:pt x="71" y="5"/>
                  </a:lnTo>
                  <a:lnTo>
                    <a:pt x="82" y="5"/>
                  </a:lnTo>
                  <a:lnTo>
                    <a:pt x="92" y="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5" name="Freeform 451"/>
            <p:cNvSpPr>
              <a:spLocks/>
            </p:cNvSpPr>
            <p:nvPr/>
          </p:nvSpPr>
          <p:spPr bwMode="auto">
            <a:xfrm>
              <a:off x="6619" y="3830"/>
              <a:ext cx="16" cy="7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27"/>
                <a:gd name="T62" fmla="*/ 63 w 63"/>
                <a:gd name="T63" fmla="*/ 27 h 2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27">
                  <a:moveTo>
                    <a:pt x="49" y="0"/>
                  </a:moveTo>
                  <a:lnTo>
                    <a:pt x="57" y="1"/>
                  </a:lnTo>
                  <a:lnTo>
                    <a:pt x="63" y="6"/>
                  </a:lnTo>
                  <a:lnTo>
                    <a:pt x="53" y="8"/>
                  </a:lnTo>
                  <a:lnTo>
                    <a:pt x="47" y="10"/>
                  </a:lnTo>
                  <a:lnTo>
                    <a:pt x="38" y="13"/>
                  </a:lnTo>
                  <a:lnTo>
                    <a:pt x="31" y="16"/>
                  </a:lnTo>
                  <a:lnTo>
                    <a:pt x="23" y="18"/>
                  </a:lnTo>
                  <a:lnTo>
                    <a:pt x="16" y="21"/>
                  </a:lnTo>
                  <a:lnTo>
                    <a:pt x="7" y="24"/>
                  </a:lnTo>
                  <a:lnTo>
                    <a:pt x="0" y="27"/>
                  </a:lnTo>
                  <a:lnTo>
                    <a:pt x="4" y="19"/>
                  </a:lnTo>
                  <a:lnTo>
                    <a:pt x="10" y="16"/>
                  </a:lnTo>
                  <a:lnTo>
                    <a:pt x="17" y="13"/>
                  </a:lnTo>
                  <a:lnTo>
                    <a:pt x="23" y="11"/>
                  </a:lnTo>
                  <a:lnTo>
                    <a:pt x="29" y="8"/>
                  </a:lnTo>
                  <a:lnTo>
                    <a:pt x="37" y="6"/>
                  </a:lnTo>
                  <a:lnTo>
                    <a:pt x="42" y="3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6" name="Freeform 452"/>
            <p:cNvSpPr>
              <a:spLocks/>
            </p:cNvSpPr>
            <p:nvPr/>
          </p:nvSpPr>
          <p:spPr bwMode="auto">
            <a:xfrm>
              <a:off x="6729" y="3833"/>
              <a:ext cx="82" cy="26"/>
            </a:xfrm>
            <a:custGeom>
              <a:avLst/>
              <a:gdLst>
                <a:gd name="T0" fmla="*/ 0 w 328"/>
                <a:gd name="T1" fmla="*/ 0 h 103"/>
                <a:gd name="T2" fmla="*/ 0 w 328"/>
                <a:gd name="T3" fmla="*/ 0 h 103"/>
                <a:gd name="T4" fmla="*/ 0 w 328"/>
                <a:gd name="T5" fmla="*/ 0 h 103"/>
                <a:gd name="T6" fmla="*/ 0 w 328"/>
                <a:gd name="T7" fmla="*/ 0 h 103"/>
                <a:gd name="T8" fmla="*/ 0 w 328"/>
                <a:gd name="T9" fmla="*/ 0 h 103"/>
                <a:gd name="T10" fmla="*/ 0 w 328"/>
                <a:gd name="T11" fmla="*/ 0 h 103"/>
                <a:gd name="T12" fmla="*/ 0 w 328"/>
                <a:gd name="T13" fmla="*/ 0 h 103"/>
                <a:gd name="T14" fmla="*/ 0 w 328"/>
                <a:gd name="T15" fmla="*/ 0 h 103"/>
                <a:gd name="T16" fmla="*/ 0 w 328"/>
                <a:gd name="T17" fmla="*/ 0 h 103"/>
                <a:gd name="T18" fmla="*/ 0 w 328"/>
                <a:gd name="T19" fmla="*/ 0 h 103"/>
                <a:gd name="T20" fmla="*/ 0 w 328"/>
                <a:gd name="T21" fmla="*/ 0 h 103"/>
                <a:gd name="T22" fmla="*/ 0 w 328"/>
                <a:gd name="T23" fmla="*/ 0 h 103"/>
                <a:gd name="T24" fmla="*/ 0 w 328"/>
                <a:gd name="T25" fmla="*/ 0 h 103"/>
                <a:gd name="T26" fmla="*/ 0 w 328"/>
                <a:gd name="T27" fmla="*/ 0 h 103"/>
                <a:gd name="T28" fmla="*/ 0 w 328"/>
                <a:gd name="T29" fmla="*/ 0 h 103"/>
                <a:gd name="T30" fmla="*/ 0 w 328"/>
                <a:gd name="T31" fmla="*/ 0 h 103"/>
                <a:gd name="T32" fmla="*/ 0 w 328"/>
                <a:gd name="T33" fmla="*/ 0 h 103"/>
                <a:gd name="T34" fmla="*/ 0 w 328"/>
                <a:gd name="T35" fmla="*/ 0 h 103"/>
                <a:gd name="T36" fmla="*/ 0 w 328"/>
                <a:gd name="T37" fmla="*/ 0 h 103"/>
                <a:gd name="T38" fmla="*/ 0 w 328"/>
                <a:gd name="T39" fmla="*/ 0 h 103"/>
                <a:gd name="T40" fmla="*/ 0 w 328"/>
                <a:gd name="T41" fmla="*/ 0 h 103"/>
                <a:gd name="T42" fmla="*/ 0 w 328"/>
                <a:gd name="T43" fmla="*/ 0 h 103"/>
                <a:gd name="T44" fmla="*/ 0 w 328"/>
                <a:gd name="T45" fmla="*/ 0 h 103"/>
                <a:gd name="T46" fmla="*/ 0 w 328"/>
                <a:gd name="T47" fmla="*/ 0 h 103"/>
                <a:gd name="T48" fmla="*/ 0 w 328"/>
                <a:gd name="T49" fmla="*/ 0 h 103"/>
                <a:gd name="T50" fmla="*/ 0 w 328"/>
                <a:gd name="T51" fmla="*/ 0 h 103"/>
                <a:gd name="T52" fmla="*/ 0 w 328"/>
                <a:gd name="T53" fmla="*/ 0 h 103"/>
                <a:gd name="T54" fmla="*/ 0 w 328"/>
                <a:gd name="T55" fmla="*/ 0 h 103"/>
                <a:gd name="T56" fmla="*/ 0 w 328"/>
                <a:gd name="T57" fmla="*/ 0 h 103"/>
                <a:gd name="T58" fmla="*/ 0 w 328"/>
                <a:gd name="T59" fmla="*/ 0 h 103"/>
                <a:gd name="T60" fmla="*/ 0 w 328"/>
                <a:gd name="T61" fmla="*/ 0 h 103"/>
                <a:gd name="T62" fmla="*/ 0 w 328"/>
                <a:gd name="T63" fmla="*/ 0 h 103"/>
                <a:gd name="T64" fmla="*/ 0 w 328"/>
                <a:gd name="T65" fmla="*/ 0 h 103"/>
                <a:gd name="T66" fmla="*/ 0 w 328"/>
                <a:gd name="T67" fmla="*/ 0 h 103"/>
                <a:gd name="T68" fmla="*/ 0 w 328"/>
                <a:gd name="T69" fmla="*/ 0 h 103"/>
                <a:gd name="T70" fmla="*/ 0 w 328"/>
                <a:gd name="T71" fmla="*/ 0 h 103"/>
                <a:gd name="T72" fmla="*/ 0 w 328"/>
                <a:gd name="T73" fmla="*/ 0 h 103"/>
                <a:gd name="T74" fmla="*/ 0 w 328"/>
                <a:gd name="T75" fmla="*/ 0 h 103"/>
                <a:gd name="T76" fmla="*/ 0 w 328"/>
                <a:gd name="T77" fmla="*/ 0 h 103"/>
                <a:gd name="T78" fmla="*/ 0 w 328"/>
                <a:gd name="T79" fmla="*/ 0 h 103"/>
                <a:gd name="T80" fmla="*/ 0 w 328"/>
                <a:gd name="T81" fmla="*/ 0 h 103"/>
                <a:gd name="T82" fmla="*/ 0 w 328"/>
                <a:gd name="T83" fmla="*/ 0 h 103"/>
                <a:gd name="T84" fmla="*/ 0 w 328"/>
                <a:gd name="T85" fmla="*/ 0 h 103"/>
                <a:gd name="T86" fmla="*/ 0 w 328"/>
                <a:gd name="T87" fmla="*/ 0 h 103"/>
                <a:gd name="T88" fmla="*/ 0 w 328"/>
                <a:gd name="T89" fmla="*/ 0 h 103"/>
                <a:gd name="T90" fmla="*/ 0 w 328"/>
                <a:gd name="T91" fmla="*/ 0 h 103"/>
                <a:gd name="T92" fmla="*/ 0 w 328"/>
                <a:gd name="T93" fmla="*/ 0 h 103"/>
                <a:gd name="T94" fmla="*/ 0 w 328"/>
                <a:gd name="T95" fmla="*/ 0 h 103"/>
                <a:gd name="T96" fmla="*/ 0 w 328"/>
                <a:gd name="T97" fmla="*/ 0 h 103"/>
                <a:gd name="T98" fmla="*/ 0 w 328"/>
                <a:gd name="T99" fmla="*/ 0 h 103"/>
                <a:gd name="T100" fmla="*/ 0 w 328"/>
                <a:gd name="T101" fmla="*/ 0 h 103"/>
                <a:gd name="T102" fmla="*/ 0 w 328"/>
                <a:gd name="T103" fmla="*/ 0 h 103"/>
                <a:gd name="T104" fmla="*/ 0 w 328"/>
                <a:gd name="T105" fmla="*/ 0 h 103"/>
                <a:gd name="T106" fmla="*/ 0 w 328"/>
                <a:gd name="T107" fmla="*/ 0 h 103"/>
                <a:gd name="T108" fmla="*/ 0 w 328"/>
                <a:gd name="T109" fmla="*/ 0 h 103"/>
                <a:gd name="T110" fmla="*/ 0 w 328"/>
                <a:gd name="T111" fmla="*/ 0 h 103"/>
                <a:gd name="T112" fmla="*/ 0 w 328"/>
                <a:gd name="T113" fmla="*/ 0 h 103"/>
                <a:gd name="T114" fmla="*/ 0 w 328"/>
                <a:gd name="T115" fmla="*/ 0 h 103"/>
                <a:gd name="T116" fmla="*/ 0 w 328"/>
                <a:gd name="T117" fmla="*/ 0 h 103"/>
                <a:gd name="T118" fmla="*/ 0 w 328"/>
                <a:gd name="T119" fmla="*/ 0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103"/>
                <a:gd name="T182" fmla="*/ 328 w 328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103">
                  <a:moveTo>
                    <a:pt x="317" y="0"/>
                  </a:moveTo>
                  <a:lnTo>
                    <a:pt x="324" y="4"/>
                  </a:lnTo>
                  <a:lnTo>
                    <a:pt x="328" y="9"/>
                  </a:lnTo>
                  <a:lnTo>
                    <a:pt x="328" y="12"/>
                  </a:lnTo>
                  <a:lnTo>
                    <a:pt x="326" y="16"/>
                  </a:lnTo>
                  <a:lnTo>
                    <a:pt x="320" y="17"/>
                  </a:lnTo>
                  <a:lnTo>
                    <a:pt x="316" y="20"/>
                  </a:lnTo>
                  <a:lnTo>
                    <a:pt x="306" y="23"/>
                  </a:lnTo>
                  <a:lnTo>
                    <a:pt x="299" y="26"/>
                  </a:lnTo>
                  <a:lnTo>
                    <a:pt x="289" y="27"/>
                  </a:lnTo>
                  <a:lnTo>
                    <a:pt x="279" y="27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49" y="31"/>
                  </a:lnTo>
                  <a:lnTo>
                    <a:pt x="242" y="33"/>
                  </a:lnTo>
                  <a:lnTo>
                    <a:pt x="236" y="34"/>
                  </a:lnTo>
                  <a:lnTo>
                    <a:pt x="231" y="37"/>
                  </a:lnTo>
                  <a:lnTo>
                    <a:pt x="216" y="39"/>
                  </a:lnTo>
                  <a:lnTo>
                    <a:pt x="201" y="42"/>
                  </a:lnTo>
                  <a:lnTo>
                    <a:pt x="187" y="45"/>
                  </a:lnTo>
                  <a:lnTo>
                    <a:pt x="172" y="47"/>
                  </a:lnTo>
                  <a:lnTo>
                    <a:pt x="157" y="51"/>
                  </a:lnTo>
                  <a:lnTo>
                    <a:pt x="143" y="54"/>
                  </a:lnTo>
                  <a:lnTo>
                    <a:pt x="128" y="58"/>
                  </a:lnTo>
                  <a:lnTo>
                    <a:pt x="113" y="63"/>
                  </a:lnTo>
                  <a:lnTo>
                    <a:pt x="98" y="66"/>
                  </a:lnTo>
                  <a:lnTo>
                    <a:pt x="84" y="70"/>
                  </a:lnTo>
                  <a:lnTo>
                    <a:pt x="70" y="74"/>
                  </a:lnTo>
                  <a:lnTo>
                    <a:pt x="55" y="80"/>
                  </a:lnTo>
                  <a:lnTo>
                    <a:pt x="41" y="85"/>
                  </a:lnTo>
                  <a:lnTo>
                    <a:pt x="26" y="91"/>
                  </a:lnTo>
                  <a:lnTo>
                    <a:pt x="13" y="96"/>
                  </a:lnTo>
                  <a:lnTo>
                    <a:pt x="0" y="103"/>
                  </a:lnTo>
                  <a:lnTo>
                    <a:pt x="6" y="93"/>
                  </a:lnTo>
                  <a:lnTo>
                    <a:pt x="14" y="86"/>
                  </a:lnTo>
                  <a:lnTo>
                    <a:pt x="20" y="80"/>
                  </a:lnTo>
                  <a:lnTo>
                    <a:pt x="29" y="76"/>
                  </a:lnTo>
                  <a:lnTo>
                    <a:pt x="37" y="70"/>
                  </a:lnTo>
                  <a:lnTo>
                    <a:pt x="48" y="65"/>
                  </a:lnTo>
                  <a:lnTo>
                    <a:pt x="53" y="61"/>
                  </a:lnTo>
                  <a:lnTo>
                    <a:pt x="60" y="59"/>
                  </a:lnTo>
                  <a:lnTo>
                    <a:pt x="66" y="58"/>
                  </a:lnTo>
                  <a:lnTo>
                    <a:pt x="75" y="56"/>
                  </a:lnTo>
                  <a:lnTo>
                    <a:pt x="92" y="50"/>
                  </a:lnTo>
                  <a:lnTo>
                    <a:pt x="108" y="45"/>
                  </a:lnTo>
                  <a:lnTo>
                    <a:pt x="125" y="40"/>
                  </a:lnTo>
                  <a:lnTo>
                    <a:pt x="143" y="38"/>
                  </a:lnTo>
                  <a:lnTo>
                    <a:pt x="159" y="34"/>
                  </a:lnTo>
                  <a:lnTo>
                    <a:pt x="176" y="31"/>
                  </a:lnTo>
                  <a:lnTo>
                    <a:pt x="190" y="28"/>
                  </a:lnTo>
                  <a:lnTo>
                    <a:pt x="207" y="26"/>
                  </a:lnTo>
                  <a:lnTo>
                    <a:pt x="222" y="23"/>
                  </a:lnTo>
                  <a:lnTo>
                    <a:pt x="236" y="19"/>
                  </a:lnTo>
                  <a:lnTo>
                    <a:pt x="249" y="16"/>
                  </a:lnTo>
                  <a:lnTo>
                    <a:pt x="265" y="14"/>
                  </a:lnTo>
                  <a:lnTo>
                    <a:pt x="278" y="10"/>
                  </a:lnTo>
                  <a:lnTo>
                    <a:pt x="291" y="6"/>
                  </a:lnTo>
                  <a:lnTo>
                    <a:pt x="305" y="3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7" name="Freeform 453"/>
            <p:cNvSpPr>
              <a:spLocks/>
            </p:cNvSpPr>
            <p:nvPr/>
          </p:nvSpPr>
          <p:spPr bwMode="auto">
            <a:xfrm>
              <a:off x="6960" y="3835"/>
              <a:ext cx="51" cy="13"/>
            </a:xfrm>
            <a:custGeom>
              <a:avLst/>
              <a:gdLst>
                <a:gd name="T0" fmla="*/ 0 w 205"/>
                <a:gd name="T1" fmla="*/ 0 h 52"/>
                <a:gd name="T2" fmla="*/ 0 w 205"/>
                <a:gd name="T3" fmla="*/ 0 h 52"/>
                <a:gd name="T4" fmla="*/ 0 w 205"/>
                <a:gd name="T5" fmla="*/ 0 h 52"/>
                <a:gd name="T6" fmla="*/ 0 w 205"/>
                <a:gd name="T7" fmla="*/ 0 h 52"/>
                <a:gd name="T8" fmla="*/ 0 w 205"/>
                <a:gd name="T9" fmla="*/ 0 h 52"/>
                <a:gd name="T10" fmla="*/ 0 w 205"/>
                <a:gd name="T11" fmla="*/ 0 h 52"/>
                <a:gd name="T12" fmla="*/ 0 w 205"/>
                <a:gd name="T13" fmla="*/ 0 h 52"/>
                <a:gd name="T14" fmla="*/ 0 w 205"/>
                <a:gd name="T15" fmla="*/ 0 h 52"/>
                <a:gd name="T16" fmla="*/ 0 w 205"/>
                <a:gd name="T17" fmla="*/ 0 h 52"/>
                <a:gd name="T18" fmla="*/ 0 w 205"/>
                <a:gd name="T19" fmla="*/ 0 h 52"/>
                <a:gd name="T20" fmla="*/ 0 w 205"/>
                <a:gd name="T21" fmla="*/ 0 h 52"/>
                <a:gd name="T22" fmla="*/ 0 w 205"/>
                <a:gd name="T23" fmla="*/ 0 h 52"/>
                <a:gd name="T24" fmla="*/ 0 w 205"/>
                <a:gd name="T25" fmla="*/ 0 h 52"/>
                <a:gd name="T26" fmla="*/ 0 w 205"/>
                <a:gd name="T27" fmla="*/ 0 h 52"/>
                <a:gd name="T28" fmla="*/ 0 w 205"/>
                <a:gd name="T29" fmla="*/ 0 h 52"/>
                <a:gd name="T30" fmla="*/ 0 w 205"/>
                <a:gd name="T31" fmla="*/ 0 h 52"/>
                <a:gd name="T32" fmla="*/ 0 w 205"/>
                <a:gd name="T33" fmla="*/ 0 h 52"/>
                <a:gd name="T34" fmla="*/ 0 w 205"/>
                <a:gd name="T35" fmla="*/ 0 h 52"/>
                <a:gd name="T36" fmla="*/ 0 w 205"/>
                <a:gd name="T37" fmla="*/ 0 h 52"/>
                <a:gd name="T38" fmla="*/ 0 w 205"/>
                <a:gd name="T39" fmla="*/ 0 h 52"/>
                <a:gd name="T40" fmla="*/ 0 w 205"/>
                <a:gd name="T41" fmla="*/ 0 h 52"/>
                <a:gd name="T42" fmla="*/ 0 w 205"/>
                <a:gd name="T43" fmla="*/ 0 h 52"/>
                <a:gd name="T44" fmla="*/ 0 w 205"/>
                <a:gd name="T45" fmla="*/ 0 h 52"/>
                <a:gd name="T46" fmla="*/ 0 w 205"/>
                <a:gd name="T47" fmla="*/ 0 h 52"/>
                <a:gd name="T48" fmla="*/ 0 w 205"/>
                <a:gd name="T49" fmla="*/ 0 h 52"/>
                <a:gd name="T50" fmla="*/ 0 w 205"/>
                <a:gd name="T51" fmla="*/ 0 h 52"/>
                <a:gd name="T52" fmla="*/ 0 w 205"/>
                <a:gd name="T53" fmla="*/ 0 h 52"/>
                <a:gd name="T54" fmla="*/ 0 w 205"/>
                <a:gd name="T55" fmla="*/ 0 h 52"/>
                <a:gd name="T56" fmla="*/ 0 w 205"/>
                <a:gd name="T57" fmla="*/ 0 h 52"/>
                <a:gd name="T58" fmla="*/ 0 w 205"/>
                <a:gd name="T59" fmla="*/ 0 h 52"/>
                <a:gd name="T60" fmla="*/ 0 w 205"/>
                <a:gd name="T61" fmla="*/ 0 h 52"/>
                <a:gd name="T62" fmla="*/ 0 w 205"/>
                <a:gd name="T63" fmla="*/ 0 h 52"/>
                <a:gd name="T64" fmla="*/ 0 w 205"/>
                <a:gd name="T65" fmla="*/ 0 h 52"/>
                <a:gd name="T66" fmla="*/ 0 w 205"/>
                <a:gd name="T67" fmla="*/ 0 h 52"/>
                <a:gd name="T68" fmla="*/ 0 w 205"/>
                <a:gd name="T69" fmla="*/ 0 h 52"/>
                <a:gd name="T70" fmla="*/ 0 w 205"/>
                <a:gd name="T71" fmla="*/ 0 h 52"/>
                <a:gd name="T72" fmla="*/ 0 w 205"/>
                <a:gd name="T73" fmla="*/ 0 h 52"/>
                <a:gd name="T74" fmla="*/ 0 w 205"/>
                <a:gd name="T75" fmla="*/ 0 h 52"/>
                <a:gd name="T76" fmla="*/ 0 w 205"/>
                <a:gd name="T77" fmla="*/ 0 h 52"/>
                <a:gd name="T78" fmla="*/ 0 w 205"/>
                <a:gd name="T79" fmla="*/ 0 h 52"/>
                <a:gd name="T80" fmla="*/ 0 w 205"/>
                <a:gd name="T81" fmla="*/ 0 h 52"/>
                <a:gd name="T82" fmla="*/ 0 w 205"/>
                <a:gd name="T83" fmla="*/ 0 h 52"/>
                <a:gd name="T84" fmla="*/ 0 w 205"/>
                <a:gd name="T85" fmla="*/ 0 h 52"/>
                <a:gd name="T86" fmla="*/ 0 w 205"/>
                <a:gd name="T87" fmla="*/ 0 h 52"/>
                <a:gd name="T88" fmla="*/ 0 w 205"/>
                <a:gd name="T89" fmla="*/ 0 h 52"/>
                <a:gd name="T90" fmla="*/ 0 w 205"/>
                <a:gd name="T91" fmla="*/ 0 h 52"/>
                <a:gd name="T92" fmla="*/ 0 w 205"/>
                <a:gd name="T93" fmla="*/ 0 h 52"/>
                <a:gd name="T94" fmla="*/ 0 w 205"/>
                <a:gd name="T95" fmla="*/ 0 h 52"/>
                <a:gd name="T96" fmla="*/ 0 w 205"/>
                <a:gd name="T97" fmla="*/ 0 h 52"/>
                <a:gd name="T98" fmla="*/ 0 w 205"/>
                <a:gd name="T99" fmla="*/ 0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5"/>
                <a:gd name="T151" fmla="*/ 0 h 52"/>
                <a:gd name="T152" fmla="*/ 205 w 205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5" h="52">
                  <a:moveTo>
                    <a:pt x="162" y="4"/>
                  </a:moveTo>
                  <a:lnTo>
                    <a:pt x="173" y="0"/>
                  </a:lnTo>
                  <a:lnTo>
                    <a:pt x="183" y="1"/>
                  </a:lnTo>
                  <a:lnTo>
                    <a:pt x="192" y="5"/>
                  </a:lnTo>
                  <a:lnTo>
                    <a:pt x="200" y="10"/>
                  </a:lnTo>
                  <a:lnTo>
                    <a:pt x="203" y="15"/>
                  </a:lnTo>
                  <a:lnTo>
                    <a:pt x="205" y="21"/>
                  </a:lnTo>
                  <a:lnTo>
                    <a:pt x="205" y="28"/>
                  </a:lnTo>
                  <a:lnTo>
                    <a:pt x="205" y="36"/>
                  </a:lnTo>
                  <a:lnTo>
                    <a:pt x="199" y="34"/>
                  </a:lnTo>
                  <a:lnTo>
                    <a:pt x="194" y="34"/>
                  </a:lnTo>
                  <a:lnTo>
                    <a:pt x="185" y="34"/>
                  </a:lnTo>
                  <a:lnTo>
                    <a:pt x="175" y="37"/>
                  </a:lnTo>
                  <a:lnTo>
                    <a:pt x="164" y="40"/>
                  </a:lnTo>
                  <a:lnTo>
                    <a:pt x="153" y="45"/>
                  </a:lnTo>
                  <a:lnTo>
                    <a:pt x="147" y="46"/>
                  </a:lnTo>
                  <a:lnTo>
                    <a:pt x="141" y="47"/>
                  </a:lnTo>
                  <a:lnTo>
                    <a:pt x="135" y="48"/>
                  </a:lnTo>
                  <a:lnTo>
                    <a:pt x="129" y="50"/>
                  </a:lnTo>
                  <a:lnTo>
                    <a:pt x="117" y="51"/>
                  </a:lnTo>
                  <a:lnTo>
                    <a:pt x="106" y="50"/>
                  </a:lnTo>
                  <a:lnTo>
                    <a:pt x="96" y="47"/>
                  </a:lnTo>
                  <a:lnTo>
                    <a:pt x="86" y="47"/>
                  </a:lnTo>
                  <a:lnTo>
                    <a:pt x="74" y="48"/>
                  </a:lnTo>
                  <a:lnTo>
                    <a:pt x="63" y="50"/>
                  </a:lnTo>
                  <a:lnTo>
                    <a:pt x="51" y="51"/>
                  </a:lnTo>
                  <a:lnTo>
                    <a:pt x="41" y="52"/>
                  </a:lnTo>
                  <a:lnTo>
                    <a:pt x="30" y="52"/>
                  </a:lnTo>
                  <a:lnTo>
                    <a:pt x="23" y="52"/>
                  </a:lnTo>
                  <a:lnTo>
                    <a:pt x="15" y="49"/>
                  </a:lnTo>
                  <a:lnTo>
                    <a:pt x="9" y="45"/>
                  </a:lnTo>
                  <a:lnTo>
                    <a:pt x="4" y="39"/>
                  </a:lnTo>
                  <a:lnTo>
                    <a:pt x="0" y="31"/>
                  </a:lnTo>
                  <a:lnTo>
                    <a:pt x="10" y="24"/>
                  </a:lnTo>
                  <a:lnTo>
                    <a:pt x="20" y="21"/>
                  </a:lnTo>
                  <a:lnTo>
                    <a:pt x="29" y="19"/>
                  </a:lnTo>
                  <a:lnTo>
                    <a:pt x="39" y="18"/>
                  </a:lnTo>
                  <a:lnTo>
                    <a:pt x="49" y="15"/>
                  </a:lnTo>
                  <a:lnTo>
                    <a:pt x="59" y="14"/>
                  </a:lnTo>
                  <a:lnTo>
                    <a:pt x="69" y="13"/>
                  </a:lnTo>
                  <a:lnTo>
                    <a:pt x="81" y="13"/>
                  </a:lnTo>
                  <a:lnTo>
                    <a:pt x="91" y="12"/>
                  </a:lnTo>
                  <a:lnTo>
                    <a:pt x="100" y="11"/>
                  </a:lnTo>
                  <a:lnTo>
                    <a:pt x="110" y="10"/>
                  </a:lnTo>
                  <a:lnTo>
                    <a:pt x="121" y="10"/>
                  </a:lnTo>
                  <a:lnTo>
                    <a:pt x="130" y="9"/>
                  </a:lnTo>
                  <a:lnTo>
                    <a:pt x="140" y="8"/>
                  </a:lnTo>
                  <a:lnTo>
                    <a:pt x="151" y="6"/>
                  </a:lnTo>
                  <a:lnTo>
                    <a:pt x="162" y="4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8" name="Freeform 454"/>
            <p:cNvSpPr>
              <a:spLocks/>
            </p:cNvSpPr>
            <p:nvPr/>
          </p:nvSpPr>
          <p:spPr bwMode="auto">
            <a:xfrm>
              <a:off x="6627" y="3839"/>
              <a:ext cx="15" cy="5"/>
            </a:xfrm>
            <a:custGeom>
              <a:avLst/>
              <a:gdLst>
                <a:gd name="T0" fmla="*/ 0 w 62"/>
                <a:gd name="T1" fmla="*/ 0 h 19"/>
                <a:gd name="T2" fmla="*/ 0 w 62"/>
                <a:gd name="T3" fmla="*/ 0 h 19"/>
                <a:gd name="T4" fmla="*/ 0 w 62"/>
                <a:gd name="T5" fmla="*/ 0 h 19"/>
                <a:gd name="T6" fmla="*/ 0 w 62"/>
                <a:gd name="T7" fmla="*/ 0 h 19"/>
                <a:gd name="T8" fmla="*/ 0 w 62"/>
                <a:gd name="T9" fmla="*/ 0 h 19"/>
                <a:gd name="T10" fmla="*/ 0 w 62"/>
                <a:gd name="T11" fmla="*/ 0 h 19"/>
                <a:gd name="T12" fmla="*/ 0 w 62"/>
                <a:gd name="T13" fmla="*/ 0 h 19"/>
                <a:gd name="T14" fmla="*/ 0 w 62"/>
                <a:gd name="T15" fmla="*/ 0 h 19"/>
                <a:gd name="T16" fmla="*/ 0 w 62"/>
                <a:gd name="T17" fmla="*/ 0 h 19"/>
                <a:gd name="T18" fmla="*/ 0 w 62"/>
                <a:gd name="T19" fmla="*/ 0 h 19"/>
                <a:gd name="T20" fmla="*/ 0 w 62"/>
                <a:gd name="T21" fmla="*/ 0 h 19"/>
                <a:gd name="T22" fmla="*/ 0 w 62"/>
                <a:gd name="T23" fmla="*/ 0 h 19"/>
                <a:gd name="T24" fmla="*/ 0 w 62"/>
                <a:gd name="T25" fmla="*/ 0 h 19"/>
                <a:gd name="T26" fmla="*/ 0 w 62"/>
                <a:gd name="T27" fmla="*/ 0 h 19"/>
                <a:gd name="T28" fmla="*/ 0 w 62"/>
                <a:gd name="T29" fmla="*/ 0 h 19"/>
                <a:gd name="T30" fmla="*/ 0 w 62"/>
                <a:gd name="T31" fmla="*/ 0 h 19"/>
                <a:gd name="T32" fmla="*/ 0 w 62"/>
                <a:gd name="T33" fmla="*/ 0 h 19"/>
                <a:gd name="T34" fmla="*/ 0 w 62"/>
                <a:gd name="T35" fmla="*/ 0 h 19"/>
                <a:gd name="T36" fmla="*/ 0 w 62"/>
                <a:gd name="T37" fmla="*/ 0 h 19"/>
                <a:gd name="T38" fmla="*/ 0 w 62"/>
                <a:gd name="T39" fmla="*/ 0 h 19"/>
                <a:gd name="T40" fmla="*/ 0 w 62"/>
                <a:gd name="T41" fmla="*/ 0 h 19"/>
                <a:gd name="T42" fmla="*/ 0 w 62"/>
                <a:gd name="T43" fmla="*/ 0 h 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2"/>
                <a:gd name="T67" fmla="*/ 0 h 19"/>
                <a:gd name="T68" fmla="*/ 62 w 62"/>
                <a:gd name="T69" fmla="*/ 19 h 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2" h="19">
                  <a:moveTo>
                    <a:pt x="62" y="0"/>
                  </a:moveTo>
                  <a:lnTo>
                    <a:pt x="59" y="5"/>
                  </a:lnTo>
                  <a:lnTo>
                    <a:pt x="57" y="10"/>
                  </a:lnTo>
                  <a:lnTo>
                    <a:pt x="53" y="13"/>
                  </a:lnTo>
                  <a:lnTo>
                    <a:pt x="48" y="15"/>
                  </a:lnTo>
                  <a:lnTo>
                    <a:pt x="42" y="15"/>
                  </a:lnTo>
                  <a:lnTo>
                    <a:pt x="36" y="16"/>
                  </a:lnTo>
                  <a:lnTo>
                    <a:pt x="29" y="16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9" y="17"/>
                  </a:lnTo>
                  <a:lnTo>
                    <a:pt x="4" y="17"/>
                  </a:lnTo>
                  <a:lnTo>
                    <a:pt x="0" y="19"/>
                  </a:lnTo>
                  <a:lnTo>
                    <a:pt x="5" y="16"/>
                  </a:lnTo>
                  <a:lnTo>
                    <a:pt x="10" y="14"/>
                  </a:lnTo>
                  <a:lnTo>
                    <a:pt x="16" y="10"/>
                  </a:lnTo>
                  <a:lnTo>
                    <a:pt x="22" y="9"/>
                  </a:lnTo>
                  <a:lnTo>
                    <a:pt x="33" y="6"/>
                  </a:lnTo>
                  <a:lnTo>
                    <a:pt x="42" y="4"/>
                  </a:lnTo>
                  <a:lnTo>
                    <a:pt x="52" y="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09" name="Freeform 455"/>
            <p:cNvSpPr>
              <a:spLocks/>
            </p:cNvSpPr>
            <p:nvPr/>
          </p:nvSpPr>
          <p:spPr bwMode="auto">
            <a:xfrm>
              <a:off x="7108" y="3841"/>
              <a:ext cx="35" cy="23"/>
            </a:xfrm>
            <a:custGeom>
              <a:avLst/>
              <a:gdLst>
                <a:gd name="T0" fmla="*/ 0 w 137"/>
                <a:gd name="T1" fmla="*/ 0 h 92"/>
                <a:gd name="T2" fmla="*/ 0 w 137"/>
                <a:gd name="T3" fmla="*/ 0 h 92"/>
                <a:gd name="T4" fmla="*/ 0 w 137"/>
                <a:gd name="T5" fmla="*/ 0 h 92"/>
                <a:gd name="T6" fmla="*/ 0 w 137"/>
                <a:gd name="T7" fmla="*/ 0 h 92"/>
                <a:gd name="T8" fmla="*/ 0 w 137"/>
                <a:gd name="T9" fmla="*/ 0 h 92"/>
                <a:gd name="T10" fmla="*/ 0 w 137"/>
                <a:gd name="T11" fmla="*/ 0 h 92"/>
                <a:gd name="T12" fmla="*/ 0 w 137"/>
                <a:gd name="T13" fmla="*/ 0 h 92"/>
                <a:gd name="T14" fmla="*/ 0 w 137"/>
                <a:gd name="T15" fmla="*/ 0 h 92"/>
                <a:gd name="T16" fmla="*/ 0 w 137"/>
                <a:gd name="T17" fmla="*/ 0 h 92"/>
                <a:gd name="T18" fmla="*/ 0 w 137"/>
                <a:gd name="T19" fmla="*/ 0 h 92"/>
                <a:gd name="T20" fmla="*/ 0 w 137"/>
                <a:gd name="T21" fmla="*/ 0 h 92"/>
                <a:gd name="T22" fmla="*/ 0 w 137"/>
                <a:gd name="T23" fmla="*/ 0 h 92"/>
                <a:gd name="T24" fmla="*/ 0 w 137"/>
                <a:gd name="T25" fmla="*/ 0 h 92"/>
                <a:gd name="T26" fmla="*/ 0 w 137"/>
                <a:gd name="T27" fmla="*/ 0 h 92"/>
                <a:gd name="T28" fmla="*/ 0 w 137"/>
                <a:gd name="T29" fmla="*/ 0 h 92"/>
                <a:gd name="T30" fmla="*/ 0 w 137"/>
                <a:gd name="T31" fmla="*/ 0 h 92"/>
                <a:gd name="T32" fmla="*/ 0 w 137"/>
                <a:gd name="T33" fmla="*/ 0 h 92"/>
                <a:gd name="T34" fmla="*/ 0 w 137"/>
                <a:gd name="T35" fmla="*/ 0 h 92"/>
                <a:gd name="T36" fmla="*/ 0 w 137"/>
                <a:gd name="T37" fmla="*/ 0 h 92"/>
                <a:gd name="T38" fmla="*/ 0 w 137"/>
                <a:gd name="T39" fmla="*/ 0 h 92"/>
                <a:gd name="T40" fmla="*/ 0 w 137"/>
                <a:gd name="T41" fmla="*/ 0 h 92"/>
                <a:gd name="T42" fmla="*/ 0 w 137"/>
                <a:gd name="T43" fmla="*/ 0 h 92"/>
                <a:gd name="T44" fmla="*/ 0 w 137"/>
                <a:gd name="T45" fmla="*/ 0 h 92"/>
                <a:gd name="T46" fmla="*/ 0 w 137"/>
                <a:gd name="T47" fmla="*/ 0 h 92"/>
                <a:gd name="T48" fmla="*/ 0 w 137"/>
                <a:gd name="T49" fmla="*/ 0 h 92"/>
                <a:gd name="T50" fmla="*/ 0 w 137"/>
                <a:gd name="T51" fmla="*/ 0 h 92"/>
                <a:gd name="T52" fmla="*/ 0 w 137"/>
                <a:gd name="T53" fmla="*/ 0 h 92"/>
                <a:gd name="T54" fmla="*/ 0 w 137"/>
                <a:gd name="T55" fmla="*/ 0 h 92"/>
                <a:gd name="T56" fmla="*/ 0 w 137"/>
                <a:gd name="T57" fmla="*/ 0 h 92"/>
                <a:gd name="T58" fmla="*/ 0 w 137"/>
                <a:gd name="T59" fmla="*/ 0 h 92"/>
                <a:gd name="T60" fmla="*/ 0 w 137"/>
                <a:gd name="T61" fmla="*/ 0 h 92"/>
                <a:gd name="T62" fmla="*/ 0 w 137"/>
                <a:gd name="T63" fmla="*/ 0 h 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7"/>
                <a:gd name="T97" fmla="*/ 0 h 92"/>
                <a:gd name="T98" fmla="*/ 137 w 137"/>
                <a:gd name="T99" fmla="*/ 92 h 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7" h="92">
                  <a:moveTo>
                    <a:pt x="98" y="0"/>
                  </a:moveTo>
                  <a:lnTo>
                    <a:pt x="103" y="4"/>
                  </a:lnTo>
                  <a:lnTo>
                    <a:pt x="109" y="14"/>
                  </a:lnTo>
                  <a:lnTo>
                    <a:pt x="107" y="17"/>
                  </a:lnTo>
                  <a:lnTo>
                    <a:pt x="107" y="23"/>
                  </a:lnTo>
                  <a:lnTo>
                    <a:pt x="104" y="26"/>
                  </a:lnTo>
                  <a:lnTo>
                    <a:pt x="100" y="28"/>
                  </a:lnTo>
                  <a:lnTo>
                    <a:pt x="99" y="31"/>
                  </a:lnTo>
                  <a:lnTo>
                    <a:pt x="101" y="35"/>
                  </a:lnTo>
                  <a:lnTo>
                    <a:pt x="103" y="34"/>
                  </a:lnTo>
                  <a:lnTo>
                    <a:pt x="107" y="33"/>
                  </a:lnTo>
                  <a:lnTo>
                    <a:pt x="115" y="27"/>
                  </a:lnTo>
                  <a:lnTo>
                    <a:pt x="124" y="24"/>
                  </a:lnTo>
                  <a:lnTo>
                    <a:pt x="119" y="29"/>
                  </a:lnTo>
                  <a:lnTo>
                    <a:pt x="116" y="37"/>
                  </a:lnTo>
                  <a:lnTo>
                    <a:pt x="113" y="42"/>
                  </a:lnTo>
                  <a:lnTo>
                    <a:pt x="112" y="50"/>
                  </a:lnTo>
                  <a:lnTo>
                    <a:pt x="112" y="54"/>
                  </a:lnTo>
                  <a:lnTo>
                    <a:pt x="116" y="57"/>
                  </a:lnTo>
                  <a:lnTo>
                    <a:pt x="118" y="57"/>
                  </a:lnTo>
                  <a:lnTo>
                    <a:pt x="123" y="59"/>
                  </a:lnTo>
                  <a:lnTo>
                    <a:pt x="129" y="57"/>
                  </a:lnTo>
                  <a:lnTo>
                    <a:pt x="137" y="57"/>
                  </a:lnTo>
                  <a:lnTo>
                    <a:pt x="137" y="64"/>
                  </a:lnTo>
                  <a:lnTo>
                    <a:pt x="137" y="73"/>
                  </a:lnTo>
                  <a:lnTo>
                    <a:pt x="130" y="75"/>
                  </a:lnTo>
                  <a:lnTo>
                    <a:pt x="124" y="78"/>
                  </a:lnTo>
                  <a:lnTo>
                    <a:pt x="116" y="80"/>
                  </a:lnTo>
                  <a:lnTo>
                    <a:pt x="109" y="82"/>
                  </a:lnTo>
                  <a:lnTo>
                    <a:pt x="100" y="84"/>
                  </a:lnTo>
                  <a:lnTo>
                    <a:pt x="92" y="87"/>
                  </a:lnTo>
                  <a:lnTo>
                    <a:pt x="83" y="89"/>
                  </a:lnTo>
                  <a:lnTo>
                    <a:pt x="76" y="91"/>
                  </a:lnTo>
                  <a:lnTo>
                    <a:pt x="66" y="91"/>
                  </a:lnTo>
                  <a:lnTo>
                    <a:pt x="58" y="92"/>
                  </a:lnTo>
                  <a:lnTo>
                    <a:pt x="50" y="92"/>
                  </a:lnTo>
                  <a:lnTo>
                    <a:pt x="42" y="92"/>
                  </a:lnTo>
                  <a:lnTo>
                    <a:pt x="34" y="90"/>
                  </a:lnTo>
                  <a:lnTo>
                    <a:pt x="27" y="89"/>
                  </a:lnTo>
                  <a:lnTo>
                    <a:pt x="21" y="87"/>
                  </a:lnTo>
                  <a:lnTo>
                    <a:pt x="16" y="84"/>
                  </a:lnTo>
                  <a:lnTo>
                    <a:pt x="9" y="80"/>
                  </a:lnTo>
                  <a:lnTo>
                    <a:pt x="6" y="75"/>
                  </a:lnTo>
                  <a:lnTo>
                    <a:pt x="3" y="69"/>
                  </a:lnTo>
                  <a:lnTo>
                    <a:pt x="1" y="63"/>
                  </a:lnTo>
                  <a:lnTo>
                    <a:pt x="0" y="55"/>
                  </a:lnTo>
                  <a:lnTo>
                    <a:pt x="3" y="48"/>
                  </a:lnTo>
                  <a:lnTo>
                    <a:pt x="6" y="38"/>
                  </a:lnTo>
                  <a:lnTo>
                    <a:pt x="11" y="28"/>
                  </a:lnTo>
                  <a:lnTo>
                    <a:pt x="22" y="28"/>
                  </a:lnTo>
                  <a:lnTo>
                    <a:pt x="30" y="24"/>
                  </a:lnTo>
                  <a:lnTo>
                    <a:pt x="37" y="16"/>
                  </a:lnTo>
                  <a:lnTo>
                    <a:pt x="45" y="8"/>
                  </a:lnTo>
                  <a:lnTo>
                    <a:pt x="46" y="13"/>
                  </a:lnTo>
                  <a:lnTo>
                    <a:pt x="48" y="17"/>
                  </a:lnTo>
                  <a:lnTo>
                    <a:pt x="52" y="19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8" y="22"/>
                  </a:lnTo>
                  <a:lnTo>
                    <a:pt x="75" y="17"/>
                  </a:lnTo>
                  <a:lnTo>
                    <a:pt x="82" y="13"/>
                  </a:lnTo>
                  <a:lnTo>
                    <a:pt x="89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0" name="Freeform 456"/>
            <p:cNvSpPr>
              <a:spLocks/>
            </p:cNvSpPr>
            <p:nvPr/>
          </p:nvSpPr>
          <p:spPr bwMode="auto">
            <a:xfrm>
              <a:off x="6744" y="3842"/>
              <a:ext cx="69" cy="21"/>
            </a:xfrm>
            <a:custGeom>
              <a:avLst/>
              <a:gdLst>
                <a:gd name="T0" fmla="*/ 0 w 274"/>
                <a:gd name="T1" fmla="*/ 0 h 81"/>
                <a:gd name="T2" fmla="*/ 0 w 274"/>
                <a:gd name="T3" fmla="*/ 0 h 81"/>
                <a:gd name="T4" fmla="*/ 0 w 274"/>
                <a:gd name="T5" fmla="*/ 0 h 81"/>
                <a:gd name="T6" fmla="*/ 0 w 274"/>
                <a:gd name="T7" fmla="*/ 0 h 81"/>
                <a:gd name="T8" fmla="*/ 0 w 274"/>
                <a:gd name="T9" fmla="*/ 0 h 81"/>
                <a:gd name="T10" fmla="*/ 0 w 274"/>
                <a:gd name="T11" fmla="*/ 0 h 81"/>
                <a:gd name="T12" fmla="*/ 0 w 274"/>
                <a:gd name="T13" fmla="*/ 0 h 81"/>
                <a:gd name="T14" fmla="*/ 0 w 274"/>
                <a:gd name="T15" fmla="*/ 0 h 81"/>
                <a:gd name="T16" fmla="*/ 0 w 274"/>
                <a:gd name="T17" fmla="*/ 0 h 81"/>
                <a:gd name="T18" fmla="*/ 0 w 274"/>
                <a:gd name="T19" fmla="*/ 0 h 81"/>
                <a:gd name="T20" fmla="*/ 0 w 274"/>
                <a:gd name="T21" fmla="*/ 0 h 81"/>
                <a:gd name="T22" fmla="*/ 0 w 274"/>
                <a:gd name="T23" fmla="*/ 0 h 81"/>
                <a:gd name="T24" fmla="*/ 0 w 274"/>
                <a:gd name="T25" fmla="*/ 0 h 81"/>
                <a:gd name="T26" fmla="*/ 0 w 274"/>
                <a:gd name="T27" fmla="*/ 0 h 81"/>
                <a:gd name="T28" fmla="*/ 0 w 274"/>
                <a:gd name="T29" fmla="*/ 0 h 81"/>
                <a:gd name="T30" fmla="*/ 0 w 274"/>
                <a:gd name="T31" fmla="*/ 0 h 81"/>
                <a:gd name="T32" fmla="*/ 0 w 274"/>
                <a:gd name="T33" fmla="*/ 0 h 81"/>
                <a:gd name="T34" fmla="*/ 0 w 274"/>
                <a:gd name="T35" fmla="*/ 0 h 81"/>
                <a:gd name="T36" fmla="*/ 0 w 274"/>
                <a:gd name="T37" fmla="*/ 0 h 81"/>
                <a:gd name="T38" fmla="*/ 0 w 274"/>
                <a:gd name="T39" fmla="*/ 0 h 81"/>
                <a:gd name="T40" fmla="*/ 0 w 274"/>
                <a:gd name="T41" fmla="*/ 0 h 81"/>
                <a:gd name="T42" fmla="*/ 0 w 274"/>
                <a:gd name="T43" fmla="*/ 0 h 81"/>
                <a:gd name="T44" fmla="*/ 0 w 274"/>
                <a:gd name="T45" fmla="*/ 0 h 81"/>
                <a:gd name="T46" fmla="*/ 0 w 274"/>
                <a:gd name="T47" fmla="*/ 0 h 81"/>
                <a:gd name="T48" fmla="*/ 0 w 274"/>
                <a:gd name="T49" fmla="*/ 0 h 81"/>
                <a:gd name="T50" fmla="*/ 0 w 274"/>
                <a:gd name="T51" fmla="*/ 0 h 81"/>
                <a:gd name="T52" fmla="*/ 0 w 274"/>
                <a:gd name="T53" fmla="*/ 0 h 81"/>
                <a:gd name="T54" fmla="*/ 0 w 274"/>
                <a:gd name="T55" fmla="*/ 0 h 81"/>
                <a:gd name="T56" fmla="*/ 0 w 274"/>
                <a:gd name="T57" fmla="*/ 0 h 81"/>
                <a:gd name="T58" fmla="*/ 0 w 274"/>
                <a:gd name="T59" fmla="*/ 0 h 81"/>
                <a:gd name="T60" fmla="*/ 0 w 274"/>
                <a:gd name="T61" fmla="*/ 0 h 81"/>
                <a:gd name="T62" fmla="*/ 0 w 274"/>
                <a:gd name="T63" fmla="*/ 0 h 81"/>
                <a:gd name="T64" fmla="*/ 0 w 274"/>
                <a:gd name="T65" fmla="*/ 0 h 81"/>
                <a:gd name="T66" fmla="*/ 0 w 274"/>
                <a:gd name="T67" fmla="*/ 0 h 81"/>
                <a:gd name="T68" fmla="*/ 0 w 274"/>
                <a:gd name="T69" fmla="*/ 0 h 81"/>
                <a:gd name="T70" fmla="*/ 0 w 274"/>
                <a:gd name="T71" fmla="*/ 0 h 81"/>
                <a:gd name="T72" fmla="*/ 0 w 274"/>
                <a:gd name="T73" fmla="*/ 0 h 81"/>
                <a:gd name="T74" fmla="*/ 0 w 274"/>
                <a:gd name="T75" fmla="*/ 0 h 81"/>
                <a:gd name="T76" fmla="*/ 0 w 274"/>
                <a:gd name="T77" fmla="*/ 0 h 81"/>
                <a:gd name="T78" fmla="*/ 0 w 274"/>
                <a:gd name="T79" fmla="*/ 0 h 81"/>
                <a:gd name="T80" fmla="*/ 0 w 274"/>
                <a:gd name="T81" fmla="*/ 0 h 81"/>
                <a:gd name="T82" fmla="*/ 0 w 274"/>
                <a:gd name="T83" fmla="*/ 0 h 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74"/>
                <a:gd name="T127" fmla="*/ 0 h 81"/>
                <a:gd name="T128" fmla="*/ 274 w 274"/>
                <a:gd name="T129" fmla="*/ 81 h 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74" h="81">
                  <a:moveTo>
                    <a:pt x="255" y="0"/>
                  </a:moveTo>
                  <a:lnTo>
                    <a:pt x="262" y="1"/>
                  </a:lnTo>
                  <a:lnTo>
                    <a:pt x="270" y="6"/>
                  </a:lnTo>
                  <a:lnTo>
                    <a:pt x="272" y="14"/>
                  </a:lnTo>
                  <a:lnTo>
                    <a:pt x="274" y="23"/>
                  </a:lnTo>
                  <a:lnTo>
                    <a:pt x="256" y="26"/>
                  </a:lnTo>
                  <a:lnTo>
                    <a:pt x="238" y="28"/>
                  </a:lnTo>
                  <a:lnTo>
                    <a:pt x="220" y="31"/>
                  </a:lnTo>
                  <a:lnTo>
                    <a:pt x="203" y="33"/>
                  </a:lnTo>
                  <a:lnTo>
                    <a:pt x="186" y="36"/>
                  </a:lnTo>
                  <a:lnTo>
                    <a:pt x="168" y="40"/>
                  </a:lnTo>
                  <a:lnTo>
                    <a:pt x="152" y="42"/>
                  </a:lnTo>
                  <a:lnTo>
                    <a:pt x="135" y="46"/>
                  </a:lnTo>
                  <a:lnTo>
                    <a:pt x="118" y="49"/>
                  </a:lnTo>
                  <a:lnTo>
                    <a:pt x="100" y="53"/>
                  </a:lnTo>
                  <a:lnTo>
                    <a:pt x="83" y="57"/>
                  </a:lnTo>
                  <a:lnTo>
                    <a:pt x="66" y="62"/>
                  </a:lnTo>
                  <a:lnTo>
                    <a:pt x="49" y="66"/>
                  </a:lnTo>
                  <a:lnTo>
                    <a:pt x="32" y="71"/>
                  </a:lnTo>
                  <a:lnTo>
                    <a:pt x="15" y="74"/>
                  </a:lnTo>
                  <a:lnTo>
                    <a:pt x="0" y="81"/>
                  </a:lnTo>
                  <a:lnTo>
                    <a:pt x="7" y="73"/>
                  </a:lnTo>
                  <a:lnTo>
                    <a:pt x="15" y="68"/>
                  </a:lnTo>
                  <a:lnTo>
                    <a:pt x="24" y="62"/>
                  </a:lnTo>
                  <a:lnTo>
                    <a:pt x="32" y="57"/>
                  </a:lnTo>
                  <a:lnTo>
                    <a:pt x="46" y="49"/>
                  </a:lnTo>
                  <a:lnTo>
                    <a:pt x="60" y="44"/>
                  </a:lnTo>
                  <a:lnTo>
                    <a:pt x="73" y="39"/>
                  </a:lnTo>
                  <a:lnTo>
                    <a:pt x="88" y="35"/>
                  </a:lnTo>
                  <a:lnTo>
                    <a:pt x="101" y="32"/>
                  </a:lnTo>
                  <a:lnTo>
                    <a:pt x="115" y="29"/>
                  </a:lnTo>
                  <a:lnTo>
                    <a:pt x="130" y="27"/>
                  </a:lnTo>
                  <a:lnTo>
                    <a:pt x="143" y="26"/>
                  </a:lnTo>
                  <a:lnTo>
                    <a:pt x="156" y="22"/>
                  </a:lnTo>
                  <a:lnTo>
                    <a:pt x="170" y="20"/>
                  </a:lnTo>
                  <a:lnTo>
                    <a:pt x="184" y="18"/>
                  </a:lnTo>
                  <a:lnTo>
                    <a:pt x="199" y="16"/>
                  </a:lnTo>
                  <a:lnTo>
                    <a:pt x="212" y="12"/>
                  </a:lnTo>
                  <a:lnTo>
                    <a:pt x="225" y="9"/>
                  </a:lnTo>
                  <a:lnTo>
                    <a:pt x="239" y="5"/>
                  </a:lnTo>
                  <a:lnTo>
                    <a:pt x="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1" name="Freeform 457"/>
            <p:cNvSpPr>
              <a:spLocks/>
            </p:cNvSpPr>
            <p:nvPr/>
          </p:nvSpPr>
          <p:spPr bwMode="auto">
            <a:xfrm>
              <a:off x="6879" y="3842"/>
              <a:ext cx="53" cy="13"/>
            </a:xfrm>
            <a:custGeom>
              <a:avLst/>
              <a:gdLst>
                <a:gd name="T0" fmla="*/ 0 w 209"/>
                <a:gd name="T1" fmla="*/ 0 h 50"/>
                <a:gd name="T2" fmla="*/ 0 w 209"/>
                <a:gd name="T3" fmla="*/ 0 h 50"/>
                <a:gd name="T4" fmla="*/ 0 w 209"/>
                <a:gd name="T5" fmla="*/ 0 h 50"/>
                <a:gd name="T6" fmla="*/ 0 w 209"/>
                <a:gd name="T7" fmla="*/ 0 h 50"/>
                <a:gd name="T8" fmla="*/ 0 w 209"/>
                <a:gd name="T9" fmla="*/ 0 h 50"/>
                <a:gd name="T10" fmla="*/ 0 w 209"/>
                <a:gd name="T11" fmla="*/ 0 h 50"/>
                <a:gd name="T12" fmla="*/ 0 w 209"/>
                <a:gd name="T13" fmla="*/ 0 h 50"/>
                <a:gd name="T14" fmla="*/ 0 w 209"/>
                <a:gd name="T15" fmla="*/ 0 h 50"/>
                <a:gd name="T16" fmla="*/ 0 w 209"/>
                <a:gd name="T17" fmla="*/ 0 h 50"/>
                <a:gd name="T18" fmla="*/ 0 w 209"/>
                <a:gd name="T19" fmla="*/ 0 h 50"/>
                <a:gd name="T20" fmla="*/ 0 w 209"/>
                <a:gd name="T21" fmla="*/ 0 h 50"/>
                <a:gd name="T22" fmla="*/ 0 w 209"/>
                <a:gd name="T23" fmla="*/ 0 h 50"/>
                <a:gd name="T24" fmla="*/ 0 w 209"/>
                <a:gd name="T25" fmla="*/ 0 h 50"/>
                <a:gd name="T26" fmla="*/ 0 w 209"/>
                <a:gd name="T27" fmla="*/ 0 h 50"/>
                <a:gd name="T28" fmla="*/ 0 w 209"/>
                <a:gd name="T29" fmla="*/ 0 h 50"/>
                <a:gd name="T30" fmla="*/ 0 w 209"/>
                <a:gd name="T31" fmla="*/ 0 h 50"/>
                <a:gd name="T32" fmla="*/ 0 w 209"/>
                <a:gd name="T33" fmla="*/ 0 h 50"/>
                <a:gd name="T34" fmla="*/ 0 w 209"/>
                <a:gd name="T35" fmla="*/ 0 h 50"/>
                <a:gd name="T36" fmla="*/ 0 w 209"/>
                <a:gd name="T37" fmla="*/ 0 h 50"/>
                <a:gd name="T38" fmla="*/ 0 w 209"/>
                <a:gd name="T39" fmla="*/ 0 h 50"/>
                <a:gd name="T40" fmla="*/ 0 w 209"/>
                <a:gd name="T41" fmla="*/ 0 h 50"/>
                <a:gd name="T42" fmla="*/ 0 w 209"/>
                <a:gd name="T43" fmla="*/ 0 h 50"/>
                <a:gd name="T44" fmla="*/ 0 w 209"/>
                <a:gd name="T45" fmla="*/ 0 h 50"/>
                <a:gd name="T46" fmla="*/ 0 w 209"/>
                <a:gd name="T47" fmla="*/ 0 h 50"/>
                <a:gd name="T48" fmla="*/ 0 w 209"/>
                <a:gd name="T49" fmla="*/ 0 h 50"/>
                <a:gd name="T50" fmla="*/ 0 w 209"/>
                <a:gd name="T51" fmla="*/ 0 h 50"/>
                <a:gd name="T52" fmla="*/ 0 w 209"/>
                <a:gd name="T53" fmla="*/ 0 h 50"/>
                <a:gd name="T54" fmla="*/ 0 w 209"/>
                <a:gd name="T55" fmla="*/ 0 h 50"/>
                <a:gd name="T56" fmla="*/ 0 w 209"/>
                <a:gd name="T57" fmla="*/ 0 h 50"/>
                <a:gd name="T58" fmla="*/ 0 w 209"/>
                <a:gd name="T59" fmla="*/ 0 h 50"/>
                <a:gd name="T60" fmla="*/ 0 w 209"/>
                <a:gd name="T61" fmla="*/ 0 h 50"/>
                <a:gd name="T62" fmla="*/ 0 w 209"/>
                <a:gd name="T63" fmla="*/ 0 h 50"/>
                <a:gd name="T64" fmla="*/ 0 w 209"/>
                <a:gd name="T65" fmla="*/ 0 h 50"/>
                <a:gd name="T66" fmla="*/ 0 w 209"/>
                <a:gd name="T67" fmla="*/ 0 h 50"/>
                <a:gd name="T68" fmla="*/ 0 w 209"/>
                <a:gd name="T69" fmla="*/ 0 h 50"/>
                <a:gd name="T70" fmla="*/ 0 w 209"/>
                <a:gd name="T71" fmla="*/ 0 h 50"/>
                <a:gd name="T72" fmla="*/ 0 w 209"/>
                <a:gd name="T73" fmla="*/ 0 h 50"/>
                <a:gd name="T74" fmla="*/ 0 w 209"/>
                <a:gd name="T75" fmla="*/ 0 h 50"/>
                <a:gd name="T76" fmla="*/ 0 w 209"/>
                <a:gd name="T77" fmla="*/ 0 h 50"/>
                <a:gd name="T78" fmla="*/ 0 w 209"/>
                <a:gd name="T79" fmla="*/ 0 h 50"/>
                <a:gd name="T80" fmla="*/ 0 w 209"/>
                <a:gd name="T81" fmla="*/ 0 h 50"/>
                <a:gd name="T82" fmla="*/ 0 w 209"/>
                <a:gd name="T83" fmla="*/ 0 h 50"/>
                <a:gd name="T84" fmla="*/ 0 w 209"/>
                <a:gd name="T85" fmla="*/ 0 h 50"/>
                <a:gd name="T86" fmla="*/ 0 w 209"/>
                <a:gd name="T87" fmla="*/ 0 h 50"/>
                <a:gd name="T88" fmla="*/ 0 w 209"/>
                <a:gd name="T89" fmla="*/ 0 h 50"/>
                <a:gd name="T90" fmla="*/ 0 w 209"/>
                <a:gd name="T91" fmla="*/ 0 h 50"/>
                <a:gd name="T92" fmla="*/ 0 w 209"/>
                <a:gd name="T93" fmla="*/ 0 h 50"/>
                <a:gd name="T94" fmla="*/ 0 w 209"/>
                <a:gd name="T95" fmla="*/ 0 h 50"/>
                <a:gd name="T96" fmla="*/ 0 w 209"/>
                <a:gd name="T97" fmla="*/ 0 h 50"/>
                <a:gd name="T98" fmla="*/ 0 w 209"/>
                <a:gd name="T99" fmla="*/ 0 h 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9"/>
                <a:gd name="T151" fmla="*/ 0 h 50"/>
                <a:gd name="T152" fmla="*/ 209 w 209"/>
                <a:gd name="T153" fmla="*/ 50 h 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9" h="50">
                  <a:moveTo>
                    <a:pt x="129" y="1"/>
                  </a:moveTo>
                  <a:lnTo>
                    <a:pt x="137" y="2"/>
                  </a:lnTo>
                  <a:lnTo>
                    <a:pt x="147" y="2"/>
                  </a:lnTo>
                  <a:lnTo>
                    <a:pt x="156" y="1"/>
                  </a:lnTo>
                  <a:lnTo>
                    <a:pt x="166" y="1"/>
                  </a:lnTo>
                  <a:lnTo>
                    <a:pt x="176" y="1"/>
                  </a:lnTo>
                  <a:lnTo>
                    <a:pt x="185" y="0"/>
                  </a:lnTo>
                  <a:lnTo>
                    <a:pt x="195" y="0"/>
                  </a:lnTo>
                  <a:lnTo>
                    <a:pt x="205" y="1"/>
                  </a:lnTo>
                  <a:lnTo>
                    <a:pt x="205" y="7"/>
                  </a:lnTo>
                  <a:lnTo>
                    <a:pt x="207" y="13"/>
                  </a:lnTo>
                  <a:lnTo>
                    <a:pt x="208" y="19"/>
                  </a:lnTo>
                  <a:lnTo>
                    <a:pt x="209" y="24"/>
                  </a:lnTo>
                  <a:lnTo>
                    <a:pt x="203" y="23"/>
                  </a:lnTo>
                  <a:lnTo>
                    <a:pt x="196" y="21"/>
                  </a:lnTo>
                  <a:lnTo>
                    <a:pt x="186" y="26"/>
                  </a:lnTo>
                  <a:lnTo>
                    <a:pt x="178" y="30"/>
                  </a:lnTo>
                  <a:lnTo>
                    <a:pt x="167" y="33"/>
                  </a:lnTo>
                  <a:lnTo>
                    <a:pt x="156" y="36"/>
                  </a:lnTo>
                  <a:lnTo>
                    <a:pt x="144" y="37"/>
                  </a:lnTo>
                  <a:lnTo>
                    <a:pt x="132" y="40"/>
                  </a:lnTo>
                  <a:lnTo>
                    <a:pt x="120" y="41"/>
                  </a:lnTo>
                  <a:lnTo>
                    <a:pt x="108" y="43"/>
                  </a:lnTo>
                  <a:lnTo>
                    <a:pt x="95" y="43"/>
                  </a:lnTo>
                  <a:lnTo>
                    <a:pt x="82" y="43"/>
                  </a:lnTo>
                  <a:lnTo>
                    <a:pt x="68" y="43"/>
                  </a:lnTo>
                  <a:lnTo>
                    <a:pt x="55" y="44"/>
                  </a:lnTo>
                  <a:lnTo>
                    <a:pt x="42" y="44"/>
                  </a:lnTo>
                  <a:lnTo>
                    <a:pt x="31" y="46"/>
                  </a:lnTo>
                  <a:lnTo>
                    <a:pt x="20" y="47"/>
                  </a:lnTo>
                  <a:lnTo>
                    <a:pt x="9" y="50"/>
                  </a:lnTo>
                  <a:lnTo>
                    <a:pt x="3" y="41"/>
                  </a:lnTo>
                  <a:lnTo>
                    <a:pt x="0" y="33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8" y="18"/>
                  </a:lnTo>
                  <a:lnTo>
                    <a:pt x="15" y="16"/>
                  </a:lnTo>
                  <a:lnTo>
                    <a:pt x="23" y="13"/>
                  </a:lnTo>
                  <a:lnTo>
                    <a:pt x="34" y="12"/>
                  </a:lnTo>
                  <a:lnTo>
                    <a:pt x="43" y="10"/>
                  </a:lnTo>
                  <a:lnTo>
                    <a:pt x="54" y="9"/>
                  </a:lnTo>
                  <a:lnTo>
                    <a:pt x="65" y="8"/>
                  </a:lnTo>
                  <a:lnTo>
                    <a:pt x="77" y="8"/>
                  </a:lnTo>
                  <a:lnTo>
                    <a:pt x="88" y="7"/>
                  </a:lnTo>
                  <a:lnTo>
                    <a:pt x="99" y="7"/>
                  </a:lnTo>
                  <a:lnTo>
                    <a:pt x="107" y="6"/>
                  </a:lnTo>
                  <a:lnTo>
                    <a:pt x="115" y="5"/>
                  </a:lnTo>
                  <a:lnTo>
                    <a:pt x="123" y="4"/>
                  </a:lnTo>
                  <a:lnTo>
                    <a:pt x="129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2" name="Freeform 458"/>
            <p:cNvSpPr>
              <a:spLocks/>
            </p:cNvSpPr>
            <p:nvPr/>
          </p:nvSpPr>
          <p:spPr bwMode="auto">
            <a:xfrm>
              <a:off x="7038" y="3845"/>
              <a:ext cx="47" cy="28"/>
            </a:xfrm>
            <a:custGeom>
              <a:avLst/>
              <a:gdLst>
                <a:gd name="T0" fmla="*/ 0 w 188"/>
                <a:gd name="T1" fmla="*/ 0 h 109"/>
                <a:gd name="T2" fmla="*/ 0 w 188"/>
                <a:gd name="T3" fmla="*/ 0 h 109"/>
                <a:gd name="T4" fmla="*/ 0 w 188"/>
                <a:gd name="T5" fmla="*/ 0 h 109"/>
                <a:gd name="T6" fmla="*/ 0 w 188"/>
                <a:gd name="T7" fmla="*/ 0 h 109"/>
                <a:gd name="T8" fmla="*/ 0 w 188"/>
                <a:gd name="T9" fmla="*/ 0 h 109"/>
                <a:gd name="T10" fmla="*/ 0 w 188"/>
                <a:gd name="T11" fmla="*/ 0 h 109"/>
                <a:gd name="T12" fmla="*/ 0 w 188"/>
                <a:gd name="T13" fmla="*/ 0 h 109"/>
                <a:gd name="T14" fmla="*/ 0 w 188"/>
                <a:gd name="T15" fmla="*/ 0 h 109"/>
                <a:gd name="T16" fmla="*/ 0 w 188"/>
                <a:gd name="T17" fmla="*/ 0 h 109"/>
                <a:gd name="T18" fmla="*/ 0 w 188"/>
                <a:gd name="T19" fmla="*/ 0 h 109"/>
                <a:gd name="T20" fmla="*/ 0 w 188"/>
                <a:gd name="T21" fmla="*/ 0 h 109"/>
                <a:gd name="T22" fmla="*/ 0 w 188"/>
                <a:gd name="T23" fmla="*/ 0 h 109"/>
                <a:gd name="T24" fmla="*/ 0 w 188"/>
                <a:gd name="T25" fmla="*/ 0 h 109"/>
                <a:gd name="T26" fmla="*/ 0 w 188"/>
                <a:gd name="T27" fmla="*/ 0 h 109"/>
                <a:gd name="T28" fmla="*/ 0 w 188"/>
                <a:gd name="T29" fmla="*/ 0 h 109"/>
                <a:gd name="T30" fmla="*/ 0 w 188"/>
                <a:gd name="T31" fmla="*/ 0 h 109"/>
                <a:gd name="T32" fmla="*/ 0 w 188"/>
                <a:gd name="T33" fmla="*/ 0 h 109"/>
                <a:gd name="T34" fmla="*/ 0 w 188"/>
                <a:gd name="T35" fmla="*/ 0 h 109"/>
                <a:gd name="T36" fmla="*/ 0 w 188"/>
                <a:gd name="T37" fmla="*/ 0 h 109"/>
                <a:gd name="T38" fmla="*/ 0 w 188"/>
                <a:gd name="T39" fmla="*/ 0 h 109"/>
                <a:gd name="T40" fmla="*/ 0 w 188"/>
                <a:gd name="T41" fmla="*/ 0 h 109"/>
                <a:gd name="T42" fmla="*/ 0 w 188"/>
                <a:gd name="T43" fmla="*/ 0 h 109"/>
                <a:gd name="T44" fmla="*/ 0 w 188"/>
                <a:gd name="T45" fmla="*/ 0 h 109"/>
                <a:gd name="T46" fmla="*/ 0 w 188"/>
                <a:gd name="T47" fmla="*/ 0 h 109"/>
                <a:gd name="T48" fmla="*/ 0 w 188"/>
                <a:gd name="T49" fmla="*/ 0 h 109"/>
                <a:gd name="T50" fmla="*/ 0 w 188"/>
                <a:gd name="T51" fmla="*/ 0 h 109"/>
                <a:gd name="T52" fmla="*/ 0 w 188"/>
                <a:gd name="T53" fmla="*/ 0 h 109"/>
                <a:gd name="T54" fmla="*/ 0 w 188"/>
                <a:gd name="T55" fmla="*/ 0 h 109"/>
                <a:gd name="T56" fmla="*/ 0 w 188"/>
                <a:gd name="T57" fmla="*/ 0 h 109"/>
                <a:gd name="T58" fmla="*/ 0 w 188"/>
                <a:gd name="T59" fmla="*/ 0 h 109"/>
                <a:gd name="T60" fmla="*/ 0 w 188"/>
                <a:gd name="T61" fmla="*/ 0 h 109"/>
                <a:gd name="T62" fmla="*/ 0 w 188"/>
                <a:gd name="T63" fmla="*/ 0 h 109"/>
                <a:gd name="T64" fmla="*/ 0 w 188"/>
                <a:gd name="T65" fmla="*/ 0 h 109"/>
                <a:gd name="T66" fmla="*/ 0 w 188"/>
                <a:gd name="T67" fmla="*/ 0 h 109"/>
                <a:gd name="T68" fmla="*/ 0 w 188"/>
                <a:gd name="T69" fmla="*/ 0 h 109"/>
                <a:gd name="T70" fmla="*/ 0 w 188"/>
                <a:gd name="T71" fmla="*/ 0 h 109"/>
                <a:gd name="T72" fmla="*/ 0 w 188"/>
                <a:gd name="T73" fmla="*/ 0 h 109"/>
                <a:gd name="T74" fmla="*/ 0 w 188"/>
                <a:gd name="T75" fmla="*/ 0 h 109"/>
                <a:gd name="T76" fmla="*/ 0 w 188"/>
                <a:gd name="T77" fmla="*/ 0 h 109"/>
                <a:gd name="T78" fmla="*/ 0 w 188"/>
                <a:gd name="T79" fmla="*/ 0 h 109"/>
                <a:gd name="T80" fmla="*/ 0 w 188"/>
                <a:gd name="T81" fmla="*/ 0 h 109"/>
                <a:gd name="T82" fmla="*/ 0 w 188"/>
                <a:gd name="T83" fmla="*/ 0 h 109"/>
                <a:gd name="T84" fmla="*/ 0 w 188"/>
                <a:gd name="T85" fmla="*/ 0 h 109"/>
                <a:gd name="T86" fmla="*/ 0 w 188"/>
                <a:gd name="T87" fmla="*/ 0 h 109"/>
                <a:gd name="T88" fmla="*/ 0 w 188"/>
                <a:gd name="T89" fmla="*/ 0 h 109"/>
                <a:gd name="T90" fmla="*/ 0 w 188"/>
                <a:gd name="T91" fmla="*/ 0 h 109"/>
                <a:gd name="T92" fmla="*/ 0 w 188"/>
                <a:gd name="T93" fmla="*/ 0 h 10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8"/>
                <a:gd name="T142" fmla="*/ 0 h 109"/>
                <a:gd name="T143" fmla="*/ 188 w 188"/>
                <a:gd name="T144" fmla="*/ 109 h 10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8" h="109">
                  <a:moveTo>
                    <a:pt x="85" y="0"/>
                  </a:moveTo>
                  <a:lnTo>
                    <a:pt x="88" y="8"/>
                  </a:lnTo>
                  <a:lnTo>
                    <a:pt x="85" y="16"/>
                  </a:lnTo>
                  <a:lnTo>
                    <a:pt x="81" y="20"/>
                  </a:lnTo>
                  <a:lnTo>
                    <a:pt x="77" y="24"/>
                  </a:lnTo>
                  <a:lnTo>
                    <a:pt x="73" y="30"/>
                  </a:lnTo>
                  <a:lnTo>
                    <a:pt x="70" y="35"/>
                  </a:lnTo>
                  <a:lnTo>
                    <a:pt x="73" y="33"/>
                  </a:lnTo>
                  <a:lnTo>
                    <a:pt x="79" y="31"/>
                  </a:lnTo>
                  <a:lnTo>
                    <a:pt x="85" y="29"/>
                  </a:lnTo>
                  <a:lnTo>
                    <a:pt x="92" y="27"/>
                  </a:lnTo>
                  <a:lnTo>
                    <a:pt x="98" y="22"/>
                  </a:lnTo>
                  <a:lnTo>
                    <a:pt x="105" y="19"/>
                  </a:lnTo>
                  <a:lnTo>
                    <a:pt x="112" y="16"/>
                  </a:lnTo>
                  <a:lnTo>
                    <a:pt x="120" y="14"/>
                  </a:lnTo>
                  <a:lnTo>
                    <a:pt x="129" y="8"/>
                  </a:lnTo>
                  <a:lnTo>
                    <a:pt x="136" y="10"/>
                  </a:lnTo>
                  <a:lnTo>
                    <a:pt x="136" y="13"/>
                  </a:lnTo>
                  <a:lnTo>
                    <a:pt x="135" y="17"/>
                  </a:lnTo>
                  <a:lnTo>
                    <a:pt x="132" y="22"/>
                  </a:lnTo>
                  <a:lnTo>
                    <a:pt x="127" y="31"/>
                  </a:lnTo>
                  <a:lnTo>
                    <a:pt x="118" y="34"/>
                  </a:lnTo>
                  <a:lnTo>
                    <a:pt x="111" y="37"/>
                  </a:lnTo>
                  <a:lnTo>
                    <a:pt x="112" y="44"/>
                  </a:lnTo>
                  <a:lnTo>
                    <a:pt x="117" y="45"/>
                  </a:lnTo>
                  <a:lnTo>
                    <a:pt x="123" y="43"/>
                  </a:lnTo>
                  <a:lnTo>
                    <a:pt x="130" y="40"/>
                  </a:lnTo>
                  <a:lnTo>
                    <a:pt x="139" y="32"/>
                  </a:lnTo>
                  <a:lnTo>
                    <a:pt x="147" y="28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64" y="31"/>
                  </a:lnTo>
                  <a:lnTo>
                    <a:pt x="160" y="39"/>
                  </a:lnTo>
                  <a:lnTo>
                    <a:pt x="153" y="42"/>
                  </a:lnTo>
                  <a:lnTo>
                    <a:pt x="147" y="47"/>
                  </a:lnTo>
                  <a:lnTo>
                    <a:pt x="139" y="52"/>
                  </a:lnTo>
                  <a:lnTo>
                    <a:pt x="132" y="56"/>
                  </a:lnTo>
                  <a:lnTo>
                    <a:pt x="127" y="61"/>
                  </a:lnTo>
                  <a:lnTo>
                    <a:pt x="124" y="69"/>
                  </a:lnTo>
                  <a:lnTo>
                    <a:pt x="130" y="68"/>
                  </a:lnTo>
                  <a:lnTo>
                    <a:pt x="139" y="66"/>
                  </a:lnTo>
                  <a:lnTo>
                    <a:pt x="146" y="62"/>
                  </a:lnTo>
                  <a:lnTo>
                    <a:pt x="153" y="60"/>
                  </a:lnTo>
                  <a:lnTo>
                    <a:pt x="160" y="56"/>
                  </a:lnTo>
                  <a:lnTo>
                    <a:pt x="167" y="53"/>
                  </a:lnTo>
                  <a:lnTo>
                    <a:pt x="175" y="52"/>
                  </a:lnTo>
                  <a:lnTo>
                    <a:pt x="185" y="53"/>
                  </a:lnTo>
                  <a:lnTo>
                    <a:pt x="187" y="60"/>
                  </a:lnTo>
                  <a:lnTo>
                    <a:pt x="188" y="69"/>
                  </a:lnTo>
                  <a:lnTo>
                    <a:pt x="177" y="72"/>
                  </a:lnTo>
                  <a:lnTo>
                    <a:pt x="168" y="75"/>
                  </a:lnTo>
                  <a:lnTo>
                    <a:pt x="157" y="79"/>
                  </a:lnTo>
                  <a:lnTo>
                    <a:pt x="147" y="82"/>
                  </a:lnTo>
                  <a:lnTo>
                    <a:pt x="135" y="83"/>
                  </a:lnTo>
                  <a:lnTo>
                    <a:pt x="126" y="84"/>
                  </a:lnTo>
                  <a:lnTo>
                    <a:pt x="114" y="85"/>
                  </a:lnTo>
                  <a:lnTo>
                    <a:pt x="104" y="87"/>
                  </a:lnTo>
                  <a:lnTo>
                    <a:pt x="92" y="87"/>
                  </a:lnTo>
                  <a:lnTo>
                    <a:pt x="81" y="89"/>
                  </a:lnTo>
                  <a:lnTo>
                    <a:pt x="70" y="90"/>
                  </a:lnTo>
                  <a:lnTo>
                    <a:pt x="59" y="93"/>
                  </a:lnTo>
                  <a:lnTo>
                    <a:pt x="48" y="95"/>
                  </a:lnTo>
                  <a:lnTo>
                    <a:pt x="39" y="99"/>
                  </a:lnTo>
                  <a:lnTo>
                    <a:pt x="30" y="103"/>
                  </a:lnTo>
                  <a:lnTo>
                    <a:pt x="23" y="109"/>
                  </a:lnTo>
                  <a:lnTo>
                    <a:pt x="18" y="103"/>
                  </a:lnTo>
                  <a:lnTo>
                    <a:pt x="14" y="98"/>
                  </a:lnTo>
                  <a:lnTo>
                    <a:pt x="11" y="93"/>
                  </a:lnTo>
                  <a:lnTo>
                    <a:pt x="9" y="86"/>
                  </a:lnTo>
                  <a:lnTo>
                    <a:pt x="5" y="80"/>
                  </a:lnTo>
                  <a:lnTo>
                    <a:pt x="3" y="72"/>
                  </a:lnTo>
                  <a:lnTo>
                    <a:pt x="0" y="66"/>
                  </a:lnTo>
                  <a:lnTo>
                    <a:pt x="0" y="59"/>
                  </a:lnTo>
                  <a:lnTo>
                    <a:pt x="0" y="50"/>
                  </a:lnTo>
                  <a:lnTo>
                    <a:pt x="2" y="42"/>
                  </a:lnTo>
                  <a:lnTo>
                    <a:pt x="4" y="34"/>
                  </a:lnTo>
                  <a:lnTo>
                    <a:pt x="8" y="28"/>
                  </a:lnTo>
                  <a:lnTo>
                    <a:pt x="11" y="20"/>
                  </a:lnTo>
                  <a:lnTo>
                    <a:pt x="17" y="16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34" y="15"/>
                  </a:lnTo>
                  <a:lnTo>
                    <a:pt x="30" y="22"/>
                  </a:lnTo>
                  <a:lnTo>
                    <a:pt x="27" y="29"/>
                  </a:lnTo>
                  <a:lnTo>
                    <a:pt x="27" y="37"/>
                  </a:lnTo>
                  <a:lnTo>
                    <a:pt x="35" y="33"/>
                  </a:lnTo>
                  <a:lnTo>
                    <a:pt x="44" y="30"/>
                  </a:lnTo>
                  <a:lnTo>
                    <a:pt x="50" y="26"/>
                  </a:lnTo>
                  <a:lnTo>
                    <a:pt x="58" y="20"/>
                  </a:lnTo>
                  <a:lnTo>
                    <a:pt x="64" y="15"/>
                  </a:lnTo>
                  <a:lnTo>
                    <a:pt x="70" y="9"/>
                  </a:lnTo>
                  <a:lnTo>
                    <a:pt x="77" y="4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3" name="Freeform 459"/>
            <p:cNvSpPr>
              <a:spLocks/>
            </p:cNvSpPr>
            <p:nvPr/>
          </p:nvSpPr>
          <p:spPr bwMode="auto">
            <a:xfrm>
              <a:off x="6644" y="3846"/>
              <a:ext cx="13" cy="5"/>
            </a:xfrm>
            <a:custGeom>
              <a:avLst/>
              <a:gdLst>
                <a:gd name="T0" fmla="*/ 0 w 53"/>
                <a:gd name="T1" fmla="*/ 0 h 16"/>
                <a:gd name="T2" fmla="*/ 0 w 53"/>
                <a:gd name="T3" fmla="*/ 0 h 16"/>
                <a:gd name="T4" fmla="*/ 0 w 53"/>
                <a:gd name="T5" fmla="*/ 0 h 16"/>
                <a:gd name="T6" fmla="*/ 0 w 53"/>
                <a:gd name="T7" fmla="*/ 0 h 16"/>
                <a:gd name="T8" fmla="*/ 0 w 53"/>
                <a:gd name="T9" fmla="*/ 0 h 16"/>
                <a:gd name="T10" fmla="*/ 0 w 53"/>
                <a:gd name="T11" fmla="*/ 0 h 16"/>
                <a:gd name="T12" fmla="*/ 0 w 53"/>
                <a:gd name="T13" fmla="*/ 0 h 16"/>
                <a:gd name="T14" fmla="*/ 0 w 53"/>
                <a:gd name="T15" fmla="*/ 0 h 16"/>
                <a:gd name="T16" fmla="*/ 0 w 53"/>
                <a:gd name="T17" fmla="*/ 0 h 16"/>
                <a:gd name="T18" fmla="*/ 0 w 53"/>
                <a:gd name="T19" fmla="*/ 0 h 16"/>
                <a:gd name="T20" fmla="*/ 0 w 53"/>
                <a:gd name="T21" fmla="*/ 0 h 16"/>
                <a:gd name="T22" fmla="*/ 0 w 53"/>
                <a:gd name="T23" fmla="*/ 0 h 16"/>
                <a:gd name="T24" fmla="*/ 0 w 53"/>
                <a:gd name="T25" fmla="*/ 0 h 16"/>
                <a:gd name="T26" fmla="*/ 0 w 53"/>
                <a:gd name="T27" fmla="*/ 0 h 16"/>
                <a:gd name="T28" fmla="*/ 0 w 53"/>
                <a:gd name="T29" fmla="*/ 0 h 16"/>
                <a:gd name="T30" fmla="*/ 0 w 53"/>
                <a:gd name="T31" fmla="*/ 0 h 16"/>
                <a:gd name="T32" fmla="*/ 0 w 53"/>
                <a:gd name="T33" fmla="*/ 0 h 16"/>
                <a:gd name="T34" fmla="*/ 0 w 53"/>
                <a:gd name="T35" fmla="*/ 0 h 16"/>
                <a:gd name="T36" fmla="*/ 0 w 53"/>
                <a:gd name="T37" fmla="*/ 0 h 16"/>
                <a:gd name="T38" fmla="*/ 0 w 53"/>
                <a:gd name="T39" fmla="*/ 0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16"/>
                <a:gd name="T62" fmla="*/ 53 w 53"/>
                <a:gd name="T63" fmla="*/ 16 h 1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16">
                  <a:moveTo>
                    <a:pt x="23" y="0"/>
                  </a:moveTo>
                  <a:lnTo>
                    <a:pt x="27" y="1"/>
                  </a:lnTo>
                  <a:lnTo>
                    <a:pt x="35" y="2"/>
                  </a:lnTo>
                  <a:lnTo>
                    <a:pt x="39" y="2"/>
                  </a:lnTo>
                  <a:lnTo>
                    <a:pt x="45" y="4"/>
                  </a:lnTo>
                  <a:lnTo>
                    <a:pt x="50" y="9"/>
                  </a:lnTo>
                  <a:lnTo>
                    <a:pt x="53" y="16"/>
                  </a:lnTo>
                  <a:lnTo>
                    <a:pt x="45" y="16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26" y="16"/>
                  </a:lnTo>
                  <a:lnTo>
                    <a:pt x="20" y="16"/>
                  </a:lnTo>
                  <a:lnTo>
                    <a:pt x="13" y="16"/>
                  </a:lnTo>
                  <a:lnTo>
                    <a:pt x="7" y="16"/>
                  </a:lnTo>
                  <a:lnTo>
                    <a:pt x="0" y="16"/>
                  </a:lnTo>
                  <a:lnTo>
                    <a:pt x="2" y="9"/>
                  </a:lnTo>
                  <a:lnTo>
                    <a:pt x="9" y="5"/>
                  </a:lnTo>
                  <a:lnTo>
                    <a:pt x="15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4" name="Freeform 460"/>
            <p:cNvSpPr>
              <a:spLocks/>
            </p:cNvSpPr>
            <p:nvPr/>
          </p:nvSpPr>
          <p:spPr bwMode="auto">
            <a:xfrm>
              <a:off x="6642" y="3855"/>
              <a:ext cx="20" cy="3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w 78"/>
                <a:gd name="T35" fmla="*/ 0 h 13"/>
                <a:gd name="T36" fmla="*/ 0 w 78"/>
                <a:gd name="T37" fmla="*/ 0 h 13"/>
                <a:gd name="T38" fmla="*/ 0 w 78"/>
                <a:gd name="T39" fmla="*/ 0 h 13"/>
                <a:gd name="T40" fmla="*/ 0 w 78"/>
                <a:gd name="T41" fmla="*/ 0 h 13"/>
                <a:gd name="T42" fmla="*/ 0 w 78"/>
                <a:gd name="T43" fmla="*/ 0 h 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8"/>
                <a:gd name="T67" fmla="*/ 0 h 13"/>
                <a:gd name="T68" fmla="*/ 78 w 78"/>
                <a:gd name="T69" fmla="*/ 13 h 1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8" h="13">
                  <a:moveTo>
                    <a:pt x="4" y="1"/>
                  </a:moveTo>
                  <a:lnTo>
                    <a:pt x="12" y="0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59" y="4"/>
                  </a:lnTo>
                  <a:lnTo>
                    <a:pt x="69" y="6"/>
                  </a:lnTo>
                  <a:lnTo>
                    <a:pt x="78" y="11"/>
                  </a:lnTo>
                  <a:lnTo>
                    <a:pt x="71" y="9"/>
                  </a:lnTo>
                  <a:lnTo>
                    <a:pt x="63" y="9"/>
                  </a:lnTo>
                  <a:lnTo>
                    <a:pt x="53" y="10"/>
                  </a:lnTo>
                  <a:lnTo>
                    <a:pt x="44" y="11"/>
                  </a:lnTo>
                  <a:lnTo>
                    <a:pt x="35" y="11"/>
                  </a:lnTo>
                  <a:lnTo>
                    <a:pt x="25" y="12"/>
                  </a:lnTo>
                  <a:lnTo>
                    <a:pt x="16" y="12"/>
                  </a:lnTo>
                  <a:lnTo>
                    <a:pt x="10" y="13"/>
                  </a:lnTo>
                  <a:lnTo>
                    <a:pt x="4" y="12"/>
                  </a:lnTo>
                  <a:lnTo>
                    <a:pt x="1" y="1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5" name="Freeform 461"/>
            <p:cNvSpPr>
              <a:spLocks/>
            </p:cNvSpPr>
            <p:nvPr/>
          </p:nvSpPr>
          <p:spPr bwMode="auto">
            <a:xfrm>
              <a:off x="6957" y="3855"/>
              <a:ext cx="51" cy="24"/>
            </a:xfrm>
            <a:custGeom>
              <a:avLst/>
              <a:gdLst>
                <a:gd name="T0" fmla="*/ 0 w 202"/>
                <a:gd name="T1" fmla="*/ 0 h 99"/>
                <a:gd name="T2" fmla="*/ 0 w 202"/>
                <a:gd name="T3" fmla="*/ 0 h 99"/>
                <a:gd name="T4" fmla="*/ 0 w 202"/>
                <a:gd name="T5" fmla="*/ 0 h 99"/>
                <a:gd name="T6" fmla="*/ 0 w 202"/>
                <a:gd name="T7" fmla="*/ 0 h 99"/>
                <a:gd name="T8" fmla="*/ 0 w 202"/>
                <a:gd name="T9" fmla="*/ 0 h 99"/>
                <a:gd name="T10" fmla="*/ 0 w 202"/>
                <a:gd name="T11" fmla="*/ 0 h 99"/>
                <a:gd name="T12" fmla="*/ 0 w 202"/>
                <a:gd name="T13" fmla="*/ 0 h 99"/>
                <a:gd name="T14" fmla="*/ 0 w 202"/>
                <a:gd name="T15" fmla="*/ 0 h 99"/>
                <a:gd name="T16" fmla="*/ 0 w 202"/>
                <a:gd name="T17" fmla="*/ 0 h 99"/>
                <a:gd name="T18" fmla="*/ 0 w 202"/>
                <a:gd name="T19" fmla="*/ 0 h 99"/>
                <a:gd name="T20" fmla="*/ 0 w 202"/>
                <a:gd name="T21" fmla="*/ 0 h 99"/>
                <a:gd name="T22" fmla="*/ 0 w 202"/>
                <a:gd name="T23" fmla="*/ 0 h 99"/>
                <a:gd name="T24" fmla="*/ 0 w 202"/>
                <a:gd name="T25" fmla="*/ 0 h 99"/>
                <a:gd name="T26" fmla="*/ 0 w 202"/>
                <a:gd name="T27" fmla="*/ 0 h 99"/>
                <a:gd name="T28" fmla="*/ 0 w 202"/>
                <a:gd name="T29" fmla="*/ 0 h 99"/>
                <a:gd name="T30" fmla="*/ 0 w 202"/>
                <a:gd name="T31" fmla="*/ 0 h 99"/>
                <a:gd name="T32" fmla="*/ 0 w 202"/>
                <a:gd name="T33" fmla="*/ 0 h 99"/>
                <a:gd name="T34" fmla="*/ 0 w 202"/>
                <a:gd name="T35" fmla="*/ 0 h 99"/>
                <a:gd name="T36" fmla="*/ 0 w 202"/>
                <a:gd name="T37" fmla="*/ 0 h 99"/>
                <a:gd name="T38" fmla="*/ 0 w 202"/>
                <a:gd name="T39" fmla="*/ 0 h 99"/>
                <a:gd name="T40" fmla="*/ 0 w 202"/>
                <a:gd name="T41" fmla="*/ 0 h 99"/>
                <a:gd name="T42" fmla="*/ 0 w 202"/>
                <a:gd name="T43" fmla="*/ 0 h 99"/>
                <a:gd name="T44" fmla="*/ 0 w 202"/>
                <a:gd name="T45" fmla="*/ 0 h 99"/>
                <a:gd name="T46" fmla="*/ 0 w 202"/>
                <a:gd name="T47" fmla="*/ 0 h 99"/>
                <a:gd name="T48" fmla="*/ 0 w 202"/>
                <a:gd name="T49" fmla="*/ 0 h 99"/>
                <a:gd name="T50" fmla="*/ 0 w 202"/>
                <a:gd name="T51" fmla="*/ 0 h 99"/>
                <a:gd name="T52" fmla="*/ 0 w 202"/>
                <a:gd name="T53" fmla="*/ 0 h 99"/>
                <a:gd name="T54" fmla="*/ 0 w 202"/>
                <a:gd name="T55" fmla="*/ 0 h 99"/>
                <a:gd name="T56" fmla="*/ 0 w 202"/>
                <a:gd name="T57" fmla="*/ 0 h 99"/>
                <a:gd name="T58" fmla="*/ 0 w 202"/>
                <a:gd name="T59" fmla="*/ 0 h 99"/>
                <a:gd name="T60" fmla="*/ 0 w 202"/>
                <a:gd name="T61" fmla="*/ 0 h 99"/>
                <a:gd name="T62" fmla="*/ 0 w 202"/>
                <a:gd name="T63" fmla="*/ 0 h 99"/>
                <a:gd name="T64" fmla="*/ 0 w 202"/>
                <a:gd name="T65" fmla="*/ 0 h 99"/>
                <a:gd name="T66" fmla="*/ 0 w 202"/>
                <a:gd name="T67" fmla="*/ 0 h 99"/>
                <a:gd name="T68" fmla="*/ 0 w 202"/>
                <a:gd name="T69" fmla="*/ 0 h 99"/>
                <a:gd name="T70" fmla="*/ 0 w 202"/>
                <a:gd name="T71" fmla="*/ 0 h 99"/>
                <a:gd name="T72" fmla="*/ 0 w 202"/>
                <a:gd name="T73" fmla="*/ 0 h 99"/>
                <a:gd name="T74" fmla="*/ 0 w 202"/>
                <a:gd name="T75" fmla="*/ 0 h 99"/>
                <a:gd name="T76" fmla="*/ 0 w 202"/>
                <a:gd name="T77" fmla="*/ 0 h 99"/>
                <a:gd name="T78" fmla="*/ 0 w 202"/>
                <a:gd name="T79" fmla="*/ 0 h 99"/>
                <a:gd name="T80" fmla="*/ 0 w 202"/>
                <a:gd name="T81" fmla="*/ 0 h 99"/>
                <a:gd name="T82" fmla="*/ 0 w 202"/>
                <a:gd name="T83" fmla="*/ 0 h 99"/>
                <a:gd name="T84" fmla="*/ 0 w 202"/>
                <a:gd name="T85" fmla="*/ 0 h 99"/>
                <a:gd name="T86" fmla="*/ 0 w 202"/>
                <a:gd name="T87" fmla="*/ 0 h 99"/>
                <a:gd name="T88" fmla="*/ 0 w 202"/>
                <a:gd name="T89" fmla="*/ 0 h 99"/>
                <a:gd name="T90" fmla="*/ 0 w 202"/>
                <a:gd name="T91" fmla="*/ 0 h 99"/>
                <a:gd name="T92" fmla="*/ 0 w 202"/>
                <a:gd name="T93" fmla="*/ 0 h 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2"/>
                <a:gd name="T142" fmla="*/ 0 h 99"/>
                <a:gd name="T143" fmla="*/ 202 w 202"/>
                <a:gd name="T144" fmla="*/ 99 h 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2" h="99">
                  <a:moveTo>
                    <a:pt x="172" y="0"/>
                  </a:moveTo>
                  <a:lnTo>
                    <a:pt x="178" y="6"/>
                  </a:lnTo>
                  <a:lnTo>
                    <a:pt x="178" y="12"/>
                  </a:lnTo>
                  <a:lnTo>
                    <a:pt x="174" y="16"/>
                  </a:lnTo>
                  <a:lnTo>
                    <a:pt x="171" y="20"/>
                  </a:lnTo>
                  <a:lnTo>
                    <a:pt x="163" y="24"/>
                  </a:lnTo>
                  <a:lnTo>
                    <a:pt x="159" y="29"/>
                  </a:lnTo>
                  <a:lnTo>
                    <a:pt x="150" y="33"/>
                  </a:lnTo>
                  <a:lnTo>
                    <a:pt x="144" y="36"/>
                  </a:lnTo>
                  <a:lnTo>
                    <a:pt x="138" y="40"/>
                  </a:lnTo>
                  <a:lnTo>
                    <a:pt x="134" y="46"/>
                  </a:lnTo>
                  <a:lnTo>
                    <a:pt x="140" y="45"/>
                  </a:lnTo>
                  <a:lnTo>
                    <a:pt x="148" y="44"/>
                  </a:lnTo>
                  <a:lnTo>
                    <a:pt x="154" y="40"/>
                  </a:lnTo>
                  <a:lnTo>
                    <a:pt x="161" y="38"/>
                  </a:lnTo>
                  <a:lnTo>
                    <a:pt x="168" y="35"/>
                  </a:lnTo>
                  <a:lnTo>
                    <a:pt x="174" y="31"/>
                  </a:lnTo>
                  <a:lnTo>
                    <a:pt x="181" y="26"/>
                  </a:lnTo>
                  <a:lnTo>
                    <a:pt x="189" y="24"/>
                  </a:lnTo>
                  <a:lnTo>
                    <a:pt x="192" y="30"/>
                  </a:lnTo>
                  <a:lnTo>
                    <a:pt x="193" y="35"/>
                  </a:lnTo>
                  <a:lnTo>
                    <a:pt x="187" y="43"/>
                  </a:lnTo>
                  <a:lnTo>
                    <a:pt x="184" y="51"/>
                  </a:lnTo>
                  <a:lnTo>
                    <a:pt x="192" y="47"/>
                  </a:lnTo>
                  <a:lnTo>
                    <a:pt x="197" y="51"/>
                  </a:lnTo>
                  <a:lnTo>
                    <a:pt x="199" y="55"/>
                  </a:lnTo>
                  <a:lnTo>
                    <a:pt x="201" y="59"/>
                  </a:lnTo>
                  <a:lnTo>
                    <a:pt x="201" y="64"/>
                  </a:lnTo>
                  <a:lnTo>
                    <a:pt x="202" y="70"/>
                  </a:lnTo>
                  <a:lnTo>
                    <a:pt x="192" y="71"/>
                  </a:lnTo>
                  <a:lnTo>
                    <a:pt x="183" y="73"/>
                  </a:lnTo>
                  <a:lnTo>
                    <a:pt x="173" y="76"/>
                  </a:lnTo>
                  <a:lnTo>
                    <a:pt x="162" y="78"/>
                  </a:lnTo>
                  <a:lnTo>
                    <a:pt x="151" y="82"/>
                  </a:lnTo>
                  <a:lnTo>
                    <a:pt x="140" y="85"/>
                  </a:lnTo>
                  <a:lnTo>
                    <a:pt x="130" y="88"/>
                  </a:lnTo>
                  <a:lnTo>
                    <a:pt x="119" y="91"/>
                  </a:lnTo>
                  <a:lnTo>
                    <a:pt x="107" y="93"/>
                  </a:lnTo>
                  <a:lnTo>
                    <a:pt x="96" y="96"/>
                  </a:lnTo>
                  <a:lnTo>
                    <a:pt x="84" y="97"/>
                  </a:lnTo>
                  <a:lnTo>
                    <a:pt x="73" y="98"/>
                  </a:lnTo>
                  <a:lnTo>
                    <a:pt x="62" y="97"/>
                  </a:lnTo>
                  <a:lnTo>
                    <a:pt x="51" y="96"/>
                  </a:lnTo>
                  <a:lnTo>
                    <a:pt x="42" y="92"/>
                  </a:lnTo>
                  <a:lnTo>
                    <a:pt x="33" y="89"/>
                  </a:lnTo>
                  <a:lnTo>
                    <a:pt x="26" y="90"/>
                  </a:lnTo>
                  <a:lnTo>
                    <a:pt x="21" y="93"/>
                  </a:lnTo>
                  <a:lnTo>
                    <a:pt x="14" y="97"/>
                  </a:lnTo>
                  <a:lnTo>
                    <a:pt x="9" y="99"/>
                  </a:lnTo>
                  <a:lnTo>
                    <a:pt x="3" y="88"/>
                  </a:lnTo>
                  <a:lnTo>
                    <a:pt x="1" y="79"/>
                  </a:lnTo>
                  <a:lnTo>
                    <a:pt x="0" y="71"/>
                  </a:lnTo>
                  <a:lnTo>
                    <a:pt x="2" y="62"/>
                  </a:lnTo>
                  <a:lnTo>
                    <a:pt x="6" y="52"/>
                  </a:lnTo>
                  <a:lnTo>
                    <a:pt x="10" y="45"/>
                  </a:lnTo>
                  <a:lnTo>
                    <a:pt x="18" y="36"/>
                  </a:lnTo>
                  <a:lnTo>
                    <a:pt x="26" y="30"/>
                  </a:lnTo>
                  <a:lnTo>
                    <a:pt x="33" y="23"/>
                  </a:lnTo>
                  <a:lnTo>
                    <a:pt x="42" y="17"/>
                  </a:lnTo>
                  <a:lnTo>
                    <a:pt x="49" y="10"/>
                  </a:lnTo>
                  <a:lnTo>
                    <a:pt x="56" y="4"/>
                  </a:lnTo>
                  <a:lnTo>
                    <a:pt x="63" y="5"/>
                  </a:lnTo>
                  <a:lnTo>
                    <a:pt x="67" y="8"/>
                  </a:lnTo>
                  <a:lnTo>
                    <a:pt x="67" y="11"/>
                  </a:lnTo>
                  <a:lnTo>
                    <a:pt x="66" y="15"/>
                  </a:lnTo>
                  <a:lnTo>
                    <a:pt x="57" y="22"/>
                  </a:lnTo>
                  <a:lnTo>
                    <a:pt x="48" y="30"/>
                  </a:lnTo>
                  <a:lnTo>
                    <a:pt x="55" y="30"/>
                  </a:lnTo>
                  <a:lnTo>
                    <a:pt x="61" y="30"/>
                  </a:lnTo>
                  <a:lnTo>
                    <a:pt x="67" y="27"/>
                  </a:lnTo>
                  <a:lnTo>
                    <a:pt x="73" y="25"/>
                  </a:lnTo>
                  <a:lnTo>
                    <a:pt x="79" y="22"/>
                  </a:lnTo>
                  <a:lnTo>
                    <a:pt x="84" y="19"/>
                  </a:lnTo>
                  <a:lnTo>
                    <a:pt x="91" y="15"/>
                  </a:lnTo>
                  <a:lnTo>
                    <a:pt x="97" y="12"/>
                  </a:lnTo>
                  <a:lnTo>
                    <a:pt x="103" y="9"/>
                  </a:lnTo>
                  <a:lnTo>
                    <a:pt x="113" y="8"/>
                  </a:lnTo>
                  <a:lnTo>
                    <a:pt x="113" y="13"/>
                  </a:lnTo>
                  <a:lnTo>
                    <a:pt x="110" y="19"/>
                  </a:lnTo>
                  <a:lnTo>
                    <a:pt x="106" y="23"/>
                  </a:lnTo>
                  <a:lnTo>
                    <a:pt x="102" y="27"/>
                  </a:lnTo>
                  <a:lnTo>
                    <a:pt x="95" y="32"/>
                  </a:lnTo>
                  <a:lnTo>
                    <a:pt x="90" y="36"/>
                  </a:lnTo>
                  <a:lnTo>
                    <a:pt x="85" y="42"/>
                  </a:lnTo>
                  <a:lnTo>
                    <a:pt x="84" y="47"/>
                  </a:lnTo>
                  <a:lnTo>
                    <a:pt x="95" y="44"/>
                  </a:lnTo>
                  <a:lnTo>
                    <a:pt x="107" y="39"/>
                  </a:lnTo>
                  <a:lnTo>
                    <a:pt x="118" y="33"/>
                  </a:lnTo>
                  <a:lnTo>
                    <a:pt x="128" y="26"/>
                  </a:lnTo>
                  <a:lnTo>
                    <a:pt x="138" y="19"/>
                  </a:lnTo>
                  <a:lnTo>
                    <a:pt x="149" y="13"/>
                  </a:lnTo>
                  <a:lnTo>
                    <a:pt x="161" y="6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6" name="Freeform 462"/>
            <p:cNvSpPr>
              <a:spLocks/>
            </p:cNvSpPr>
            <p:nvPr/>
          </p:nvSpPr>
          <p:spPr bwMode="auto">
            <a:xfrm>
              <a:off x="6927" y="3858"/>
              <a:ext cx="5" cy="3"/>
            </a:xfrm>
            <a:custGeom>
              <a:avLst/>
              <a:gdLst>
                <a:gd name="T0" fmla="*/ 0 w 22"/>
                <a:gd name="T1" fmla="*/ 0 h 13"/>
                <a:gd name="T2" fmla="*/ 0 w 22"/>
                <a:gd name="T3" fmla="*/ 0 h 13"/>
                <a:gd name="T4" fmla="*/ 0 w 22"/>
                <a:gd name="T5" fmla="*/ 0 h 13"/>
                <a:gd name="T6" fmla="*/ 0 w 22"/>
                <a:gd name="T7" fmla="*/ 0 h 13"/>
                <a:gd name="T8" fmla="*/ 0 w 22"/>
                <a:gd name="T9" fmla="*/ 0 h 13"/>
                <a:gd name="T10" fmla="*/ 0 w 22"/>
                <a:gd name="T11" fmla="*/ 0 h 13"/>
                <a:gd name="T12" fmla="*/ 0 w 22"/>
                <a:gd name="T13" fmla="*/ 0 h 13"/>
                <a:gd name="T14" fmla="*/ 0 w 22"/>
                <a:gd name="T15" fmla="*/ 0 h 13"/>
                <a:gd name="T16" fmla="*/ 0 w 22"/>
                <a:gd name="T17" fmla="*/ 0 h 13"/>
                <a:gd name="T18" fmla="*/ 0 w 22"/>
                <a:gd name="T19" fmla="*/ 0 h 13"/>
                <a:gd name="T20" fmla="*/ 0 w 22"/>
                <a:gd name="T21" fmla="*/ 0 h 13"/>
                <a:gd name="T22" fmla="*/ 0 w 22"/>
                <a:gd name="T23" fmla="*/ 0 h 13"/>
                <a:gd name="T24" fmla="*/ 0 w 22"/>
                <a:gd name="T25" fmla="*/ 0 h 13"/>
                <a:gd name="T26" fmla="*/ 0 w 22"/>
                <a:gd name="T27" fmla="*/ 0 h 13"/>
                <a:gd name="T28" fmla="*/ 0 w 22"/>
                <a:gd name="T29" fmla="*/ 0 h 13"/>
                <a:gd name="T30" fmla="*/ 0 w 22"/>
                <a:gd name="T31" fmla="*/ 0 h 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13"/>
                <a:gd name="T50" fmla="*/ 22 w 22"/>
                <a:gd name="T51" fmla="*/ 13 h 1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13">
                  <a:moveTo>
                    <a:pt x="6" y="0"/>
                  </a:moveTo>
                  <a:lnTo>
                    <a:pt x="12" y="0"/>
                  </a:lnTo>
                  <a:lnTo>
                    <a:pt x="16" y="1"/>
                  </a:lnTo>
                  <a:lnTo>
                    <a:pt x="18" y="3"/>
                  </a:lnTo>
                  <a:lnTo>
                    <a:pt x="22" y="4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12" y="12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7" name="Freeform 463"/>
            <p:cNvSpPr>
              <a:spLocks/>
            </p:cNvSpPr>
            <p:nvPr/>
          </p:nvSpPr>
          <p:spPr bwMode="auto">
            <a:xfrm>
              <a:off x="6876" y="3860"/>
              <a:ext cx="52" cy="29"/>
            </a:xfrm>
            <a:custGeom>
              <a:avLst/>
              <a:gdLst>
                <a:gd name="T0" fmla="*/ 0 w 208"/>
                <a:gd name="T1" fmla="*/ 0 h 116"/>
                <a:gd name="T2" fmla="*/ 0 w 208"/>
                <a:gd name="T3" fmla="*/ 0 h 116"/>
                <a:gd name="T4" fmla="*/ 0 w 208"/>
                <a:gd name="T5" fmla="*/ 0 h 116"/>
                <a:gd name="T6" fmla="*/ 0 w 208"/>
                <a:gd name="T7" fmla="*/ 0 h 116"/>
                <a:gd name="T8" fmla="*/ 0 w 208"/>
                <a:gd name="T9" fmla="*/ 0 h 116"/>
                <a:gd name="T10" fmla="*/ 0 w 208"/>
                <a:gd name="T11" fmla="*/ 0 h 116"/>
                <a:gd name="T12" fmla="*/ 0 w 208"/>
                <a:gd name="T13" fmla="*/ 0 h 116"/>
                <a:gd name="T14" fmla="*/ 0 w 208"/>
                <a:gd name="T15" fmla="*/ 0 h 116"/>
                <a:gd name="T16" fmla="*/ 0 w 208"/>
                <a:gd name="T17" fmla="*/ 0 h 116"/>
                <a:gd name="T18" fmla="*/ 0 w 208"/>
                <a:gd name="T19" fmla="*/ 0 h 116"/>
                <a:gd name="T20" fmla="*/ 0 w 208"/>
                <a:gd name="T21" fmla="*/ 0 h 116"/>
                <a:gd name="T22" fmla="*/ 0 w 208"/>
                <a:gd name="T23" fmla="*/ 0 h 116"/>
                <a:gd name="T24" fmla="*/ 0 w 208"/>
                <a:gd name="T25" fmla="*/ 0 h 116"/>
                <a:gd name="T26" fmla="*/ 0 w 208"/>
                <a:gd name="T27" fmla="*/ 0 h 116"/>
                <a:gd name="T28" fmla="*/ 0 w 208"/>
                <a:gd name="T29" fmla="*/ 0 h 116"/>
                <a:gd name="T30" fmla="*/ 0 w 208"/>
                <a:gd name="T31" fmla="*/ 0 h 116"/>
                <a:gd name="T32" fmla="*/ 0 w 208"/>
                <a:gd name="T33" fmla="*/ 0 h 116"/>
                <a:gd name="T34" fmla="*/ 0 w 208"/>
                <a:gd name="T35" fmla="*/ 0 h 116"/>
                <a:gd name="T36" fmla="*/ 0 w 208"/>
                <a:gd name="T37" fmla="*/ 0 h 116"/>
                <a:gd name="T38" fmla="*/ 0 w 208"/>
                <a:gd name="T39" fmla="*/ 0 h 116"/>
                <a:gd name="T40" fmla="*/ 0 w 208"/>
                <a:gd name="T41" fmla="*/ 0 h 116"/>
                <a:gd name="T42" fmla="*/ 0 w 208"/>
                <a:gd name="T43" fmla="*/ 0 h 116"/>
                <a:gd name="T44" fmla="*/ 0 w 208"/>
                <a:gd name="T45" fmla="*/ 0 h 116"/>
                <a:gd name="T46" fmla="*/ 0 w 208"/>
                <a:gd name="T47" fmla="*/ 0 h 116"/>
                <a:gd name="T48" fmla="*/ 0 w 208"/>
                <a:gd name="T49" fmla="*/ 0 h 116"/>
                <a:gd name="T50" fmla="*/ 0 w 208"/>
                <a:gd name="T51" fmla="*/ 0 h 116"/>
                <a:gd name="T52" fmla="*/ 0 w 208"/>
                <a:gd name="T53" fmla="*/ 0 h 116"/>
                <a:gd name="T54" fmla="*/ 0 w 208"/>
                <a:gd name="T55" fmla="*/ 0 h 116"/>
                <a:gd name="T56" fmla="*/ 0 w 208"/>
                <a:gd name="T57" fmla="*/ 0 h 116"/>
                <a:gd name="T58" fmla="*/ 0 w 208"/>
                <a:gd name="T59" fmla="*/ 0 h 116"/>
                <a:gd name="T60" fmla="*/ 0 w 208"/>
                <a:gd name="T61" fmla="*/ 0 h 116"/>
                <a:gd name="T62" fmla="*/ 0 w 208"/>
                <a:gd name="T63" fmla="*/ 0 h 116"/>
                <a:gd name="T64" fmla="*/ 0 w 208"/>
                <a:gd name="T65" fmla="*/ 0 h 116"/>
                <a:gd name="T66" fmla="*/ 0 w 208"/>
                <a:gd name="T67" fmla="*/ 0 h 116"/>
                <a:gd name="T68" fmla="*/ 0 w 208"/>
                <a:gd name="T69" fmla="*/ 0 h 116"/>
                <a:gd name="T70" fmla="*/ 0 w 208"/>
                <a:gd name="T71" fmla="*/ 0 h 116"/>
                <a:gd name="T72" fmla="*/ 0 w 208"/>
                <a:gd name="T73" fmla="*/ 0 h 116"/>
                <a:gd name="T74" fmla="*/ 0 w 208"/>
                <a:gd name="T75" fmla="*/ 0 h 116"/>
                <a:gd name="T76" fmla="*/ 0 w 208"/>
                <a:gd name="T77" fmla="*/ 0 h 116"/>
                <a:gd name="T78" fmla="*/ 0 w 208"/>
                <a:gd name="T79" fmla="*/ 0 h 116"/>
                <a:gd name="T80" fmla="*/ 0 w 208"/>
                <a:gd name="T81" fmla="*/ 0 h 116"/>
                <a:gd name="T82" fmla="*/ 0 w 208"/>
                <a:gd name="T83" fmla="*/ 0 h 11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8"/>
                <a:gd name="T127" fmla="*/ 0 h 116"/>
                <a:gd name="T128" fmla="*/ 208 w 208"/>
                <a:gd name="T129" fmla="*/ 116 h 11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8" h="116">
                  <a:moveTo>
                    <a:pt x="122" y="0"/>
                  </a:moveTo>
                  <a:lnTo>
                    <a:pt x="130" y="1"/>
                  </a:lnTo>
                  <a:lnTo>
                    <a:pt x="136" y="4"/>
                  </a:lnTo>
                  <a:lnTo>
                    <a:pt x="137" y="6"/>
                  </a:lnTo>
                  <a:lnTo>
                    <a:pt x="136" y="12"/>
                  </a:lnTo>
                  <a:lnTo>
                    <a:pt x="129" y="16"/>
                  </a:lnTo>
                  <a:lnTo>
                    <a:pt x="122" y="23"/>
                  </a:lnTo>
                  <a:lnTo>
                    <a:pt x="112" y="28"/>
                  </a:lnTo>
                  <a:lnTo>
                    <a:pt x="105" y="36"/>
                  </a:lnTo>
                  <a:lnTo>
                    <a:pt x="102" y="47"/>
                  </a:lnTo>
                  <a:lnTo>
                    <a:pt x="112" y="45"/>
                  </a:lnTo>
                  <a:lnTo>
                    <a:pt x="123" y="40"/>
                  </a:lnTo>
                  <a:lnTo>
                    <a:pt x="128" y="36"/>
                  </a:lnTo>
                  <a:lnTo>
                    <a:pt x="135" y="32"/>
                  </a:lnTo>
                  <a:lnTo>
                    <a:pt x="140" y="28"/>
                  </a:lnTo>
                  <a:lnTo>
                    <a:pt x="147" y="26"/>
                  </a:lnTo>
                  <a:lnTo>
                    <a:pt x="157" y="19"/>
                  </a:lnTo>
                  <a:lnTo>
                    <a:pt x="168" y="18"/>
                  </a:lnTo>
                  <a:lnTo>
                    <a:pt x="172" y="19"/>
                  </a:lnTo>
                  <a:lnTo>
                    <a:pt x="176" y="23"/>
                  </a:lnTo>
                  <a:lnTo>
                    <a:pt x="180" y="27"/>
                  </a:lnTo>
                  <a:lnTo>
                    <a:pt x="184" y="36"/>
                  </a:lnTo>
                  <a:lnTo>
                    <a:pt x="176" y="32"/>
                  </a:lnTo>
                  <a:lnTo>
                    <a:pt x="170" y="33"/>
                  </a:lnTo>
                  <a:lnTo>
                    <a:pt x="164" y="36"/>
                  </a:lnTo>
                  <a:lnTo>
                    <a:pt x="162" y="41"/>
                  </a:lnTo>
                  <a:lnTo>
                    <a:pt x="158" y="47"/>
                  </a:lnTo>
                  <a:lnTo>
                    <a:pt x="158" y="54"/>
                  </a:lnTo>
                  <a:lnTo>
                    <a:pt x="159" y="59"/>
                  </a:lnTo>
                  <a:lnTo>
                    <a:pt x="164" y="66"/>
                  </a:lnTo>
                  <a:lnTo>
                    <a:pt x="172" y="59"/>
                  </a:lnTo>
                  <a:lnTo>
                    <a:pt x="180" y="56"/>
                  </a:lnTo>
                  <a:lnTo>
                    <a:pt x="187" y="53"/>
                  </a:lnTo>
                  <a:lnTo>
                    <a:pt x="198" y="54"/>
                  </a:lnTo>
                  <a:lnTo>
                    <a:pt x="198" y="58"/>
                  </a:lnTo>
                  <a:lnTo>
                    <a:pt x="204" y="62"/>
                  </a:lnTo>
                  <a:lnTo>
                    <a:pt x="200" y="68"/>
                  </a:lnTo>
                  <a:lnTo>
                    <a:pt x="198" y="73"/>
                  </a:lnTo>
                  <a:lnTo>
                    <a:pt x="202" y="75"/>
                  </a:lnTo>
                  <a:lnTo>
                    <a:pt x="207" y="78"/>
                  </a:lnTo>
                  <a:lnTo>
                    <a:pt x="207" y="81"/>
                  </a:lnTo>
                  <a:lnTo>
                    <a:pt x="208" y="87"/>
                  </a:lnTo>
                  <a:lnTo>
                    <a:pt x="206" y="92"/>
                  </a:lnTo>
                  <a:lnTo>
                    <a:pt x="205" y="98"/>
                  </a:lnTo>
                  <a:lnTo>
                    <a:pt x="205" y="103"/>
                  </a:lnTo>
                  <a:lnTo>
                    <a:pt x="206" y="109"/>
                  </a:lnTo>
                  <a:lnTo>
                    <a:pt x="193" y="109"/>
                  </a:lnTo>
                  <a:lnTo>
                    <a:pt x="181" y="110"/>
                  </a:lnTo>
                  <a:lnTo>
                    <a:pt x="168" y="110"/>
                  </a:lnTo>
                  <a:lnTo>
                    <a:pt x="155" y="111"/>
                  </a:lnTo>
                  <a:lnTo>
                    <a:pt x="142" y="112"/>
                  </a:lnTo>
                  <a:lnTo>
                    <a:pt x="129" y="113"/>
                  </a:lnTo>
                  <a:lnTo>
                    <a:pt x="117" y="115"/>
                  </a:lnTo>
                  <a:lnTo>
                    <a:pt x="105" y="116"/>
                  </a:lnTo>
                  <a:lnTo>
                    <a:pt x="93" y="115"/>
                  </a:lnTo>
                  <a:lnTo>
                    <a:pt x="80" y="115"/>
                  </a:lnTo>
                  <a:lnTo>
                    <a:pt x="68" y="113"/>
                  </a:lnTo>
                  <a:lnTo>
                    <a:pt x="57" y="113"/>
                  </a:lnTo>
                  <a:lnTo>
                    <a:pt x="43" y="111"/>
                  </a:lnTo>
                  <a:lnTo>
                    <a:pt x="33" y="110"/>
                  </a:lnTo>
                  <a:lnTo>
                    <a:pt x="21" y="108"/>
                  </a:lnTo>
                  <a:lnTo>
                    <a:pt x="11" y="105"/>
                  </a:lnTo>
                  <a:lnTo>
                    <a:pt x="5" y="99"/>
                  </a:lnTo>
                  <a:lnTo>
                    <a:pt x="1" y="93"/>
                  </a:lnTo>
                  <a:lnTo>
                    <a:pt x="0" y="87"/>
                  </a:lnTo>
                  <a:lnTo>
                    <a:pt x="1" y="81"/>
                  </a:lnTo>
                  <a:lnTo>
                    <a:pt x="1" y="75"/>
                  </a:lnTo>
                  <a:lnTo>
                    <a:pt x="3" y="68"/>
                  </a:lnTo>
                  <a:lnTo>
                    <a:pt x="6" y="62"/>
                  </a:lnTo>
                  <a:lnTo>
                    <a:pt x="11" y="56"/>
                  </a:lnTo>
                  <a:lnTo>
                    <a:pt x="13" y="49"/>
                  </a:lnTo>
                  <a:lnTo>
                    <a:pt x="19" y="43"/>
                  </a:lnTo>
                  <a:lnTo>
                    <a:pt x="24" y="38"/>
                  </a:lnTo>
                  <a:lnTo>
                    <a:pt x="30" y="35"/>
                  </a:lnTo>
                  <a:lnTo>
                    <a:pt x="41" y="27"/>
                  </a:lnTo>
                  <a:lnTo>
                    <a:pt x="52" y="26"/>
                  </a:lnTo>
                  <a:lnTo>
                    <a:pt x="59" y="32"/>
                  </a:lnTo>
                  <a:lnTo>
                    <a:pt x="69" y="36"/>
                  </a:lnTo>
                  <a:lnTo>
                    <a:pt x="76" y="32"/>
                  </a:lnTo>
                  <a:lnTo>
                    <a:pt x="86" y="27"/>
                  </a:lnTo>
                  <a:lnTo>
                    <a:pt x="94" y="19"/>
                  </a:lnTo>
                  <a:lnTo>
                    <a:pt x="104" y="12"/>
                  </a:lnTo>
                  <a:lnTo>
                    <a:pt x="112" y="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8" name="Freeform 464"/>
            <p:cNvSpPr>
              <a:spLocks/>
            </p:cNvSpPr>
            <p:nvPr/>
          </p:nvSpPr>
          <p:spPr bwMode="auto">
            <a:xfrm>
              <a:off x="6537" y="3868"/>
              <a:ext cx="126" cy="92"/>
            </a:xfrm>
            <a:custGeom>
              <a:avLst/>
              <a:gdLst>
                <a:gd name="T0" fmla="*/ 0 w 503"/>
                <a:gd name="T1" fmla="*/ 0 h 370"/>
                <a:gd name="T2" fmla="*/ 0 w 503"/>
                <a:gd name="T3" fmla="*/ 0 h 370"/>
                <a:gd name="T4" fmla="*/ 0 w 503"/>
                <a:gd name="T5" fmla="*/ 0 h 370"/>
                <a:gd name="T6" fmla="*/ 0 w 503"/>
                <a:gd name="T7" fmla="*/ 0 h 370"/>
                <a:gd name="T8" fmla="*/ 0 w 503"/>
                <a:gd name="T9" fmla="*/ 0 h 370"/>
                <a:gd name="T10" fmla="*/ 0 w 503"/>
                <a:gd name="T11" fmla="*/ 0 h 370"/>
                <a:gd name="T12" fmla="*/ 0 w 503"/>
                <a:gd name="T13" fmla="*/ 0 h 370"/>
                <a:gd name="T14" fmla="*/ 0 w 503"/>
                <a:gd name="T15" fmla="*/ 0 h 370"/>
                <a:gd name="T16" fmla="*/ 0 w 503"/>
                <a:gd name="T17" fmla="*/ 0 h 370"/>
                <a:gd name="T18" fmla="*/ 0 w 503"/>
                <a:gd name="T19" fmla="*/ 0 h 370"/>
                <a:gd name="T20" fmla="*/ 0 w 503"/>
                <a:gd name="T21" fmla="*/ 0 h 370"/>
                <a:gd name="T22" fmla="*/ 0 w 503"/>
                <a:gd name="T23" fmla="*/ 0 h 370"/>
                <a:gd name="T24" fmla="*/ 0 w 503"/>
                <a:gd name="T25" fmla="*/ 0 h 370"/>
                <a:gd name="T26" fmla="*/ 0 w 503"/>
                <a:gd name="T27" fmla="*/ 0 h 370"/>
                <a:gd name="T28" fmla="*/ 0 w 503"/>
                <a:gd name="T29" fmla="*/ 0 h 370"/>
                <a:gd name="T30" fmla="*/ 0 w 503"/>
                <a:gd name="T31" fmla="*/ 0 h 370"/>
                <a:gd name="T32" fmla="*/ 0 w 503"/>
                <a:gd name="T33" fmla="*/ 0 h 370"/>
                <a:gd name="T34" fmla="*/ 0 w 503"/>
                <a:gd name="T35" fmla="*/ 0 h 370"/>
                <a:gd name="T36" fmla="*/ 0 w 503"/>
                <a:gd name="T37" fmla="*/ 0 h 370"/>
                <a:gd name="T38" fmla="*/ 0 w 503"/>
                <a:gd name="T39" fmla="*/ 0 h 370"/>
                <a:gd name="T40" fmla="*/ 0 w 503"/>
                <a:gd name="T41" fmla="*/ 0 h 370"/>
                <a:gd name="T42" fmla="*/ 0 w 503"/>
                <a:gd name="T43" fmla="*/ 0 h 370"/>
                <a:gd name="T44" fmla="*/ 0 w 503"/>
                <a:gd name="T45" fmla="*/ 0 h 370"/>
                <a:gd name="T46" fmla="*/ 0 w 503"/>
                <a:gd name="T47" fmla="*/ 0 h 370"/>
                <a:gd name="T48" fmla="*/ 0 w 503"/>
                <a:gd name="T49" fmla="*/ 0 h 370"/>
                <a:gd name="T50" fmla="*/ 0 w 503"/>
                <a:gd name="T51" fmla="*/ 0 h 370"/>
                <a:gd name="T52" fmla="*/ 0 w 503"/>
                <a:gd name="T53" fmla="*/ 0 h 370"/>
                <a:gd name="T54" fmla="*/ 0 w 503"/>
                <a:gd name="T55" fmla="*/ 0 h 370"/>
                <a:gd name="T56" fmla="*/ 0 w 503"/>
                <a:gd name="T57" fmla="*/ 0 h 370"/>
                <a:gd name="T58" fmla="*/ 0 w 503"/>
                <a:gd name="T59" fmla="*/ 0 h 370"/>
                <a:gd name="T60" fmla="*/ 0 w 503"/>
                <a:gd name="T61" fmla="*/ 0 h 370"/>
                <a:gd name="T62" fmla="*/ 0 w 503"/>
                <a:gd name="T63" fmla="*/ 0 h 370"/>
                <a:gd name="T64" fmla="*/ 0 w 503"/>
                <a:gd name="T65" fmla="*/ 0 h 370"/>
                <a:gd name="T66" fmla="*/ 0 w 503"/>
                <a:gd name="T67" fmla="*/ 0 h 37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03"/>
                <a:gd name="T103" fmla="*/ 0 h 370"/>
                <a:gd name="T104" fmla="*/ 503 w 503"/>
                <a:gd name="T105" fmla="*/ 370 h 37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03" h="370">
                  <a:moveTo>
                    <a:pt x="22" y="0"/>
                  </a:moveTo>
                  <a:lnTo>
                    <a:pt x="52" y="0"/>
                  </a:lnTo>
                  <a:lnTo>
                    <a:pt x="81" y="2"/>
                  </a:lnTo>
                  <a:lnTo>
                    <a:pt x="111" y="4"/>
                  </a:lnTo>
                  <a:lnTo>
                    <a:pt x="141" y="6"/>
                  </a:lnTo>
                  <a:lnTo>
                    <a:pt x="170" y="7"/>
                  </a:lnTo>
                  <a:lnTo>
                    <a:pt x="201" y="10"/>
                  </a:lnTo>
                  <a:lnTo>
                    <a:pt x="230" y="13"/>
                  </a:lnTo>
                  <a:lnTo>
                    <a:pt x="262" y="16"/>
                  </a:lnTo>
                  <a:lnTo>
                    <a:pt x="291" y="18"/>
                  </a:lnTo>
                  <a:lnTo>
                    <a:pt x="321" y="21"/>
                  </a:lnTo>
                  <a:lnTo>
                    <a:pt x="350" y="24"/>
                  </a:lnTo>
                  <a:lnTo>
                    <a:pt x="380" y="27"/>
                  </a:lnTo>
                  <a:lnTo>
                    <a:pt x="409" y="31"/>
                  </a:lnTo>
                  <a:lnTo>
                    <a:pt x="438" y="36"/>
                  </a:lnTo>
                  <a:lnTo>
                    <a:pt x="468" y="39"/>
                  </a:lnTo>
                  <a:lnTo>
                    <a:pt x="498" y="45"/>
                  </a:lnTo>
                  <a:lnTo>
                    <a:pt x="495" y="62"/>
                  </a:lnTo>
                  <a:lnTo>
                    <a:pt x="495" y="81"/>
                  </a:lnTo>
                  <a:lnTo>
                    <a:pt x="495" y="102"/>
                  </a:lnTo>
                  <a:lnTo>
                    <a:pt x="498" y="124"/>
                  </a:lnTo>
                  <a:lnTo>
                    <a:pt x="498" y="145"/>
                  </a:lnTo>
                  <a:lnTo>
                    <a:pt x="500" y="168"/>
                  </a:lnTo>
                  <a:lnTo>
                    <a:pt x="500" y="191"/>
                  </a:lnTo>
                  <a:lnTo>
                    <a:pt x="503" y="213"/>
                  </a:lnTo>
                  <a:lnTo>
                    <a:pt x="501" y="235"/>
                  </a:lnTo>
                  <a:lnTo>
                    <a:pt x="500" y="257"/>
                  </a:lnTo>
                  <a:lnTo>
                    <a:pt x="498" y="277"/>
                  </a:lnTo>
                  <a:lnTo>
                    <a:pt x="495" y="299"/>
                  </a:lnTo>
                  <a:lnTo>
                    <a:pt x="491" y="317"/>
                  </a:lnTo>
                  <a:lnTo>
                    <a:pt x="483" y="335"/>
                  </a:lnTo>
                  <a:lnTo>
                    <a:pt x="476" y="354"/>
                  </a:lnTo>
                  <a:lnTo>
                    <a:pt x="466" y="370"/>
                  </a:lnTo>
                  <a:lnTo>
                    <a:pt x="438" y="368"/>
                  </a:lnTo>
                  <a:lnTo>
                    <a:pt x="410" y="367"/>
                  </a:lnTo>
                  <a:lnTo>
                    <a:pt x="380" y="364"/>
                  </a:lnTo>
                  <a:lnTo>
                    <a:pt x="353" y="362"/>
                  </a:lnTo>
                  <a:lnTo>
                    <a:pt x="324" y="359"/>
                  </a:lnTo>
                  <a:lnTo>
                    <a:pt x="298" y="356"/>
                  </a:lnTo>
                  <a:lnTo>
                    <a:pt x="269" y="353"/>
                  </a:lnTo>
                  <a:lnTo>
                    <a:pt x="241" y="350"/>
                  </a:lnTo>
                  <a:lnTo>
                    <a:pt x="214" y="345"/>
                  </a:lnTo>
                  <a:lnTo>
                    <a:pt x="186" y="342"/>
                  </a:lnTo>
                  <a:lnTo>
                    <a:pt x="158" y="338"/>
                  </a:lnTo>
                  <a:lnTo>
                    <a:pt x="132" y="334"/>
                  </a:lnTo>
                  <a:lnTo>
                    <a:pt x="105" y="332"/>
                  </a:lnTo>
                  <a:lnTo>
                    <a:pt x="79" y="329"/>
                  </a:lnTo>
                  <a:lnTo>
                    <a:pt x="53" y="327"/>
                  </a:lnTo>
                  <a:lnTo>
                    <a:pt x="29" y="327"/>
                  </a:lnTo>
                  <a:lnTo>
                    <a:pt x="28" y="305"/>
                  </a:lnTo>
                  <a:lnTo>
                    <a:pt x="27" y="285"/>
                  </a:lnTo>
                  <a:lnTo>
                    <a:pt x="24" y="264"/>
                  </a:lnTo>
                  <a:lnTo>
                    <a:pt x="22" y="244"/>
                  </a:lnTo>
                  <a:lnTo>
                    <a:pt x="20" y="223"/>
                  </a:lnTo>
                  <a:lnTo>
                    <a:pt x="16" y="204"/>
                  </a:lnTo>
                  <a:lnTo>
                    <a:pt x="12" y="184"/>
                  </a:lnTo>
                  <a:lnTo>
                    <a:pt x="10" y="164"/>
                  </a:lnTo>
                  <a:lnTo>
                    <a:pt x="8" y="143"/>
                  </a:lnTo>
                  <a:lnTo>
                    <a:pt x="4" y="122"/>
                  </a:lnTo>
                  <a:lnTo>
                    <a:pt x="2" y="103"/>
                  </a:lnTo>
                  <a:lnTo>
                    <a:pt x="2" y="84"/>
                  </a:lnTo>
                  <a:lnTo>
                    <a:pt x="0" y="63"/>
                  </a:lnTo>
                  <a:lnTo>
                    <a:pt x="0" y="45"/>
                  </a:lnTo>
                  <a:lnTo>
                    <a:pt x="2" y="24"/>
                  </a:lnTo>
                  <a:lnTo>
                    <a:pt x="5" y="5"/>
                  </a:lnTo>
                  <a:lnTo>
                    <a:pt x="14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19" name="Freeform 465"/>
            <p:cNvSpPr>
              <a:spLocks/>
            </p:cNvSpPr>
            <p:nvPr/>
          </p:nvSpPr>
          <p:spPr bwMode="auto">
            <a:xfrm>
              <a:off x="6787" y="3877"/>
              <a:ext cx="16" cy="4"/>
            </a:xfrm>
            <a:custGeom>
              <a:avLst/>
              <a:gdLst>
                <a:gd name="T0" fmla="*/ 0 w 63"/>
                <a:gd name="T1" fmla="*/ 0 h 17"/>
                <a:gd name="T2" fmla="*/ 0 w 63"/>
                <a:gd name="T3" fmla="*/ 0 h 17"/>
                <a:gd name="T4" fmla="*/ 0 w 63"/>
                <a:gd name="T5" fmla="*/ 0 h 17"/>
                <a:gd name="T6" fmla="*/ 0 w 63"/>
                <a:gd name="T7" fmla="*/ 0 h 17"/>
                <a:gd name="T8" fmla="*/ 0 w 63"/>
                <a:gd name="T9" fmla="*/ 0 h 17"/>
                <a:gd name="T10" fmla="*/ 0 w 63"/>
                <a:gd name="T11" fmla="*/ 0 h 17"/>
                <a:gd name="T12" fmla="*/ 0 w 63"/>
                <a:gd name="T13" fmla="*/ 0 h 17"/>
                <a:gd name="T14" fmla="*/ 0 w 63"/>
                <a:gd name="T15" fmla="*/ 0 h 17"/>
                <a:gd name="T16" fmla="*/ 0 w 63"/>
                <a:gd name="T17" fmla="*/ 0 h 17"/>
                <a:gd name="T18" fmla="*/ 0 w 63"/>
                <a:gd name="T19" fmla="*/ 0 h 17"/>
                <a:gd name="T20" fmla="*/ 0 w 63"/>
                <a:gd name="T21" fmla="*/ 0 h 17"/>
                <a:gd name="T22" fmla="*/ 0 w 63"/>
                <a:gd name="T23" fmla="*/ 0 h 17"/>
                <a:gd name="T24" fmla="*/ 0 w 63"/>
                <a:gd name="T25" fmla="*/ 0 h 17"/>
                <a:gd name="T26" fmla="*/ 0 w 63"/>
                <a:gd name="T27" fmla="*/ 0 h 17"/>
                <a:gd name="T28" fmla="*/ 0 w 63"/>
                <a:gd name="T29" fmla="*/ 0 h 17"/>
                <a:gd name="T30" fmla="*/ 0 w 63"/>
                <a:gd name="T31" fmla="*/ 0 h 17"/>
                <a:gd name="T32" fmla="*/ 0 w 63"/>
                <a:gd name="T33" fmla="*/ 0 h 17"/>
                <a:gd name="T34" fmla="*/ 0 w 63"/>
                <a:gd name="T35" fmla="*/ 0 h 17"/>
                <a:gd name="T36" fmla="*/ 0 w 63"/>
                <a:gd name="T37" fmla="*/ 0 h 17"/>
                <a:gd name="T38" fmla="*/ 0 w 63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17"/>
                <a:gd name="T62" fmla="*/ 63 w 63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17">
                  <a:moveTo>
                    <a:pt x="35" y="1"/>
                  </a:moveTo>
                  <a:lnTo>
                    <a:pt x="44" y="0"/>
                  </a:lnTo>
                  <a:lnTo>
                    <a:pt x="53" y="1"/>
                  </a:lnTo>
                  <a:lnTo>
                    <a:pt x="57" y="2"/>
                  </a:lnTo>
                  <a:lnTo>
                    <a:pt x="62" y="7"/>
                  </a:lnTo>
                  <a:lnTo>
                    <a:pt x="63" y="11"/>
                  </a:lnTo>
                  <a:lnTo>
                    <a:pt x="63" y="17"/>
                  </a:lnTo>
                  <a:lnTo>
                    <a:pt x="52" y="16"/>
                  </a:lnTo>
                  <a:lnTo>
                    <a:pt x="44" y="16"/>
                  </a:lnTo>
                  <a:lnTo>
                    <a:pt x="35" y="15"/>
                  </a:lnTo>
                  <a:lnTo>
                    <a:pt x="28" y="15"/>
                  </a:lnTo>
                  <a:lnTo>
                    <a:pt x="19" y="13"/>
                  </a:lnTo>
                  <a:lnTo>
                    <a:pt x="12" y="12"/>
                  </a:lnTo>
                  <a:lnTo>
                    <a:pt x="5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17" y="4"/>
                  </a:lnTo>
                  <a:lnTo>
                    <a:pt x="26" y="3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0" name="Freeform 466"/>
            <p:cNvSpPr>
              <a:spLocks/>
            </p:cNvSpPr>
            <p:nvPr/>
          </p:nvSpPr>
          <p:spPr bwMode="auto">
            <a:xfrm>
              <a:off x="6545" y="3878"/>
              <a:ext cx="110" cy="75"/>
            </a:xfrm>
            <a:custGeom>
              <a:avLst/>
              <a:gdLst>
                <a:gd name="T0" fmla="*/ 0 w 438"/>
                <a:gd name="T1" fmla="*/ 0 h 299"/>
                <a:gd name="T2" fmla="*/ 0 w 438"/>
                <a:gd name="T3" fmla="*/ 0 h 299"/>
                <a:gd name="T4" fmla="*/ 0 w 438"/>
                <a:gd name="T5" fmla="*/ 0 h 299"/>
                <a:gd name="T6" fmla="*/ 0 w 438"/>
                <a:gd name="T7" fmla="*/ 0 h 299"/>
                <a:gd name="T8" fmla="*/ 0 w 438"/>
                <a:gd name="T9" fmla="*/ 0 h 299"/>
                <a:gd name="T10" fmla="*/ 0 w 438"/>
                <a:gd name="T11" fmla="*/ 0 h 299"/>
                <a:gd name="T12" fmla="*/ 0 w 438"/>
                <a:gd name="T13" fmla="*/ 0 h 299"/>
                <a:gd name="T14" fmla="*/ 0 w 438"/>
                <a:gd name="T15" fmla="*/ 0 h 299"/>
                <a:gd name="T16" fmla="*/ 0 w 438"/>
                <a:gd name="T17" fmla="*/ 0 h 299"/>
                <a:gd name="T18" fmla="*/ 0 w 438"/>
                <a:gd name="T19" fmla="*/ 0 h 299"/>
                <a:gd name="T20" fmla="*/ 0 w 438"/>
                <a:gd name="T21" fmla="*/ 0 h 299"/>
                <a:gd name="T22" fmla="*/ 0 w 438"/>
                <a:gd name="T23" fmla="*/ 0 h 299"/>
                <a:gd name="T24" fmla="*/ 0 w 438"/>
                <a:gd name="T25" fmla="*/ 0 h 299"/>
                <a:gd name="T26" fmla="*/ 0 w 438"/>
                <a:gd name="T27" fmla="*/ 0 h 299"/>
                <a:gd name="T28" fmla="*/ 0 w 438"/>
                <a:gd name="T29" fmla="*/ 0 h 299"/>
                <a:gd name="T30" fmla="*/ 0 w 438"/>
                <a:gd name="T31" fmla="*/ 0 h 299"/>
                <a:gd name="T32" fmla="*/ 0 w 438"/>
                <a:gd name="T33" fmla="*/ 0 h 299"/>
                <a:gd name="T34" fmla="*/ 0 w 438"/>
                <a:gd name="T35" fmla="*/ 0 h 299"/>
                <a:gd name="T36" fmla="*/ 0 w 438"/>
                <a:gd name="T37" fmla="*/ 0 h 299"/>
                <a:gd name="T38" fmla="*/ 0 w 438"/>
                <a:gd name="T39" fmla="*/ 0 h 299"/>
                <a:gd name="T40" fmla="*/ 0 w 438"/>
                <a:gd name="T41" fmla="*/ 0 h 299"/>
                <a:gd name="T42" fmla="*/ 0 w 438"/>
                <a:gd name="T43" fmla="*/ 0 h 299"/>
                <a:gd name="T44" fmla="*/ 0 w 438"/>
                <a:gd name="T45" fmla="*/ 0 h 299"/>
                <a:gd name="T46" fmla="*/ 0 w 438"/>
                <a:gd name="T47" fmla="*/ 0 h 299"/>
                <a:gd name="T48" fmla="*/ 0 w 438"/>
                <a:gd name="T49" fmla="*/ 0 h 299"/>
                <a:gd name="T50" fmla="*/ 0 w 438"/>
                <a:gd name="T51" fmla="*/ 0 h 299"/>
                <a:gd name="T52" fmla="*/ 0 w 438"/>
                <a:gd name="T53" fmla="*/ 0 h 299"/>
                <a:gd name="T54" fmla="*/ 0 w 438"/>
                <a:gd name="T55" fmla="*/ 0 h 299"/>
                <a:gd name="T56" fmla="*/ 0 w 438"/>
                <a:gd name="T57" fmla="*/ 0 h 299"/>
                <a:gd name="T58" fmla="*/ 0 w 438"/>
                <a:gd name="T59" fmla="*/ 0 h 299"/>
                <a:gd name="T60" fmla="*/ 0 w 438"/>
                <a:gd name="T61" fmla="*/ 0 h 299"/>
                <a:gd name="T62" fmla="*/ 0 w 438"/>
                <a:gd name="T63" fmla="*/ 0 h 299"/>
                <a:gd name="T64" fmla="*/ 0 w 438"/>
                <a:gd name="T65" fmla="*/ 0 h 299"/>
                <a:gd name="T66" fmla="*/ 0 w 438"/>
                <a:gd name="T67" fmla="*/ 0 h 299"/>
                <a:gd name="T68" fmla="*/ 0 w 438"/>
                <a:gd name="T69" fmla="*/ 0 h 299"/>
                <a:gd name="T70" fmla="*/ 0 w 438"/>
                <a:gd name="T71" fmla="*/ 0 h 299"/>
                <a:gd name="T72" fmla="*/ 0 w 438"/>
                <a:gd name="T73" fmla="*/ 0 h 299"/>
                <a:gd name="T74" fmla="*/ 0 w 438"/>
                <a:gd name="T75" fmla="*/ 0 h 299"/>
                <a:gd name="T76" fmla="*/ 0 w 438"/>
                <a:gd name="T77" fmla="*/ 0 h 299"/>
                <a:gd name="T78" fmla="*/ 0 w 438"/>
                <a:gd name="T79" fmla="*/ 0 h 299"/>
                <a:gd name="T80" fmla="*/ 0 w 438"/>
                <a:gd name="T81" fmla="*/ 0 h 299"/>
                <a:gd name="T82" fmla="*/ 0 w 438"/>
                <a:gd name="T83" fmla="*/ 0 h 299"/>
                <a:gd name="T84" fmla="*/ 0 w 438"/>
                <a:gd name="T85" fmla="*/ 0 h 299"/>
                <a:gd name="T86" fmla="*/ 0 w 438"/>
                <a:gd name="T87" fmla="*/ 0 h 299"/>
                <a:gd name="T88" fmla="*/ 0 w 438"/>
                <a:gd name="T89" fmla="*/ 0 h 299"/>
                <a:gd name="T90" fmla="*/ 0 w 438"/>
                <a:gd name="T91" fmla="*/ 0 h 299"/>
                <a:gd name="T92" fmla="*/ 0 w 438"/>
                <a:gd name="T93" fmla="*/ 0 h 299"/>
                <a:gd name="T94" fmla="*/ 0 w 438"/>
                <a:gd name="T95" fmla="*/ 0 h 299"/>
                <a:gd name="T96" fmla="*/ 0 w 438"/>
                <a:gd name="T97" fmla="*/ 0 h 299"/>
                <a:gd name="T98" fmla="*/ 0 w 438"/>
                <a:gd name="T99" fmla="*/ 0 h 299"/>
                <a:gd name="T100" fmla="*/ 0 w 438"/>
                <a:gd name="T101" fmla="*/ 0 h 299"/>
                <a:gd name="T102" fmla="*/ 0 w 438"/>
                <a:gd name="T103" fmla="*/ 0 h 2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8"/>
                <a:gd name="T157" fmla="*/ 0 h 299"/>
                <a:gd name="T158" fmla="*/ 438 w 438"/>
                <a:gd name="T159" fmla="*/ 299 h 2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8" h="299">
                  <a:moveTo>
                    <a:pt x="68" y="0"/>
                  </a:moveTo>
                  <a:lnTo>
                    <a:pt x="89" y="0"/>
                  </a:lnTo>
                  <a:lnTo>
                    <a:pt x="110" y="3"/>
                  </a:lnTo>
                  <a:lnTo>
                    <a:pt x="132" y="3"/>
                  </a:lnTo>
                  <a:lnTo>
                    <a:pt x="155" y="5"/>
                  </a:lnTo>
                  <a:lnTo>
                    <a:pt x="178" y="6"/>
                  </a:lnTo>
                  <a:lnTo>
                    <a:pt x="201" y="7"/>
                  </a:lnTo>
                  <a:lnTo>
                    <a:pt x="224" y="8"/>
                  </a:lnTo>
                  <a:lnTo>
                    <a:pt x="247" y="11"/>
                  </a:lnTo>
                  <a:lnTo>
                    <a:pt x="268" y="13"/>
                  </a:lnTo>
                  <a:lnTo>
                    <a:pt x="291" y="16"/>
                  </a:lnTo>
                  <a:lnTo>
                    <a:pt x="313" y="18"/>
                  </a:lnTo>
                  <a:lnTo>
                    <a:pt x="336" y="21"/>
                  </a:lnTo>
                  <a:lnTo>
                    <a:pt x="359" y="24"/>
                  </a:lnTo>
                  <a:lnTo>
                    <a:pt x="380" y="27"/>
                  </a:lnTo>
                  <a:lnTo>
                    <a:pt x="402" y="32"/>
                  </a:lnTo>
                  <a:lnTo>
                    <a:pt x="424" y="37"/>
                  </a:lnTo>
                  <a:lnTo>
                    <a:pt x="427" y="49"/>
                  </a:lnTo>
                  <a:lnTo>
                    <a:pt x="430" y="64"/>
                  </a:lnTo>
                  <a:lnTo>
                    <a:pt x="432" y="79"/>
                  </a:lnTo>
                  <a:lnTo>
                    <a:pt x="434" y="93"/>
                  </a:lnTo>
                  <a:lnTo>
                    <a:pt x="436" y="109"/>
                  </a:lnTo>
                  <a:lnTo>
                    <a:pt x="437" y="125"/>
                  </a:lnTo>
                  <a:lnTo>
                    <a:pt x="437" y="141"/>
                  </a:lnTo>
                  <a:lnTo>
                    <a:pt x="438" y="157"/>
                  </a:lnTo>
                  <a:lnTo>
                    <a:pt x="437" y="172"/>
                  </a:lnTo>
                  <a:lnTo>
                    <a:pt x="437" y="189"/>
                  </a:lnTo>
                  <a:lnTo>
                    <a:pt x="436" y="205"/>
                  </a:lnTo>
                  <a:lnTo>
                    <a:pt x="436" y="221"/>
                  </a:lnTo>
                  <a:lnTo>
                    <a:pt x="433" y="236"/>
                  </a:lnTo>
                  <a:lnTo>
                    <a:pt x="432" y="251"/>
                  </a:lnTo>
                  <a:lnTo>
                    <a:pt x="431" y="268"/>
                  </a:lnTo>
                  <a:lnTo>
                    <a:pt x="430" y="283"/>
                  </a:lnTo>
                  <a:lnTo>
                    <a:pt x="424" y="284"/>
                  </a:lnTo>
                  <a:lnTo>
                    <a:pt x="419" y="285"/>
                  </a:lnTo>
                  <a:lnTo>
                    <a:pt x="410" y="290"/>
                  </a:lnTo>
                  <a:lnTo>
                    <a:pt x="403" y="295"/>
                  </a:lnTo>
                  <a:lnTo>
                    <a:pt x="394" y="297"/>
                  </a:lnTo>
                  <a:lnTo>
                    <a:pt x="384" y="299"/>
                  </a:lnTo>
                  <a:lnTo>
                    <a:pt x="372" y="298"/>
                  </a:lnTo>
                  <a:lnTo>
                    <a:pt x="361" y="298"/>
                  </a:lnTo>
                  <a:lnTo>
                    <a:pt x="350" y="297"/>
                  </a:lnTo>
                  <a:lnTo>
                    <a:pt x="339" y="296"/>
                  </a:lnTo>
                  <a:lnTo>
                    <a:pt x="326" y="292"/>
                  </a:lnTo>
                  <a:lnTo>
                    <a:pt x="314" y="290"/>
                  </a:lnTo>
                  <a:lnTo>
                    <a:pt x="302" y="289"/>
                  </a:lnTo>
                  <a:lnTo>
                    <a:pt x="290" y="287"/>
                  </a:lnTo>
                  <a:lnTo>
                    <a:pt x="278" y="285"/>
                  </a:lnTo>
                  <a:lnTo>
                    <a:pt x="267" y="284"/>
                  </a:lnTo>
                  <a:lnTo>
                    <a:pt x="255" y="284"/>
                  </a:lnTo>
                  <a:lnTo>
                    <a:pt x="245" y="285"/>
                  </a:lnTo>
                  <a:lnTo>
                    <a:pt x="231" y="280"/>
                  </a:lnTo>
                  <a:lnTo>
                    <a:pt x="219" y="278"/>
                  </a:lnTo>
                  <a:lnTo>
                    <a:pt x="204" y="275"/>
                  </a:lnTo>
                  <a:lnTo>
                    <a:pt x="191" y="274"/>
                  </a:lnTo>
                  <a:lnTo>
                    <a:pt x="176" y="272"/>
                  </a:lnTo>
                  <a:lnTo>
                    <a:pt x="162" y="272"/>
                  </a:lnTo>
                  <a:lnTo>
                    <a:pt x="148" y="271"/>
                  </a:lnTo>
                  <a:lnTo>
                    <a:pt x="135" y="271"/>
                  </a:lnTo>
                  <a:lnTo>
                    <a:pt x="119" y="270"/>
                  </a:lnTo>
                  <a:lnTo>
                    <a:pt x="104" y="270"/>
                  </a:lnTo>
                  <a:lnTo>
                    <a:pt x="92" y="268"/>
                  </a:lnTo>
                  <a:lnTo>
                    <a:pt x="79" y="266"/>
                  </a:lnTo>
                  <a:lnTo>
                    <a:pt x="65" y="262"/>
                  </a:lnTo>
                  <a:lnTo>
                    <a:pt x="53" y="259"/>
                  </a:lnTo>
                  <a:lnTo>
                    <a:pt x="39" y="255"/>
                  </a:lnTo>
                  <a:lnTo>
                    <a:pt x="30" y="249"/>
                  </a:lnTo>
                  <a:lnTo>
                    <a:pt x="29" y="247"/>
                  </a:lnTo>
                  <a:lnTo>
                    <a:pt x="27" y="246"/>
                  </a:lnTo>
                  <a:lnTo>
                    <a:pt x="30" y="236"/>
                  </a:lnTo>
                  <a:lnTo>
                    <a:pt x="32" y="226"/>
                  </a:lnTo>
                  <a:lnTo>
                    <a:pt x="33" y="218"/>
                  </a:lnTo>
                  <a:lnTo>
                    <a:pt x="35" y="209"/>
                  </a:lnTo>
                  <a:lnTo>
                    <a:pt x="33" y="198"/>
                  </a:lnTo>
                  <a:lnTo>
                    <a:pt x="33" y="190"/>
                  </a:lnTo>
                  <a:lnTo>
                    <a:pt x="31" y="179"/>
                  </a:lnTo>
                  <a:lnTo>
                    <a:pt x="30" y="170"/>
                  </a:lnTo>
                  <a:lnTo>
                    <a:pt x="26" y="159"/>
                  </a:lnTo>
                  <a:lnTo>
                    <a:pt x="24" y="151"/>
                  </a:lnTo>
                  <a:lnTo>
                    <a:pt x="23" y="140"/>
                  </a:lnTo>
                  <a:lnTo>
                    <a:pt x="20" y="131"/>
                  </a:lnTo>
                  <a:lnTo>
                    <a:pt x="17" y="122"/>
                  </a:lnTo>
                  <a:lnTo>
                    <a:pt x="13" y="112"/>
                  </a:lnTo>
                  <a:lnTo>
                    <a:pt x="12" y="103"/>
                  </a:lnTo>
                  <a:lnTo>
                    <a:pt x="11" y="96"/>
                  </a:lnTo>
                  <a:lnTo>
                    <a:pt x="14" y="86"/>
                  </a:lnTo>
                  <a:lnTo>
                    <a:pt x="17" y="77"/>
                  </a:lnTo>
                  <a:lnTo>
                    <a:pt x="14" y="69"/>
                  </a:lnTo>
                  <a:lnTo>
                    <a:pt x="13" y="59"/>
                  </a:lnTo>
                  <a:lnTo>
                    <a:pt x="11" y="50"/>
                  </a:lnTo>
                  <a:lnTo>
                    <a:pt x="7" y="42"/>
                  </a:lnTo>
                  <a:lnTo>
                    <a:pt x="3" y="32"/>
                  </a:lnTo>
                  <a:lnTo>
                    <a:pt x="1" y="23"/>
                  </a:lnTo>
                  <a:lnTo>
                    <a:pt x="0" y="13"/>
                  </a:lnTo>
                  <a:lnTo>
                    <a:pt x="1" y="5"/>
                  </a:lnTo>
                  <a:lnTo>
                    <a:pt x="9" y="4"/>
                  </a:lnTo>
                  <a:lnTo>
                    <a:pt x="18" y="4"/>
                  </a:lnTo>
                  <a:lnTo>
                    <a:pt x="25" y="4"/>
                  </a:lnTo>
                  <a:lnTo>
                    <a:pt x="35" y="5"/>
                  </a:lnTo>
                  <a:lnTo>
                    <a:pt x="43" y="4"/>
                  </a:lnTo>
                  <a:lnTo>
                    <a:pt x="51" y="4"/>
                  </a:lnTo>
                  <a:lnTo>
                    <a:pt x="59" y="3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1" name="Freeform 467"/>
            <p:cNvSpPr>
              <a:spLocks/>
            </p:cNvSpPr>
            <p:nvPr/>
          </p:nvSpPr>
          <p:spPr bwMode="auto">
            <a:xfrm>
              <a:off x="6639" y="3880"/>
              <a:ext cx="12" cy="3"/>
            </a:xfrm>
            <a:custGeom>
              <a:avLst/>
              <a:gdLst>
                <a:gd name="T0" fmla="*/ 0 w 46"/>
                <a:gd name="T1" fmla="*/ 0 h 13"/>
                <a:gd name="T2" fmla="*/ 0 w 46"/>
                <a:gd name="T3" fmla="*/ 0 h 13"/>
                <a:gd name="T4" fmla="*/ 0 w 46"/>
                <a:gd name="T5" fmla="*/ 0 h 13"/>
                <a:gd name="T6" fmla="*/ 0 w 46"/>
                <a:gd name="T7" fmla="*/ 0 h 13"/>
                <a:gd name="T8" fmla="*/ 0 w 46"/>
                <a:gd name="T9" fmla="*/ 0 h 13"/>
                <a:gd name="T10" fmla="*/ 0 w 46"/>
                <a:gd name="T11" fmla="*/ 0 h 13"/>
                <a:gd name="T12" fmla="*/ 0 w 46"/>
                <a:gd name="T13" fmla="*/ 0 h 13"/>
                <a:gd name="T14" fmla="*/ 0 w 46"/>
                <a:gd name="T15" fmla="*/ 0 h 13"/>
                <a:gd name="T16" fmla="*/ 0 w 46"/>
                <a:gd name="T17" fmla="*/ 0 h 13"/>
                <a:gd name="T18" fmla="*/ 0 w 46"/>
                <a:gd name="T19" fmla="*/ 0 h 13"/>
                <a:gd name="T20" fmla="*/ 0 w 46"/>
                <a:gd name="T21" fmla="*/ 0 h 13"/>
                <a:gd name="T22" fmla="*/ 0 w 46"/>
                <a:gd name="T23" fmla="*/ 0 h 13"/>
                <a:gd name="T24" fmla="*/ 0 w 46"/>
                <a:gd name="T25" fmla="*/ 0 h 13"/>
                <a:gd name="T26" fmla="*/ 0 w 46"/>
                <a:gd name="T27" fmla="*/ 0 h 13"/>
                <a:gd name="T28" fmla="*/ 0 w 46"/>
                <a:gd name="T29" fmla="*/ 0 h 13"/>
                <a:gd name="T30" fmla="*/ 0 w 46"/>
                <a:gd name="T31" fmla="*/ 0 h 13"/>
                <a:gd name="T32" fmla="*/ 0 w 46"/>
                <a:gd name="T33" fmla="*/ 0 h 13"/>
                <a:gd name="T34" fmla="*/ 0 w 46"/>
                <a:gd name="T35" fmla="*/ 0 h 1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"/>
                <a:gd name="T55" fmla="*/ 0 h 13"/>
                <a:gd name="T56" fmla="*/ 46 w 46"/>
                <a:gd name="T57" fmla="*/ 13 h 1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" h="13">
                  <a:moveTo>
                    <a:pt x="2" y="1"/>
                  </a:moveTo>
                  <a:lnTo>
                    <a:pt x="11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5" y="1"/>
                  </a:lnTo>
                  <a:lnTo>
                    <a:pt x="40" y="2"/>
                  </a:lnTo>
                  <a:lnTo>
                    <a:pt x="43" y="5"/>
                  </a:lnTo>
                  <a:lnTo>
                    <a:pt x="44" y="9"/>
                  </a:lnTo>
                  <a:lnTo>
                    <a:pt x="46" y="13"/>
                  </a:lnTo>
                  <a:lnTo>
                    <a:pt x="40" y="13"/>
                  </a:lnTo>
                  <a:lnTo>
                    <a:pt x="32" y="13"/>
                  </a:lnTo>
                  <a:lnTo>
                    <a:pt x="28" y="12"/>
                  </a:lnTo>
                  <a:lnTo>
                    <a:pt x="22" y="11"/>
                  </a:lnTo>
                  <a:lnTo>
                    <a:pt x="11" y="9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2" name="Freeform 468"/>
            <p:cNvSpPr>
              <a:spLocks/>
            </p:cNvSpPr>
            <p:nvPr/>
          </p:nvSpPr>
          <p:spPr bwMode="auto">
            <a:xfrm>
              <a:off x="6558" y="3887"/>
              <a:ext cx="88" cy="14"/>
            </a:xfrm>
            <a:custGeom>
              <a:avLst/>
              <a:gdLst>
                <a:gd name="T0" fmla="*/ 0 w 353"/>
                <a:gd name="T1" fmla="*/ 0 h 57"/>
                <a:gd name="T2" fmla="*/ 0 w 353"/>
                <a:gd name="T3" fmla="*/ 0 h 57"/>
                <a:gd name="T4" fmla="*/ 0 w 353"/>
                <a:gd name="T5" fmla="*/ 0 h 57"/>
                <a:gd name="T6" fmla="*/ 0 w 353"/>
                <a:gd name="T7" fmla="*/ 0 h 57"/>
                <a:gd name="T8" fmla="*/ 0 w 353"/>
                <a:gd name="T9" fmla="*/ 0 h 57"/>
                <a:gd name="T10" fmla="*/ 0 w 353"/>
                <a:gd name="T11" fmla="*/ 0 h 57"/>
                <a:gd name="T12" fmla="*/ 0 w 353"/>
                <a:gd name="T13" fmla="*/ 0 h 57"/>
                <a:gd name="T14" fmla="*/ 0 w 353"/>
                <a:gd name="T15" fmla="*/ 0 h 57"/>
                <a:gd name="T16" fmla="*/ 0 w 353"/>
                <a:gd name="T17" fmla="*/ 0 h 57"/>
                <a:gd name="T18" fmla="*/ 0 w 353"/>
                <a:gd name="T19" fmla="*/ 0 h 57"/>
                <a:gd name="T20" fmla="*/ 0 w 353"/>
                <a:gd name="T21" fmla="*/ 0 h 57"/>
                <a:gd name="T22" fmla="*/ 0 w 353"/>
                <a:gd name="T23" fmla="*/ 0 h 57"/>
                <a:gd name="T24" fmla="*/ 0 w 353"/>
                <a:gd name="T25" fmla="*/ 0 h 57"/>
                <a:gd name="T26" fmla="*/ 0 w 353"/>
                <a:gd name="T27" fmla="*/ 0 h 57"/>
                <a:gd name="T28" fmla="*/ 0 w 353"/>
                <a:gd name="T29" fmla="*/ 0 h 57"/>
                <a:gd name="T30" fmla="*/ 0 w 353"/>
                <a:gd name="T31" fmla="*/ 0 h 57"/>
                <a:gd name="T32" fmla="*/ 0 w 353"/>
                <a:gd name="T33" fmla="*/ 0 h 57"/>
                <a:gd name="T34" fmla="*/ 0 w 353"/>
                <a:gd name="T35" fmla="*/ 0 h 57"/>
                <a:gd name="T36" fmla="*/ 0 w 353"/>
                <a:gd name="T37" fmla="*/ 0 h 57"/>
                <a:gd name="T38" fmla="*/ 0 w 353"/>
                <a:gd name="T39" fmla="*/ 0 h 57"/>
                <a:gd name="T40" fmla="*/ 0 w 353"/>
                <a:gd name="T41" fmla="*/ 0 h 57"/>
                <a:gd name="T42" fmla="*/ 0 w 353"/>
                <a:gd name="T43" fmla="*/ 0 h 57"/>
                <a:gd name="T44" fmla="*/ 0 w 353"/>
                <a:gd name="T45" fmla="*/ 0 h 57"/>
                <a:gd name="T46" fmla="*/ 0 w 353"/>
                <a:gd name="T47" fmla="*/ 0 h 57"/>
                <a:gd name="T48" fmla="*/ 0 w 353"/>
                <a:gd name="T49" fmla="*/ 0 h 57"/>
                <a:gd name="T50" fmla="*/ 0 w 353"/>
                <a:gd name="T51" fmla="*/ 0 h 57"/>
                <a:gd name="T52" fmla="*/ 0 w 353"/>
                <a:gd name="T53" fmla="*/ 0 h 57"/>
                <a:gd name="T54" fmla="*/ 0 w 353"/>
                <a:gd name="T55" fmla="*/ 0 h 57"/>
                <a:gd name="T56" fmla="*/ 0 w 353"/>
                <a:gd name="T57" fmla="*/ 0 h 57"/>
                <a:gd name="T58" fmla="*/ 0 w 353"/>
                <a:gd name="T59" fmla="*/ 0 h 57"/>
                <a:gd name="T60" fmla="*/ 0 w 353"/>
                <a:gd name="T61" fmla="*/ 0 h 57"/>
                <a:gd name="T62" fmla="*/ 0 w 353"/>
                <a:gd name="T63" fmla="*/ 0 h 57"/>
                <a:gd name="T64" fmla="*/ 0 w 353"/>
                <a:gd name="T65" fmla="*/ 0 h 57"/>
                <a:gd name="T66" fmla="*/ 0 w 353"/>
                <a:gd name="T67" fmla="*/ 0 h 57"/>
                <a:gd name="T68" fmla="*/ 0 w 353"/>
                <a:gd name="T69" fmla="*/ 0 h 57"/>
                <a:gd name="T70" fmla="*/ 0 w 353"/>
                <a:gd name="T71" fmla="*/ 0 h 57"/>
                <a:gd name="T72" fmla="*/ 0 w 353"/>
                <a:gd name="T73" fmla="*/ 0 h 57"/>
                <a:gd name="T74" fmla="*/ 0 w 353"/>
                <a:gd name="T75" fmla="*/ 0 h 57"/>
                <a:gd name="T76" fmla="*/ 0 w 353"/>
                <a:gd name="T77" fmla="*/ 0 h 57"/>
                <a:gd name="T78" fmla="*/ 0 w 353"/>
                <a:gd name="T79" fmla="*/ 0 h 57"/>
                <a:gd name="T80" fmla="*/ 0 w 353"/>
                <a:gd name="T81" fmla="*/ 0 h 57"/>
                <a:gd name="T82" fmla="*/ 0 w 353"/>
                <a:gd name="T83" fmla="*/ 0 h 57"/>
                <a:gd name="T84" fmla="*/ 0 w 353"/>
                <a:gd name="T85" fmla="*/ 0 h 57"/>
                <a:gd name="T86" fmla="*/ 0 w 353"/>
                <a:gd name="T87" fmla="*/ 0 h 57"/>
                <a:gd name="T88" fmla="*/ 0 w 353"/>
                <a:gd name="T89" fmla="*/ 0 h 57"/>
                <a:gd name="T90" fmla="*/ 0 w 353"/>
                <a:gd name="T91" fmla="*/ 0 h 57"/>
                <a:gd name="T92" fmla="*/ 0 w 353"/>
                <a:gd name="T93" fmla="*/ 0 h 57"/>
                <a:gd name="T94" fmla="*/ 0 w 353"/>
                <a:gd name="T95" fmla="*/ 0 h 57"/>
                <a:gd name="T96" fmla="*/ 0 w 353"/>
                <a:gd name="T97" fmla="*/ 0 h 57"/>
                <a:gd name="T98" fmla="*/ 0 w 353"/>
                <a:gd name="T99" fmla="*/ 0 h 57"/>
                <a:gd name="T100" fmla="*/ 0 w 353"/>
                <a:gd name="T101" fmla="*/ 0 h 57"/>
                <a:gd name="T102" fmla="*/ 0 w 353"/>
                <a:gd name="T103" fmla="*/ 0 h 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53"/>
                <a:gd name="T157" fmla="*/ 0 h 57"/>
                <a:gd name="T158" fmla="*/ 353 w 353"/>
                <a:gd name="T159" fmla="*/ 57 h 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53" h="57">
                  <a:moveTo>
                    <a:pt x="12" y="0"/>
                  </a:moveTo>
                  <a:lnTo>
                    <a:pt x="33" y="0"/>
                  </a:lnTo>
                  <a:lnTo>
                    <a:pt x="55" y="0"/>
                  </a:lnTo>
                  <a:lnTo>
                    <a:pt x="75" y="1"/>
                  </a:lnTo>
                  <a:lnTo>
                    <a:pt x="98" y="1"/>
                  </a:lnTo>
                  <a:lnTo>
                    <a:pt x="118" y="2"/>
                  </a:lnTo>
                  <a:lnTo>
                    <a:pt x="140" y="4"/>
                  </a:lnTo>
                  <a:lnTo>
                    <a:pt x="161" y="7"/>
                  </a:lnTo>
                  <a:lnTo>
                    <a:pt x="182" y="10"/>
                  </a:lnTo>
                  <a:lnTo>
                    <a:pt x="204" y="11"/>
                  </a:lnTo>
                  <a:lnTo>
                    <a:pt x="224" y="13"/>
                  </a:lnTo>
                  <a:lnTo>
                    <a:pt x="245" y="16"/>
                  </a:lnTo>
                  <a:lnTo>
                    <a:pt x="267" y="20"/>
                  </a:lnTo>
                  <a:lnTo>
                    <a:pt x="287" y="22"/>
                  </a:lnTo>
                  <a:lnTo>
                    <a:pt x="309" y="24"/>
                  </a:lnTo>
                  <a:lnTo>
                    <a:pt x="330" y="26"/>
                  </a:lnTo>
                  <a:lnTo>
                    <a:pt x="353" y="29"/>
                  </a:lnTo>
                  <a:lnTo>
                    <a:pt x="351" y="35"/>
                  </a:lnTo>
                  <a:lnTo>
                    <a:pt x="350" y="42"/>
                  </a:lnTo>
                  <a:lnTo>
                    <a:pt x="349" y="49"/>
                  </a:lnTo>
                  <a:lnTo>
                    <a:pt x="349" y="57"/>
                  </a:lnTo>
                  <a:lnTo>
                    <a:pt x="332" y="53"/>
                  </a:lnTo>
                  <a:lnTo>
                    <a:pt x="317" y="49"/>
                  </a:lnTo>
                  <a:lnTo>
                    <a:pt x="300" y="46"/>
                  </a:lnTo>
                  <a:lnTo>
                    <a:pt x="285" y="43"/>
                  </a:lnTo>
                  <a:lnTo>
                    <a:pt x="269" y="41"/>
                  </a:lnTo>
                  <a:lnTo>
                    <a:pt x="252" y="39"/>
                  </a:lnTo>
                  <a:lnTo>
                    <a:pt x="237" y="37"/>
                  </a:lnTo>
                  <a:lnTo>
                    <a:pt x="220" y="36"/>
                  </a:lnTo>
                  <a:lnTo>
                    <a:pt x="203" y="34"/>
                  </a:lnTo>
                  <a:lnTo>
                    <a:pt x="185" y="34"/>
                  </a:lnTo>
                  <a:lnTo>
                    <a:pt x="169" y="31"/>
                  </a:lnTo>
                  <a:lnTo>
                    <a:pt x="152" y="31"/>
                  </a:lnTo>
                  <a:lnTo>
                    <a:pt x="134" y="30"/>
                  </a:lnTo>
                  <a:lnTo>
                    <a:pt x="118" y="30"/>
                  </a:lnTo>
                  <a:lnTo>
                    <a:pt x="102" y="29"/>
                  </a:lnTo>
                  <a:lnTo>
                    <a:pt x="87" y="29"/>
                  </a:lnTo>
                  <a:lnTo>
                    <a:pt x="80" y="25"/>
                  </a:lnTo>
                  <a:lnTo>
                    <a:pt x="73" y="24"/>
                  </a:lnTo>
                  <a:lnTo>
                    <a:pt x="62" y="22"/>
                  </a:lnTo>
                  <a:lnTo>
                    <a:pt x="52" y="22"/>
                  </a:lnTo>
                  <a:lnTo>
                    <a:pt x="40" y="22"/>
                  </a:lnTo>
                  <a:lnTo>
                    <a:pt x="29" y="22"/>
                  </a:lnTo>
                  <a:lnTo>
                    <a:pt x="19" y="22"/>
                  </a:lnTo>
                  <a:lnTo>
                    <a:pt x="10" y="22"/>
                  </a:lnTo>
                  <a:lnTo>
                    <a:pt x="4" y="19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8" y="3"/>
                  </a:lnTo>
                  <a:lnTo>
                    <a:pt x="10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3" name="Freeform 469"/>
            <p:cNvSpPr>
              <a:spLocks/>
            </p:cNvSpPr>
            <p:nvPr/>
          </p:nvSpPr>
          <p:spPr bwMode="auto">
            <a:xfrm>
              <a:off x="7123" y="3887"/>
              <a:ext cx="22" cy="3"/>
            </a:xfrm>
            <a:custGeom>
              <a:avLst/>
              <a:gdLst>
                <a:gd name="T0" fmla="*/ 0 w 88"/>
                <a:gd name="T1" fmla="*/ 0 h 11"/>
                <a:gd name="T2" fmla="*/ 0 w 88"/>
                <a:gd name="T3" fmla="*/ 0 h 11"/>
                <a:gd name="T4" fmla="*/ 0 w 88"/>
                <a:gd name="T5" fmla="*/ 0 h 11"/>
                <a:gd name="T6" fmla="*/ 0 w 88"/>
                <a:gd name="T7" fmla="*/ 0 h 11"/>
                <a:gd name="T8" fmla="*/ 0 w 88"/>
                <a:gd name="T9" fmla="*/ 0 h 11"/>
                <a:gd name="T10" fmla="*/ 0 w 88"/>
                <a:gd name="T11" fmla="*/ 0 h 11"/>
                <a:gd name="T12" fmla="*/ 0 w 88"/>
                <a:gd name="T13" fmla="*/ 0 h 11"/>
                <a:gd name="T14" fmla="*/ 0 w 88"/>
                <a:gd name="T15" fmla="*/ 0 h 11"/>
                <a:gd name="T16" fmla="*/ 0 w 88"/>
                <a:gd name="T17" fmla="*/ 0 h 11"/>
                <a:gd name="T18" fmla="*/ 0 w 88"/>
                <a:gd name="T19" fmla="*/ 0 h 11"/>
                <a:gd name="T20" fmla="*/ 0 w 88"/>
                <a:gd name="T21" fmla="*/ 0 h 11"/>
                <a:gd name="T22" fmla="*/ 0 w 88"/>
                <a:gd name="T23" fmla="*/ 0 h 11"/>
                <a:gd name="T24" fmla="*/ 0 w 88"/>
                <a:gd name="T25" fmla="*/ 0 h 11"/>
                <a:gd name="T26" fmla="*/ 0 w 88"/>
                <a:gd name="T27" fmla="*/ 0 h 11"/>
                <a:gd name="T28" fmla="*/ 0 w 88"/>
                <a:gd name="T29" fmla="*/ 0 h 11"/>
                <a:gd name="T30" fmla="*/ 0 w 88"/>
                <a:gd name="T31" fmla="*/ 0 h 11"/>
                <a:gd name="T32" fmla="*/ 0 w 88"/>
                <a:gd name="T33" fmla="*/ 0 h 11"/>
                <a:gd name="T34" fmla="*/ 0 w 88"/>
                <a:gd name="T35" fmla="*/ 0 h 11"/>
                <a:gd name="T36" fmla="*/ 0 w 88"/>
                <a:gd name="T37" fmla="*/ 0 h 11"/>
                <a:gd name="T38" fmla="*/ 0 w 88"/>
                <a:gd name="T39" fmla="*/ 0 h 11"/>
                <a:gd name="T40" fmla="*/ 0 w 88"/>
                <a:gd name="T41" fmla="*/ 0 h 11"/>
                <a:gd name="T42" fmla="*/ 0 w 88"/>
                <a:gd name="T43" fmla="*/ 0 h 11"/>
                <a:gd name="T44" fmla="*/ 0 w 88"/>
                <a:gd name="T45" fmla="*/ 0 h 11"/>
                <a:gd name="T46" fmla="*/ 0 w 88"/>
                <a:gd name="T47" fmla="*/ 0 h 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8"/>
                <a:gd name="T73" fmla="*/ 0 h 11"/>
                <a:gd name="T74" fmla="*/ 88 w 88"/>
                <a:gd name="T75" fmla="*/ 11 h 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8" h="11">
                  <a:moveTo>
                    <a:pt x="31" y="0"/>
                  </a:moveTo>
                  <a:lnTo>
                    <a:pt x="37" y="0"/>
                  </a:lnTo>
                  <a:lnTo>
                    <a:pt x="45" y="0"/>
                  </a:lnTo>
                  <a:lnTo>
                    <a:pt x="52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9" y="0"/>
                  </a:lnTo>
                  <a:lnTo>
                    <a:pt x="88" y="0"/>
                  </a:lnTo>
                  <a:lnTo>
                    <a:pt x="79" y="1"/>
                  </a:lnTo>
                  <a:lnTo>
                    <a:pt x="71" y="4"/>
                  </a:lnTo>
                  <a:lnTo>
                    <a:pt x="63" y="7"/>
                  </a:lnTo>
                  <a:lnTo>
                    <a:pt x="55" y="10"/>
                  </a:lnTo>
                  <a:lnTo>
                    <a:pt x="45" y="11"/>
                  </a:lnTo>
                  <a:lnTo>
                    <a:pt x="36" y="11"/>
                  </a:lnTo>
                  <a:lnTo>
                    <a:pt x="28" y="11"/>
                  </a:lnTo>
                  <a:lnTo>
                    <a:pt x="20" y="11"/>
                  </a:lnTo>
                  <a:lnTo>
                    <a:pt x="10" y="9"/>
                  </a:lnTo>
                  <a:lnTo>
                    <a:pt x="0" y="6"/>
                  </a:lnTo>
                  <a:lnTo>
                    <a:pt x="7" y="3"/>
                  </a:lnTo>
                  <a:lnTo>
                    <a:pt x="16" y="3"/>
                  </a:lnTo>
                  <a:lnTo>
                    <a:pt x="23" y="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4" name="Freeform 470"/>
            <p:cNvSpPr>
              <a:spLocks/>
            </p:cNvSpPr>
            <p:nvPr/>
          </p:nvSpPr>
          <p:spPr bwMode="auto">
            <a:xfrm>
              <a:off x="6498" y="3889"/>
              <a:ext cx="38" cy="67"/>
            </a:xfrm>
            <a:custGeom>
              <a:avLst/>
              <a:gdLst>
                <a:gd name="T0" fmla="*/ 0 w 153"/>
                <a:gd name="T1" fmla="*/ 0 h 267"/>
                <a:gd name="T2" fmla="*/ 0 w 153"/>
                <a:gd name="T3" fmla="*/ 0 h 267"/>
                <a:gd name="T4" fmla="*/ 0 w 153"/>
                <a:gd name="T5" fmla="*/ 0 h 267"/>
                <a:gd name="T6" fmla="*/ 0 w 153"/>
                <a:gd name="T7" fmla="*/ 0 h 267"/>
                <a:gd name="T8" fmla="*/ 0 w 153"/>
                <a:gd name="T9" fmla="*/ 0 h 267"/>
                <a:gd name="T10" fmla="*/ 0 w 153"/>
                <a:gd name="T11" fmla="*/ 0 h 267"/>
                <a:gd name="T12" fmla="*/ 0 w 153"/>
                <a:gd name="T13" fmla="*/ 0 h 267"/>
                <a:gd name="T14" fmla="*/ 0 w 153"/>
                <a:gd name="T15" fmla="*/ 0 h 267"/>
                <a:gd name="T16" fmla="*/ 0 w 153"/>
                <a:gd name="T17" fmla="*/ 0 h 267"/>
                <a:gd name="T18" fmla="*/ 0 w 153"/>
                <a:gd name="T19" fmla="*/ 0 h 267"/>
                <a:gd name="T20" fmla="*/ 0 w 153"/>
                <a:gd name="T21" fmla="*/ 0 h 267"/>
                <a:gd name="T22" fmla="*/ 0 w 153"/>
                <a:gd name="T23" fmla="*/ 0 h 267"/>
                <a:gd name="T24" fmla="*/ 0 w 153"/>
                <a:gd name="T25" fmla="*/ 0 h 267"/>
                <a:gd name="T26" fmla="*/ 0 w 153"/>
                <a:gd name="T27" fmla="*/ 0 h 267"/>
                <a:gd name="T28" fmla="*/ 0 w 153"/>
                <a:gd name="T29" fmla="*/ 0 h 267"/>
                <a:gd name="T30" fmla="*/ 0 w 153"/>
                <a:gd name="T31" fmla="*/ 0 h 267"/>
                <a:gd name="T32" fmla="*/ 0 w 153"/>
                <a:gd name="T33" fmla="*/ 0 h 267"/>
                <a:gd name="T34" fmla="*/ 0 w 153"/>
                <a:gd name="T35" fmla="*/ 0 h 267"/>
                <a:gd name="T36" fmla="*/ 0 w 153"/>
                <a:gd name="T37" fmla="*/ 0 h 267"/>
                <a:gd name="T38" fmla="*/ 0 w 153"/>
                <a:gd name="T39" fmla="*/ 0 h 267"/>
                <a:gd name="T40" fmla="*/ 0 w 153"/>
                <a:gd name="T41" fmla="*/ 0 h 267"/>
                <a:gd name="T42" fmla="*/ 0 w 153"/>
                <a:gd name="T43" fmla="*/ 0 h 267"/>
                <a:gd name="T44" fmla="*/ 0 w 153"/>
                <a:gd name="T45" fmla="*/ 0 h 267"/>
                <a:gd name="T46" fmla="*/ 0 w 153"/>
                <a:gd name="T47" fmla="*/ 0 h 267"/>
                <a:gd name="T48" fmla="*/ 0 w 153"/>
                <a:gd name="T49" fmla="*/ 0 h 267"/>
                <a:gd name="T50" fmla="*/ 0 w 153"/>
                <a:gd name="T51" fmla="*/ 0 h 267"/>
                <a:gd name="T52" fmla="*/ 0 w 153"/>
                <a:gd name="T53" fmla="*/ 0 h 267"/>
                <a:gd name="T54" fmla="*/ 0 w 153"/>
                <a:gd name="T55" fmla="*/ 0 h 267"/>
                <a:gd name="T56" fmla="*/ 0 w 153"/>
                <a:gd name="T57" fmla="*/ 0 h 267"/>
                <a:gd name="T58" fmla="*/ 0 w 153"/>
                <a:gd name="T59" fmla="*/ 0 h 267"/>
                <a:gd name="T60" fmla="*/ 0 w 153"/>
                <a:gd name="T61" fmla="*/ 0 h 267"/>
                <a:gd name="T62" fmla="*/ 0 w 153"/>
                <a:gd name="T63" fmla="*/ 0 h 267"/>
                <a:gd name="T64" fmla="*/ 0 w 153"/>
                <a:gd name="T65" fmla="*/ 0 h 267"/>
                <a:gd name="T66" fmla="*/ 0 w 153"/>
                <a:gd name="T67" fmla="*/ 0 h 267"/>
                <a:gd name="T68" fmla="*/ 0 w 153"/>
                <a:gd name="T69" fmla="*/ 0 h 267"/>
                <a:gd name="T70" fmla="*/ 0 w 153"/>
                <a:gd name="T71" fmla="*/ 0 h 267"/>
                <a:gd name="T72" fmla="*/ 0 w 153"/>
                <a:gd name="T73" fmla="*/ 0 h 267"/>
                <a:gd name="T74" fmla="*/ 0 w 153"/>
                <a:gd name="T75" fmla="*/ 0 h 267"/>
                <a:gd name="T76" fmla="*/ 0 w 153"/>
                <a:gd name="T77" fmla="*/ 0 h 267"/>
                <a:gd name="T78" fmla="*/ 0 w 153"/>
                <a:gd name="T79" fmla="*/ 0 h 267"/>
                <a:gd name="T80" fmla="*/ 0 w 153"/>
                <a:gd name="T81" fmla="*/ 0 h 267"/>
                <a:gd name="T82" fmla="*/ 0 w 153"/>
                <a:gd name="T83" fmla="*/ 0 h 267"/>
                <a:gd name="T84" fmla="*/ 0 w 153"/>
                <a:gd name="T85" fmla="*/ 0 h 267"/>
                <a:gd name="T86" fmla="*/ 0 w 153"/>
                <a:gd name="T87" fmla="*/ 0 h 267"/>
                <a:gd name="T88" fmla="*/ 0 w 153"/>
                <a:gd name="T89" fmla="*/ 0 h 2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3"/>
                <a:gd name="T136" fmla="*/ 0 h 267"/>
                <a:gd name="T137" fmla="*/ 153 w 153"/>
                <a:gd name="T138" fmla="*/ 267 h 2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3" h="267">
                  <a:moveTo>
                    <a:pt x="96" y="0"/>
                  </a:moveTo>
                  <a:lnTo>
                    <a:pt x="102" y="0"/>
                  </a:lnTo>
                  <a:lnTo>
                    <a:pt x="107" y="1"/>
                  </a:lnTo>
                  <a:lnTo>
                    <a:pt x="111" y="2"/>
                  </a:lnTo>
                  <a:lnTo>
                    <a:pt x="116" y="3"/>
                  </a:lnTo>
                  <a:lnTo>
                    <a:pt x="118" y="6"/>
                  </a:lnTo>
                  <a:lnTo>
                    <a:pt x="120" y="12"/>
                  </a:lnTo>
                  <a:lnTo>
                    <a:pt x="118" y="19"/>
                  </a:lnTo>
                  <a:lnTo>
                    <a:pt x="114" y="27"/>
                  </a:lnTo>
                  <a:lnTo>
                    <a:pt x="108" y="32"/>
                  </a:lnTo>
                  <a:lnTo>
                    <a:pt x="104" y="36"/>
                  </a:lnTo>
                  <a:lnTo>
                    <a:pt x="98" y="42"/>
                  </a:lnTo>
                  <a:lnTo>
                    <a:pt x="94" y="46"/>
                  </a:lnTo>
                  <a:lnTo>
                    <a:pt x="82" y="55"/>
                  </a:lnTo>
                  <a:lnTo>
                    <a:pt x="76" y="61"/>
                  </a:lnTo>
                  <a:lnTo>
                    <a:pt x="79" y="67"/>
                  </a:lnTo>
                  <a:lnTo>
                    <a:pt x="82" y="69"/>
                  </a:lnTo>
                  <a:lnTo>
                    <a:pt x="85" y="69"/>
                  </a:lnTo>
                  <a:lnTo>
                    <a:pt x="93" y="67"/>
                  </a:lnTo>
                  <a:lnTo>
                    <a:pt x="96" y="63"/>
                  </a:lnTo>
                  <a:lnTo>
                    <a:pt x="102" y="58"/>
                  </a:lnTo>
                  <a:lnTo>
                    <a:pt x="107" y="54"/>
                  </a:lnTo>
                  <a:lnTo>
                    <a:pt x="114" y="49"/>
                  </a:lnTo>
                  <a:lnTo>
                    <a:pt x="119" y="45"/>
                  </a:lnTo>
                  <a:lnTo>
                    <a:pt x="126" y="42"/>
                  </a:lnTo>
                  <a:lnTo>
                    <a:pt x="131" y="40"/>
                  </a:lnTo>
                  <a:lnTo>
                    <a:pt x="138" y="41"/>
                  </a:lnTo>
                  <a:lnTo>
                    <a:pt x="138" y="46"/>
                  </a:lnTo>
                  <a:lnTo>
                    <a:pt x="140" y="52"/>
                  </a:lnTo>
                  <a:lnTo>
                    <a:pt x="132" y="52"/>
                  </a:lnTo>
                  <a:lnTo>
                    <a:pt x="125" y="55"/>
                  </a:lnTo>
                  <a:lnTo>
                    <a:pt x="118" y="57"/>
                  </a:lnTo>
                  <a:lnTo>
                    <a:pt x="114" y="61"/>
                  </a:lnTo>
                  <a:lnTo>
                    <a:pt x="108" y="66"/>
                  </a:lnTo>
                  <a:lnTo>
                    <a:pt x="105" y="72"/>
                  </a:lnTo>
                  <a:lnTo>
                    <a:pt x="104" y="78"/>
                  </a:lnTo>
                  <a:lnTo>
                    <a:pt x="104" y="87"/>
                  </a:lnTo>
                  <a:lnTo>
                    <a:pt x="112" y="83"/>
                  </a:lnTo>
                  <a:lnTo>
                    <a:pt x="120" y="79"/>
                  </a:lnTo>
                  <a:lnTo>
                    <a:pt x="129" y="76"/>
                  </a:lnTo>
                  <a:lnTo>
                    <a:pt x="138" y="78"/>
                  </a:lnTo>
                  <a:lnTo>
                    <a:pt x="140" y="81"/>
                  </a:lnTo>
                  <a:lnTo>
                    <a:pt x="142" y="87"/>
                  </a:lnTo>
                  <a:lnTo>
                    <a:pt x="137" y="91"/>
                  </a:lnTo>
                  <a:lnTo>
                    <a:pt x="140" y="98"/>
                  </a:lnTo>
                  <a:lnTo>
                    <a:pt x="143" y="105"/>
                  </a:lnTo>
                  <a:lnTo>
                    <a:pt x="149" y="112"/>
                  </a:lnTo>
                  <a:lnTo>
                    <a:pt x="140" y="111"/>
                  </a:lnTo>
                  <a:lnTo>
                    <a:pt x="132" y="110"/>
                  </a:lnTo>
                  <a:lnTo>
                    <a:pt x="124" y="110"/>
                  </a:lnTo>
                  <a:lnTo>
                    <a:pt x="117" y="110"/>
                  </a:lnTo>
                  <a:lnTo>
                    <a:pt x="106" y="108"/>
                  </a:lnTo>
                  <a:lnTo>
                    <a:pt x="98" y="107"/>
                  </a:lnTo>
                  <a:lnTo>
                    <a:pt x="89" y="107"/>
                  </a:lnTo>
                  <a:lnTo>
                    <a:pt x="82" y="107"/>
                  </a:lnTo>
                  <a:lnTo>
                    <a:pt x="71" y="107"/>
                  </a:lnTo>
                  <a:lnTo>
                    <a:pt x="64" y="108"/>
                  </a:lnTo>
                  <a:lnTo>
                    <a:pt x="57" y="110"/>
                  </a:lnTo>
                  <a:lnTo>
                    <a:pt x="49" y="113"/>
                  </a:lnTo>
                  <a:lnTo>
                    <a:pt x="43" y="118"/>
                  </a:lnTo>
                  <a:lnTo>
                    <a:pt x="37" y="123"/>
                  </a:lnTo>
                  <a:lnTo>
                    <a:pt x="34" y="131"/>
                  </a:lnTo>
                  <a:lnTo>
                    <a:pt x="30" y="140"/>
                  </a:lnTo>
                  <a:lnTo>
                    <a:pt x="29" y="146"/>
                  </a:lnTo>
                  <a:lnTo>
                    <a:pt x="29" y="151"/>
                  </a:lnTo>
                  <a:lnTo>
                    <a:pt x="29" y="158"/>
                  </a:lnTo>
                  <a:lnTo>
                    <a:pt x="29" y="163"/>
                  </a:lnTo>
                  <a:lnTo>
                    <a:pt x="29" y="169"/>
                  </a:lnTo>
                  <a:lnTo>
                    <a:pt x="29" y="175"/>
                  </a:lnTo>
                  <a:lnTo>
                    <a:pt x="29" y="181"/>
                  </a:lnTo>
                  <a:lnTo>
                    <a:pt x="29" y="187"/>
                  </a:lnTo>
                  <a:lnTo>
                    <a:pt x="28" y="192"/>
                  </a:lnTo>
                  <a:lnTo>
                    <a:pt x="28" y="198"/>
                  </a:lnTo>
                  <a:lnTo>
                    <a:pt x="28" y="204"/>
                  </a:lnTo>
                  <a:lnTo>
                    <a:pt x="28" y="209"/>
                  </a:lnTo>
                  <a:lnTo>
                    <a:pt x="26" y="215"/>
                  </a:lnTo>
                  <a:lnTo>
                    <a:pt x="26" y="221"/>
                  </a:lnTo>
                  <a:lnTo>
                    <a:pt x="25" y="227"/>
                  </a:lnTo>
                  <a:lnTo>
                    <a:pt x="25" y="233"/>
                  </a:lnTo>
                  <a:lnTo>
                    <a:pt x="32" y="230"/>
                  </a:lnTo>
                  <a:lnTo>
                    <a:pt x="40" y="230"/>
                  </a:lnTo>
                  <a:lnTo>
                    <a:pt x="47" y="230"/>
                  </a:lnTo>
                  <a:lnTo>
                    <a:pt x="57" y="231"/>
                  </a:lnTo>
                  <a:lnTo>
                    <a:pt x="63" y="231"/>
                  </a:lnTo>
                  <a:lnTo>
                    <a:pt x="71" y="233"/>
                  </a:lnTo>
                  <a:lnTo>
                    <a:pt x="79" y="235"/>
                  </a:lnTo>
                  <a:lnTo>
                    <a:pt x="88" y="238"/>
                  </a:lnTo>
                  <a:lnTo>
                    <a:pt x="94" y="239"/>
                  </a:lnTo>
                  <a:lnTo>
                    <a:pt x="104" y="241"/>
                  </a:lnTo>
                  <a:lnTo>
                    <a:pt x="111" y="242"/>
                  </a:lnTo>
                  <a:lnTo>
                    <a:pt x="119" y="244"/>
                  </a:lnTo>
                  <a:lnTo>
                    <a:pt x="128" y="244"/>
                  </a:lnTo>
                  <a:lnTo>
                    <a:pt x="136" y="244"/>
                  </a:lnTo>
                  <a:lnTo>
                    <a:pt x="143" y="243"/>
                  </a:lnTo>
                  <a:lnTo>
                    <a:pt x="153" y="241"/>
                  </a:lnTo>
                  <a:lnTo>
                    <a:pt x="153" y="247"/>
                  </a:lnTo>
                  <a:lnTo>
                    <a:pt x="153" y="257"/>
                  </a:lnTo>
                  <a:lnTo>
                    <a:pt x="153" y="262"/>
                  </a:lnTo>
                  <a:lnTo>
                    <a:pt x="148" y="266"/>
                  </a:lnTo>
                  <a:lnTo>
                    <a:pt x="142" y="266"/>
                  </a:lnTo>
                  <a:lnTo>
                    <a:pt x="137" y="267"/>
                  </a:lnTo>
                  <a:lnTo>
                    <a:pt x="129" y="267"/>
                  </a:lnTo>
                  <a:lnTo>
                    <a:pt x="123" y="267"/>
                  </a:lnTo>
                  <a:lnTo>
                    <a:pt x="114" y="266"/>
                  </a:lnTo>
                  <a:lnTo>
                    <a:pt x="106" y="265"/>
                  </a:lnTo>
                  <a:lnTo>
                    <a:pt x="98" y="264"/>
                  </a:lnTo>
                  <a:lnTo>
                    <a:pt x="90" y="264"/>
                  </a:lnTo>
                  <a:lnTo>
                    <a:pt x="82" y="264"/>
                  </a:lnTo>
                  <a:lnTo>
                    <a:pt x="76" y="264"/>
                  </a:lnTo>
                  <a:lnTo>
                    <a:pt x="70" y="264"/>
                  </a:lnTo>
                  <a:lnTo>
                    <a:pt x="65" y="265"/>
                  </a:lnTo>
                  <a:lnTo>
                    <a:pt x="53" y="260"/>
                  </a:lnTo>
                  <a:lnTo>
                    <a:pt x="43" y="257"/>
                  </a:lnTo>
                  <a:lnTo>
                    <a:pt x="34" y="252"/>
                  </a:lnTo>
                  <a:lnTo>
                    <a:pt x="25" y="246"/>
                  </a:lnTo>
                  <a:lnTo>
                    <a:pt x="16" y="236"/>
                  </a:lnTo>
                  <a:lnTo>
                    <a:pt x="10" y="225"/>
                  </a:lnTo>
                  <a:lnTo>
                    <a:pt x="4" y="212"/>
                  </a:lnTo>
                  <a:lnTo>
                    <a:pt x="1" y="198"/>
                  </a:lnTo>
                  <a:lnTo>
                    <a:pt x="0" y="182"/>
                  </a:lnTo>
                  <a:lnTo>
                    <a:pt x="0" y="168"/>
                  </a:lnTo>
                  <a:lnTo>
                    <a:pt x="1" y="152"/>
                  </a:lnTo>
                  <a:lnTo>
                    <a:pt x="5" y="138"/>
                  </a:lnTo>
                  <a:lnTo>
                    <a:pt x="8" y="122"/>
                  </a:lnTo>
                  <a:lnTo>
                    <a:pt x="13" y="107"/>
                  </a:lnTo>
                  <a:lnTo>
                    <a:pt x="20" y="92"/>
                  </a:lnTo>
                  <a:lnTo>
                    <a:pt x="28" y="78"/>
                  </a:lnTo>
                  <a:lnTo>
                    <a:pt x="35" y="65"/>
                  </a:lnTo>
                  <a:lnTo>
                    <a:pt x="45" y="54"/>
                  </a:lnTo>
                  <a:lnTo>
                    <a:pt x="54" y="43"/>
                  </a:lnTo>
                  <a:lnTo>
                    <a:pt x="65" y="35"/>
                  </a:lnTo>
                  <a:lnTo>
                    <a:pt x="71" y="26"/>
                  </a:lnTo>
                  <a:lnTo>
                    <a:pt x="81" y="17"/>
                  </a:lnTo>
                  <a:lnTo>
                    <a:pt x="88" y="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5" name="Freeform 471"/>
            <p:cNvSpPr>
              <a:spLocks/>
            </p:cNvSpPr>
            <p:nvPr/>
          </p:nvSpPr>
          <p:spPr bwMode="auto">
            <a:xfrm>
              <a:off x="6703" y="3891"/>
              <a:ext cx="12" cy="10"/>
            </a:xfrm>
            <a:custGeom>
              <a:avLst/>
              <a:gdLst>
                <a:gd name="T0" fmla="*/ 0 w 47"/>
                <a:gd name="T1" fmla="*/ 0 h 39"/>
                <a:gd name="T2" fmla="*/ 0 w 47"/>
                <a:gd name="T3" fmla="*/ 0 h 39"/>
                <a:gd name="T4" fmla="*/ 0 w 47"/>
                <a:gd name="T5" fmla="*/ 0 h 39"/>
                <a:gd name="T6" fmla="*/ 0 w 47"/>
                <a:gd name="T7" fmla="*/ 0 h 39"/>
                <a:gd name="T8" fmla="*/ 0 w 47"/>
                <a:gd name="T9" fmla="*/ 0 h 39"/>
                <a:gd name="T10" fmla="*/ 0 w 47"/>
                <a:gd name="T11" fmla="*/ 0 h 39"/>
                <a:gd name="T12" fmla="*/ 0 w 47"/>
                <a:gd name="T13" fmla="*/ 0 h 39"/>
                <a:gd name="T14" fmla="*/ 0 w 47"/>
                <a:gd name="T15" fmla="*/ 0 h 39"/>
                <a:gd name="T16" fmla="*/ 0 w 47"/>
                <a:gd name="T17" fmla="*/ 0 h 39"/>
                <a:gd name="T18" fmla="*/ 0 w 47"/>
                <a:gd name="T19" fmla="*/ 0 h 39"/>
                <a:gd name="T20" fmla="*/ 0 w 47"/>
                <a:gd name="T21" fmla="*/ 0 h 39"/>
                <a:gd name="T22" fmla="*/ 0 w 47"/>
                <a:gd name="T23" fmla="*/ 0 h 39"/>
                <a:gd name="T24" fmla="*/ 0 w 47"/>
                <a:gd name="T25" fmla="*/ 0 h 39"/>
                <a:gd name="T26" fmla="*/ 0 w 47"/>
                <a:gd name="T27" fmla="*/ 0 h 39"/>
                <a:gd name="T28" fmla="*/ 0 w 47"/>
                <a:gd name="T29" fmla="*/ 0 h 39"/>
                <a:gd name="T30" fmla="*/ 0 w 47"/>
                <a:gd name="T31" fmla="*/ 0 h 39"/>
                <a:gd name="T32" fmla="*/ 0 w 47"/>
                <a:gd name="T33" fmla="*/ 0 h 39"/>
                <a:gd name="T34" fmla="*/ 0 w 47"/>
                <a:gd name="T35" fmla="*/ 0 h 39"/>
                <a:gd name="T36" fmla="*/ 0 w 47"/>
                <a:gd name="T37" fmla="*/ 0 h 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"/>
                <a:gd name="T58" fmla="*/ 0 h 39"/>
                <a:gd name="T59" fmla="*/ 47 w 47"/>
                <a:gd name="T60" fmla="*/ 39 h 3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" h="39">
                  <a:moveTo>
                    <a:pt x="33" y="2"/>
                  </a:moveTo>
                  <a:lnTo>
                    <a:pt x="39" y="0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7" y="4"/>
                  </a:lnTo>
                  <a:lnTo>
                    <a:pt x="47" y="7"/>
                  </a:lnTo>
                  <a:lnTo>
                    <a:pt x="44" y="13"/>
                  </a:lnTo>
                  <a:lnTo>
                    <a:pt x="36" y="19"/>
                  </a:lnTo>
                  <a:lnTo>
                    <a:pt x="29" y="26"/>
                  </a:lnTo>
                  <a:lnTo>
                    <a:pt x="21" y="32"/>
                  </a:lnTo>
                  <a:lnTo>
                    <a:pt x="16" y="39"/>
                  </a:lnTo>
                  <a:lnTo>
                    <a:pt x="0" y="28"/>
                  </a:lnTo>
                  <a:lnTo>
                    <a:pt x="3" y="19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2" y="5"/>
                  </a:lnTo>
                  <a:lnTo>
                    <a:pt x="28" y="2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6" name="Freeform 472"/>
            <p:cNvSpPr>
              <a:spLocks/>
            </p:cNvSpPr>
            <p:nvPr/>
          </p:nvSpPr>
          <p:spPr bwMode="auto">
            <a:xfrm>
              <a:off x="6717" y="3891"/>
              <a:ext cx="118" cy="83"/>
            </a:xfrm>
            <a:custGeom>
              <a:avLst/>
              <a:gdLst>
                <a:gd name="T0" fmla="*/ 0 w 474"/>
                <a:gd name="T1" fmla="*/ 0 h 329"/>
                <a:gd name="T2" fmla="*/ 0 w 474"/>
                <a:gd name="T3" fmla="*/ 0 h 329"/>
                <a:gd name="T4" fmla="*/ 0 w 474"/>
                <a:gd name="T5" fmla="*/ 0 h 329"/>
                <a:gd name="T6" fmla="*/ 0 w 474"/>
                <a:gd name="T7" fmla="*/ 0 h 329"/>
                <a:gd name="T8" fmla="*/ 0 w 474"/>
                <a:gd name="T9" fmla="*/ 0 h 329"/>
                <a:gd name="T10" fmla="*/ 0 w 474"/>
                <a:gd name="T11" fmla="*/ 0 h 329"/>
                <a:gd name="T12" fmla="*/ 0 w 474"/>
                <a:gd name="T13" fmla="*/ 0 h 329"/>
                <a:gd name="T14" fmla="*/ 0 w 474"/>
                <a:gd name="T15" fmla="*/ 0 h 329"/>
                <a:gd name="T16" fmla="*/ 0 w 474"/>
                <a:gd name="T17" fmla="*/ 0 h 329"/>
                <a:gd name="T18" fmla="*/ 0 w 474"/>
                <a:gd name="T19" fmla="*/ 0 h 329"/>
                <a:gd name="T20" fmla="*/ 0 w 474"/>
                <a:gd name="T21" fmla="*/ 0 h 329"/>
                <a:gd name="T22" fmla="*/ 0 w 474"/>
                <a:gd name="T23" fmla="*/ 0 h 329"/>
                <a:gd name="T24" fmla="*/ 0 w 474"/>
                <a:gd name="T25" fmla="*/ 0 h 329"/>
                <a:gd name="T26" fmla="*/ 0 w 474"/>
                <a:gd name="T27" fmla="*/ 0 h 329"/>
                <a:gd name="T28" fmla="*/ 0 w 474"/>
                <a:gd name="T29" fmla="*/ 0 h 329"/>
                <a:gd name="T30" fmla="*/ 0 w 474"/>
                <a:gd name="T31" fmla="*/ 0 h 329"/>
                <a:gd name="T32" fmla="*/ 0 w 474"/>
                <a:gd name="T33" fmla="*/ 0 h 329"/>
                <a:gd name="T34" fmla="*/ 0 w 474"/>
                <a:gd name="T35" fmla="*/ 0 h 329"/>
                <a:gd name="T36" fmla="*/ 0 w 474"/>
                <a:gd name="T37" fmla="*/ 0 h 329"/>
                <a:gd name="T38" fmla="*/ 0 w 474"/>
                <a:gd name="T39" fmla="*/ 0 h 329"/>
                <a:gd name="T40" fmla="*/ 0 w 474"/>
                <a:gd name="T41" fmla="*/ 0 h 329"/>
                <a:gd name="T42" fmla="*/ 0 w 474"/>
                <a:gd name="T43" fmla="*/ 0 h 329"/>
                <a:gd name="T44" fmla="*/ 0 w 474"/>
                <a:gd name="T45" fmla="*/ 0 h 329"/>
                <a:gd name="T46" fmla="*/ 0 w 474"/>
                <a:gd name="T47" fmla="*/ 0 h 329"/>
                <a:gd name="T48" fmla="*/ 0 w 474"/>
                <a:gd name="T49" fmla="*/ 0 h 329"/>
                <a:gd name="T50" fmla="*/ 0 w 474"/>
                <a:gd name="T51" fmla="*/ 0 h 329"/>
                <a:gd name="T52" fmla="*/ 0 w 474"/>
                <a:gd name="T53" fmla="*/ 0 h 329"/>
                <a:gd name="T54" fmla="*/ 0 w 474"/>
                <a:gd name="T55" fmla="*/ 0 h 329"/>
                <a:gd name="T56" fmla="*/ 0 w 474"/>
                <a:gd name="T57" fmla="*/ 0 h 329"/>
                <a:gd name="T58" fmla="*/ 0 w 474"/>
                <a:gd name="T59" fmla="*/ 0 h 329"/>
                <a:gd name="T60" fmla="*/ 0 w 474"/>
                <a:gd name="T61" fmla="*/ 0 h 329"/>
                <a:gd name="T62" fmla="*/ 0 w 474"/>
                <a:gd name="T63" fmla="*/ 0 h 329"/>
                <a:gd name="T64" fmla="*/ 0 w 474"/>
                <a:gd name="T65" fmla="*/ 0 h 329"/>
                <a:gd name="T66" fmla="*/ 0 w 474"/>
                <a:gd name="T67" fmla="*/ 0 h 329"/>
                <a:gd name="T68" fmla="*/ 0 w 474"/>
                <a:gd name="T69" fmla="*/ 0 h 329"/>
                <a:gd name="T70" fmla="*/ 0 w 474"/>
                <a:gd name="T71" fmla="*/ 0 h 329"/>
                <a:gd name="T72" fmla="*/ 0 w 474"/>
                <a:gd name="T73" fmla="*/ 0 h 329"/>
                <a:gd name="T74" fmla="*/ 0 w 474"/>
                <a:gd name="T75" fmla="*/ 0 h 329"/>
                <a:gd name="T76" fmla="*/ 0 w 474"/>
                <a:gd name="T77" fmla="*/ 0 h 329"/>
                <a:gd name="T78" fmla="*/ 0 w 474"/>
                <a:gd name="T79" fmla="*/ 0 h 329"/>
                <a:gd name="T80" fmla="*/ 0 w 474"/>
                <a:gd name="T81" fmla="*/ 0 h 329"/>
                <a:gd name="T82" fmla="*/ 0 w 474"/>
                <a:gd name="T83" fmla="*/ 0 h 329"/>
                <a:gd name="T84" fmla="*/ 0 w 474"/>
                <a:gd name="T85" fmla="*/ 0 h 329"/>
                <a:gd name="T86" fmla="*/ 0 w 474"/>
                <a:gd name="T87" fmla="*/ 0 h 329"/>
                <a:gd name="T88" fmla="*/ 0 w 474"/>
                <a:gd name="T89" fmla="*/ 0 h 329"/>
                <a:gd name="T90" fmla="*/ 0 w 474"/>
                <a:gd name="T91" fmla="*/ 0 h 329"/>
                <a:gd name="T92" fmla="*/ 0 w 474"/>
                <a:gd name="T93" fmla="*/ 0 h 329"/>
                <a:gd name="T94" fmla="*/ 0 w 474"/>
                <a:gd name="T95" fmla="*/ 0 h 329"/>
                <a:gd name="T96" fmla="*/ 0 w 474"/>
                <a:gd name="T97" fmla="*/ 0 h 329"/>
                <a:gd name="T98" fmla="*/ 0 w 474"/>
                <a:gd name="T99" fmla="*/ 0 h 329"/>
                <a:gd name="T100" fmla="*/ 0 w 474"/>
                <a:gd name="T101" fmla="*/ 0 h 329"/>
                <a:gd name="T102" fmla="*/ 0 w 474"/>
                <a:gd name="T103" fmla="*/ 0 h 32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329"/>
                <a:gd name="T158" fmla="*/ 474 w 474"/>
                <a:gd name="T159" fmla="*/ 329 h 32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329">
                  <a:moveTo>
                    <a:pt x="251" y="0"/>
                  </a:moveTo>
                  <a:lnTo>
                    <a:pt x="274" y="5"/>
                  </a:lnTo>
                  <a:lnTo>
                    <a:pt x="296" y="11"/>
                  </a:lnTo>
                  <a:lnTo>
                    <a:pt x="318" y="20"/>
                  </a:lnTo>
                  <a:lnTo>
                    <a:pt x="339" y="33"/>
                  </a:lnTo>
                  <a:lnTo>
                    <a:pt x="357" y="46"/>
                  </a:lnTo>
                  <a:lnTo>
                    <a:pt x="374" y="61"/>
                  </a:lnTo>
                  <a:lnTo>
                    <a:pt x="390" y="78"/>
                  </a:lnTo>
                  <a:lnTo>
                    <a:pt x="405" y="98"/>
                  </a:lnTo>
                  <a:lnTo>
                    <a:pt x="417" y="116"/>
                  </a:lnTo>
                  <a:lnTo>
                    <a:pt x="429" y="137"/>
                  </a:lnTo>
                  <a:lnTo>
                    <a:pt x="439" y="158"/>
                  </a:lnTo>
                  <a:lnTo>
                    <a:pt x="449" y="180"/>
                  </a:lnTo>
                  <a:lnTo>
                    <a:pt x="455" y="202"/>
                  </a:lnTo>
                  <a:lnTo>
                    <a:pt x="463" y="224"/>
                  </a:lnTo>
                  <a:lnTo>
                    <a:pt x="468" y="247"/>
                  </a:lnTo>
                  <a:lnTo>
                    <a:pt x="472" y="269"/>
                  </a:lnTo>
                  <a:lnTo>
                    <a:pt x="474" y="277"/>
                  </a:lnTo>
                  <a:lnTo>
                    <a:pt x="474" y="286"/>
                  </a:lnTo>
                  <a:lnTo>
                    <a:pt x="472" y="292"/>
                  </a:lnTo>
                  <a:lnTo>
                    <a:pt x="471" y="301"/>
                  </a:lnTo>
                  <a:lnTo>
                    <a:pt x="466" y="305"/>
                  </a:lnTo>
                  <a:lnTo>
                    <a:pt x="463" y="312"/>
                  </a:lnTo>
                  <a:lnTo>
                    <a:pt x="459" y="316"/>
                  </a:lnTo>
                  <a:lnTo>
                    <a:pt x="454" y="320"/>
                  </a:lnTo>
                  <a:lnTo>
                    <a:pt x="442" y="322"/>
                  </a:lnTo>
                  <a:lnTo>
                    <a:pt x="433" y="318"/>
                  </a:lnTo>
                  <a:lnTo>
                    <a:pt x="428" y="313"/>
                  </a:lnTo>
                  <a:lnTo>
                    <a:pt x="425" y="308"/>
                  </a:lnTo>
                  <a:lnTo>
                    <a:pt x="422" y="299"/>
                  </a:lnTo>
                  <a:lnTo>
                    <a:pt x="422" y="290"/>
                  </a:lnTo>
                  <a:lnTo>
                    <a:pt x="415" y="275"/>
                  </a:lnTo>
                  <a:lnTo>
                    <a:pt x="407" y="261"/>
                  </a:lnTo>
                  <a:lnTo>
                    <a:pt x="401" y="247"/>
                  </a:lnTo>
                  <a:lnTo>
                    <a:pt x="394" y="233"/>
                  </a:lnTo>
                  <a:lnTo>
                    <a:pt x="386" y="218"/>
                  </a:lnTo>
                  <a:lnTo>
                    <a:pt x="378" y="204"/>
                  </a:lnTo>
                  <a:lnTo>
                    <a:pt x="369" y="189"/>
                  </a:lnTo>
                  <a:lnTo>
                    <a:pt x="360" y="177"/>
                  </a:lnTo>
                  <a:lnTo>
                    <a:pt x="348" y="164"/>
                  </a:lnTo>
                  <a:lnTo>
                    <a:pt x="337" y="154"/>
                  </a:lnTo>
                  <a:lnTo>
                    <a:pt x="324" y="145"/>
                  </a:lnTo>
                  <a:lnTo>
                    <a:pt x="312" y="140"/>
                  </a:lnTo>
                  <a:lnTo>
                    <a:pt x="296" y="134"/>
                  </a:lnTo>
                  <a:lnTo>
                    <a:pt x="280" y="133"/>
                  </a:lnTo>
                  <a:lnTo>
                    <a:pt x="263" y="134"/>
                  </a:lnTo>
                  <a:lnTo>
                    <a:pt x="243" y="141"/>
                  </a:lnTo>
                  <a:lnTo>
                    <a:pt x="228" y="140"/>
                  </a:lnTo>
                  <a:lnTo>
                    <a:pt x="213" y="141"/>
                  </a:lnTo>
                  <a:lnTo>
                    <a:pt x="198" y="142"/>
                  </a:lnTo>
                  <a:lnTo>
                    <a:pt x="184" y="144"/>
                  </a:lnTo>
                  <a:lnTo>
                    <a:pt x="171" y="147"/>
                  </a:lnTo>
                  <a:lnTo>
                    <a:pt x="158" y="153"/>
                  </a:lnTo>
                  <a:lnTo>
                    <a:pt x="146" y="157"/>
                  </a:lnTo>
                  <a:lnTo>
                    <a:pt x="135" y="164"/>
                  </a:lnTo>
                  <a:lnTo>
                    <a:pt x="123" y="170"/>
                  </a:lnTo>
                  <a:lnTo>
                    <a:pt x="113" y="179"/>
                  </a:lnTo>
                  <a:lnTo>
                    <a:pt x="103" y="186"/>
                  </a:lnTo>
                  <a:lnTo>
                    <a:pt x="97" y="197"/>
                  </a:lnTo>
                  <a:lnTo>
                    <a:pt x="88" y="207"/>
                  </a:lnTo>
                  <a:lnTo>
                    <a:pt x="82" y="219"/>
                  </a:lnTo>
                  <a:lnTo>
                    <a:pt x="76" y="231"/>
                  </a:lnTo>
                  <a:lnTo>
                    <a:pt x="72" y="246"/>
                  </a:lnTo>
                  <a:lnTo>
                    <a:pt x="69" y="251"/>
                  </a:lnTo>
                  <a:lnTo>
                    <a:pt x="66" y="258"/>
                  </a:lnTo>
                  <a:lnTo>
                    <a:pt x="63" y="263"/>
                  </a:lnTo>
                  <a:lnTo>
                    <a:pt x="60" y="269"/>
                  </a:lnTo>
                  <a:lnTo>
                    <a:pt x="57" y="274"/>
                  </a:lnTo>
                  <a:lnTo>
                    <a:pt x="56" y="280"/>
                  </a:lnTo>
                  <a:lnTo>
                    <a:pt x="52" y="286"/>
                  </a:lnTo>
                  <a:lnTo>
                    <a:pt x="50" y="291"/>
                  </a:lnTo>
                  <a:lnTo>
                    <a:pt x="42" y="301"/>
                  </a:lnTo>
                  <a:lnTo>
                    <a:pt x="35" y="312"/>
                  </a:lnTo>
                  <a:lnTo>
                    <a:pt x="28" y="320"/>
                  </a:lnTo>
                  <a:lnTo>
                    <a:pt x="22" y="329"/>
                  </a:lnTo>
                  <a:lnTo>
                    <a:pt x="11" y="318"/>
                  </a:lnTo>
                  <a:lnTo>
                    <a:pt x="5" y="309"/>
                  </a:lnTo>
                  <a:lnTo>
                    <a:pt x="0" y="298"/>
                  </a:lnTo>
                  <a:lnTo>
                    <a:pt x="0" y="287"/>
                  </a:lnTo>
                  <a:lnTo>
                    <a:pt x="1" y="275"/>
                  </a:lnTo>
                  <a:lnTo>
                    <a:pt x="5" y="263"/>
                  </a:lnTo>
                  <a:lnTo>
                    <a:pt x="10" y="251"/>
                  </a:lnTo>
                  <a:lnTo>
                    <a:pt x="17" y="240"/>
                  </a:lnTo>
                  <a:lnTo>
                    <a:pt x="23" y="227"/>
                  </a:lnTo>
                  <a:lnTo>
                    <a:pt x="31" y="216"/>
                  </a:lnTo>
                  <a:lnTo>
                    <a:pt x="39" y="204"/>
                  </a:lnTo>
                  <a:lnTo>
                    <a:pt x="47" y="192"/>
                  </a:lnTo>
                  <a:lnTo>
                    <a:pt x="54" y="180"/>
                  </a:lnTo>
                  <a:lnTo>
                    <a:pt x="60" y="168"/>
                  </a:lnTo>
                  <a:lnTo>
                    <a:pt x="66" y="156"/>
                  </a:lnTo>
                  <a:lnTo>
                    <a:pt x="70" y="146"/>
                  </a:lnTo>
                  <a:lnTo>
                    <a:pt x="75" y="138"/>
                  </a:lnTo>
                  <a:lnTo>
                    <a:pt x="78" y="129"/>
                  </a:lnTo>
                  <a:lnTo>
                    <a:pt x="83" y="120"/>
                  </a:lnTo>
                  <a:lnTo>
                    <a:pt x="88" y="111"/>
                  </a:lnTo>
                  <a:lnTo>
                    <a:pt x="87" y="111"/>
                  </a:lnTo>
                  <a:lnTo>
                    <a:pt x="86" y="110"/>
                  </a:lnTo>
                  <a:lnTo>
                    <a:pt x="78" y="114"/>
                  </a:lnTo>
                  <a:lnTo>
                    <a:pt x="72" y="118"/>
                  </a:lnTo>
                  <a:lnTo>
                    <a:pt x="68" y="120"/>
                  </a:lnTo>
                  <a:lnTo>
                    <a:pt x="63" y="122"/>
                  </a:lnTo>
                  <a:lnTo>
                    <a:pt x="56" y="122"/>
                  </a:lnTo>
                  <a:lnTo>
                    <a:pt x="51" y="120"/>
                  </a:lnTo>
                  <a:lnTo>
                    <a:pt x="48" y="114"/>
                  </a:lnTo>
                  <a:lnTo>
                    <a:pt x="52" y="109"/>
                  </a:lnTo>
                  <a:lnTo>
                    <a:pt x="56" y="104"/>
                  </a:lnTo>
                  <a:lnTo>
                    <a:pt x="60" y="101"/>
                  </a:lnTo>
                  <a:lnTo>
                    <a:pt x="68" y="97"/>
                  </a:lnTo>
                  <a:lnTo>
                    <a:pt x="77" y="93"/>
                  </a:lnTo>
                  <a:lnTo>
                    <a:pt x="83" y="90"/>
                  </a:lnTo>
                  <a:lnTo>
                    <a:pt x="89" y="89"/>
                  </a:lnTo>
                  <a:lnTo>
                    <a:pt x="91" y="87"/>
                  </a:lnTo>
                  <a:lnTo>
                    <a:pt x="94" y="86"/>
                  </a:lnTo>
                  <a:lnTo>
                    <a:pt x="98" y="82"/>
                  </a:lnTo>
                  <a:lnTo>
                    <a:pt x="99" y="79"/>
                  </a:lnTo>
                  <a:lnTo>
                    <a:pt x="97" y="76"/>
                  </a:lnTo>
                  <a:lnTo>
                    <a:pt x="91" y="74"/>
                  </a:lnTo>
                  <a:lnTo>
                    <a:pt x="80" y="75"/>
                  </a:lnTo>
                  <a:lnTo>
                    <a:pt x="70" y="78"/>
                  </a:lnTo>
                  <a:lnTo>
                    <a:pt x="62" y="80"/>
                  </a:lnTo>
                  <a:lnTo>
                    <a:pt x="54" y="86"/>
                  </a:lnTo>
                  <a:lnTo>
                    <a:pt x="45" y="89"/>
                  </a:lnTo>
                  <a:lnTo>
                    <a:pt x="38" y="94"/>
                  </a:lnTo>
                  <a:lnTo>
                    <a:pt x="29" y="98"/>
                  </a:lnTo>
                  <a:lnTo>
                    <a:pt x="22" y="101"/>
                  </a:lnTo>
                  <a:lnTo>
                    <a:pt x="17" y="92"/>
                  </a:lnTo>
                  <a:lnTo>
                    <a:pt x="17" y="86"/>
                  </a:lnTo>
                  <a:lnTo>
                    <a:pt x="18" y="79"/>
                  </a:lnTo>
                  <a:lnTo>
                    <a:pt x="22" y="74"/>
                  </a:lnTo>
                  <a:lnTo>
                    <a:pt x="25" y="69"/>
                  </a:lnTo>
                  <a:lnTo>
                    <a:pt x="33" y="64"/>
                  </a:lnTo>
                  <a:lnTo>
                    <a:pt x="39" y="60"/>
                  </a:lnTo>
                  <a:lnTo>
                    <a:pt x="47" y="58"/>
                  </a:lnTo>
                  <a:lnTo>
                    <a:pt x="56" y="54"/>
                  </a:lnTo>
                  <a:lnTo>
                    <a:pt x="64" y="51"/>
                  </a:lnTo>
                  <a:lnTo>
                    <a:pt x="72" y="48"/>
                  </a:lnTo>
                  <a:lnTo>
                    <a:pt x="82" y="47"/>
                  </a:lnTo>
                  <a:lnTo>
                    <a:pt x="91" y="44"/>
                  </a:lnTo>
                  <a:lnTo>
                    <a:pt x="98" y="42"/>
                  </a:lnTo>
                  <a:lnTo>
                    <a:pt x="104" y="38"/>
                  </a:lnTo>
                  <a:lnTo>
                    <a:pt x="112" y="37"/>
                  </a:lnTo>
                  <a:lnTo>
                    <a:pt x="119" y="33"/>
                  </a:lnTo>
                  <a:lnTo>
                    <a:pt x="128" y="30"/>
                  </a:lnTo>
                  <a:lnTo>
                    <a:pt x="136" y="26"/>
                  </a:lnTo>
                  <a:lnTo>
                    <a:pt x="145" y="25"/>
                  </a:lnTo>
                  <a:lnTo>
                    <a:pt x="152" y="22"/>
                  </a:lnTo>
                  <a:lnTo>
                    <a:pt x="162" y="20"/>
                  </a:lnTo>
                  <a:lnTo>
                    <a:pt x="170" y="18"/>
                  </a:lnTo>
                  <a:lnTo>
                    <a:pt x="180" y="17"/>
                  </a:lnTo>
                  <a:lnTo>
                    <a:pt x="188" y="13"/>
                  </a:lnTo>
                  <a:lnTo>
                    <a:pt x="197" y="12"/>
                  </a:lnTo>
                  <a:lnTo>
                    <a:pt x="206" y="9"/>
                  </a:lnTo>
                  <a:lnTo>
                    <a:pt x="215" y="8"/>
                  </a:lnTo>
                  <a:lnTo>
                    <a:pt x="223" y="5"/>
                  </a:lnTo>
                  <a:lnTo>
                    <a:pt x="231" y="5"/>
                  </a:lnTo>
                  <a:lnTo>
                    <a:pt x="241" y="2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7" name="Freeform 473"/>
            <p:cNvSpPr>
              <a:spLocks/>
            </p:cNvSpPr>
            <p:nvPr/>
          </p:nvSpPr>
          <p:spPr bwMode="auto">
            <a:xfrm>
              <a:off x="6942" y="3897"/>
              <a:ext cx="220" cy="104"/>
            </a:xfrm>
            <a:custGeom>
              <a:avLst/>
              <a:gdLst>
                <a:gd name="T0" fmla="*/ 0 w 876"/>
                <a:gd name="T1" fmla="*/ 0 h 416"/>
                <a:gd name="T2" fmla="*/ 0 w 876"/>
                <a:gd name="T3" fmla="*/ 0 h 416"/>
                <a:gd name="T4" fmla="*/ 0 w 876"/>
                <a:gd name="T5" fmla="*/ 0 h 416"/>
                <a:gd name="T6" fmla="*/ 0 w 876"/>
                <a:gd name="T7" fmla="*/ 0 h 416"/>
                <a:gd name="T8" fmla="*/ 0 w 876"/>
                <a:gd name="T9" fmla="*/ 0 h 416"/>
                <a:gd name="T10" fmla="*/ 0 w 876"/>
                <a:gd name="T11" fmla="*/ 0 h 416"/>
                <a:gd name="T12" fmla="*/ 0 w 876"/>
                <a:gd name="T13" fmla="*/ 0 h 416"/>
                <a:gd name="T14" fmla="*/ 0 w 876"/>
                <a:gd name="T15" fmla="*/ 0 h 416"/>
                <a:gd name="T16" fmla="*/ 0 w 876"/>
                <a:gd name="T17" fmla="*/ 0 h 416"/>
                <a:gd name="T18" fmla="*/ 0 w 876"/>
                <a:gd name="T19" fmla="*/ 0 h 416"/>
                <a:gd name="T20" fmla="*/ 0 w 876"/>
                <a:gd name="T21" fmla="*/ 0 h 416"/>
                <a:gd name="T22" fmla="*/ 0 w 876"/>
                <a:gd name="T23" fmla="*/ 0 h 416"/>
                <a:gd name="T24" fmla="*/ 0 w 876"/>
                <a:gd name="T25" fmla="*/ 0 h 416"/>
                <a:gd name="T26" fmla="*/ 0 w 876"/>
                <a:gd name="T27" fmla="*/ 0 h 416"/>
                <a:gd name="T28" fmla="*/ 0 w 876"/>
                <a:gd name="T29" fmla="*/ 0 h 416"/>
                <a:gd name="T30" fmla="*/ 0 w 876"/>
                <a:gd name="T31" fmla="*/ 0 h 416"/>
                <a:gd name="T32" fmla="*/ 0 w 876"/>
                <a:gd name="T33" fmla="*/ 0 h 416"/>
                <a:gd name="T34" fmla="*/ 0 w 876"/>
                <a:gd name="T35" fmla="*/ 0 h 416"/>
                <a:gd name="T36" fmla="*/ 0 w 876"/>
                <a:gd name="T37" fmla="*/ 0 h 416"/>
                <a:gd name="T38" fmla="*/ 0 w 876"/>
                <a:gd name="T39" fmla="*/ 0 h 416"/>
                <a:gd name="T40" fmla="*/ 0 w 876"/>
                <a:gd name="T41" fmla="*/ 0 h 416"/>
                <a:gd name="T42" fmla="*/ 0 w 876"/>
                <a:gd name="T43" fmla="*/ 0 h 416"/>
                <a:gd name="T44" fmla="*/ 0 w 876"/>
                <a:gd name="T45" fmla="*/ 0 h 416"/>
                <a:gd name="T46" fmla="*/ 0 w 876"/>
                <a:gd name="T47" fmla="*/ 0 h 416"/>
                <a:gd name="T48" fmla="*/ 0 w 876"/>
                <a:gd name="T49" fmla="*/ 0 h 416"/>
                <a:gd name="T50" fmla="*/ 0 w 876"/>
                <a:gd name="T51" fmla="*/ 0 h 416"/>
                <a:gd name="T52" fmla="*/ 0 w 876"/>
                <a:gd name="T53" fmla="*/ 0 h 416"/>
                <a:gd name="T54" fmla="*/ 0 w 876"/>
                <a:gd name="T55" fmla="*/ 0 h 416"/>
                <a:gd name="T56" fmla="*/ 0 w 876"/>
                <a:gd name="T57" fmla="*/ 0 h 416"/>
                <a:gd name="T58" fmla="*/ 0 w 876"/>
                <a:gd name="T59" fmla="*/ 0 h 416"/>
                <a:gd name="T60" fmla="*/ 0 w 876"/>
                <a:gd name="T61" fmla="*/ 0 h 416"/>
                <a:gd name="T62" fmla="*/ 0 w 876"/>
                <a:gd name="T63" fmla="*/ 0 h 416"/>
                <a:gd name="T64" fmla="*/ 0 w 876"/>
                <a:gd name="T65" fmla="*/ 0 h 416"/>
                <a:gd name="T66" fmla="*/ 0 w 876"/>
                <a:gd name="T67" fmla="*/ 0 h 416"/>
                <a:gd name="T68" fmla="*/ 0 w 876"/>
                <a:gd name="T69" fmla="*/ 0 h 416"/>
                <a:gd name="T70" fmla="*/ 0 w 876"/>
                <a:gd name="T71" fmla="*/ 0 h 416"/>
                <a:gd name="T72" fmla="*/ 0 w 876"/>
                <a:gd name="T73" fmla="*/ 0 h 416"/>
                <a:gd name="T74" fmla="*/ 0 w 876"/>
                <a:gd name="T75" fmla="*/ 0 h 416"/>
                <a:gd name="T76" fmla="*/ 0 w 876"/>
                <a:gd name="T77" fmla="*/ 0 h 416"/>
                <a:gd name="T78" fmla="*/ 0 w 876"/>
                <a:gd name="T79" fmla="*/ 0 h 416"/>
                <a:gd name="T80" fmla="*/ 0 w 876"/>
                <a:gd name="T81" fmla="*/ 0 h 416"/>
                <a:gd name="T82" fmla="*/ 0 w 876"/>
                <a:gd name="T83" fmla="*/ 0 h 416"/>
                <a:gd name="T84" fmla="*/ 0 w 876"/>
                <a:gd name="T85" fmla="*/ 0 h 416"/>
                <a:gd name="T86" fmla="*/ 0 w 876"/>
                <a:gd name="T87" fmla="*/ 0 h 416"/>
                <a:gd name="T88" fmla="*/ 0 w 876"/>
                <a:gd name="T89" fmla="*/ 0 h 416"/>
                <a:gd name="T90" fmla="*/ 0 w 876"/>
                <a:gd name="T91" fmla="*/ 0 h 416"/>
                <a:gd name="T92" fmla="*/ 0 w 876"/>
                <a:gd name="T93" fmla="*/ 0 h 416"/>
                <a:gd name="T94" fmla="*/ 0 w 876"/>
                <a:gd name="T95" fmla="*/ 0 h 416"/>
                <a:gd name="T96" fmla="*/ 0 w 876"/>
                <a:gd name="T97" fmla="*/ 0 h 416"/>
                <a:gd name="T98" fmla="*/ 0 w 876"/>
                <a:gd name="T99" fmla="*/ 0 h 416"/>
                <a:gd name="T100" fmla="*/ 0 w 876"/>
                <a:gd name="T101" fmla="*/ 0 h 416"/>
                <a:gd name="T102" fmla="*/ 0 w 876"/>
                <a:gd name="T103" fmla="*/ 0 h 416"/>
                <a:gd name="T104" fmla="*/ 0 w 876"/>
                <a:gd name="T105" fmla="*/ 0 h 416"/>
                <a:gd name="T106" fmla="*/ 0 w 876"/>
                <a:gd name="T107" fmla="*/ 0 h 416"/>
                <a:gd name="T108" fmla="*/ 0 w 876"/>
                <a:gd name="T109" fmla="*/ 0 h 41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76"/>
                <a:gd name="T166" fmla="*/ 0 h 416"/>
                <a:gd name="T167" fmla="*/ 876 w 876"/>
                <a:gd name="T168" fmla="*/ 416 h 41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76" h="416">
                  <a:moveTo>
                    <a:pt x="731" y="0"/>
                  </a:moveTo>
                  <a:lnTo>
                    <a:pt x="739" y="0"/>
                  </a:lnTo>
                  <a:lnTo>
                    <a:pt x="749" y="1"/>
                  </a:lnTo>
                  <a:lnTo>
                    <a:pt x="758" y="1"/>
                  </a:lnTo>
                  <a:lnTo>
                    <a:pt x="768" y="2"/>
                  </a:lnTo>
                  <a:lnTo>
                    <a:pt x="776" y="3"/>
                  </a:lnTo>
                  <a:lnTo>
                    <a:pt x="784" y="8"/>
                  </a:lnTo>
                  <a:lnTo>
                    <a:pt x="790" y="13"/>
                  </a:lnTo>
                  <a:lnTo>
                    <a:pt x="796" y="21"/>
                  </a:lnTo>
                  <a:lnTo>
                    <a:pt x="798" y="13"/>
                  </a:lnTo>
                  <a:lnTo>
                    <a:pt x="803" y="8"/>
                  </a:lnTo>
                  <a:lnTo>
                    <a:pt x="809" y="3"/>
                  </a:lnTo>
                  <a:lnTo>
                    <a:pt x="817" y="3"/>
                  </a:lnTo>
                  <a:lnTo>
                    <a:pt x="823" y="2"/>
                  </a:lnTo>
                  <a:lnTo>
                    <a:pt x="831" y="3"/>
                  </a:lnTo>
                  <a:lnTo>
                    <a:pt x="838" y="7"/>
                  </a:lnTo>
                  <a:lnTo>
                    <a:pt x="846" y="11"/>
                  </a:lnTo>
                  <a:lnTo>
                    <a:pt x="852" y="13"/>
                  </a:lnTo>
                  <a:lnTo>
                    <a:pt x="859" y="20"/>
                  </a:lnTo>
                  <a:lnTo>
                    <a:pt x="865" y="25"/>
                  </a:lnTo>
                  <a:lnTo>
                    <a:pt x="870" y="33"/>
                  </a:lnTo>
                  <a:lnTo>
                    <a:pt x="875" y="41"/>
                  </a:lnTo>
                  <a:lnTo>
                    <a:pt x="876" y="52"/>
                  </a:lnTo>
                  <a:lnTo>
                    <a:pt x="874" y="58"/>
                  </a:lnTo>
                  <a:lnTo>
                    <a:pt x="872" y="64"/>
                  </a:lnTo>
                  <a:lnTo>
                    <a:pt x="869" y="69"/>
                  </a:lnTo>
                  <a:lnTo>
                    <a:pt x="864" y="76"/>
                  </a:lnTo>
                  <a:lnTo>
                    <a:pt x="864" y="77"/>
                  </a:lnTo>
                  <a:lnTo>
                    <a:pt x="864" y="81"/>
                  </a:lnTo>
                  <a:lnTo>
                    <a:pt x="845" y="65"/>
                  </a:lnTo>
                  <a:lnTo>
                    <a:pt x="826" y="53"/>
                  </a:lnTo>
                  <a:lnTo>
                    <a:pt x="805" y="43"/>
                  </a:lnTo>
                  <a:lnTo>
                    <a:pt x="786" y="36"/>
                  </a:lnTo>
                  <a:lnTo>
                    <a:pt x="764" y="32"/>
                  </a:lnTo>
                  <a:lnTo>
                    <a:pt x="743" y="29"/>
                  </a:lnTo>
                  <a:lnTo>
                    <a:pt x="721" y="28"/>
                  </a:lnTo>
                  <a:lnTo>
                    <a:pt x="699" y="29"/>
                  </a:lnTo>
                  <a:lnTo>
                    <a:pt x="675" y="30"/>
                  </a:lnTo>
                  <a:lnTo>
                    <a:pt x="652" y="34"/>
                  </a:lnTo>
                  <a:lnTo>
                    <a:pt x="629" y="36"/>
                  </a:lnTo>
                  <a:lnTo>
                    <a:pt x="607" y="40"/>
                  </a:lnTo>
                  <a:lnTo>
                    <a:pt x="582" y="45"/>
                  </a:lnTo>
                  <a:lnTo>
                    <a:pt x="560" y="48"/>
                  </a:lnTo>
                  <a:lnTo>
                    <a:pt x="537" y="51"/>
                  </a:lnTo>
                  <a:lnTo>
                    <a:pt x="514" y="54"/>
                  </a:lnTo>
                  <a:lnTo>
                    <a:pt x="502" y="56"/>
                  </a:lnTo>
                  <a:lnTo>
                    <a:pt x="491" y="61"/>
                  </a:lnTo>
                  <a:lnTo>
                    <a:pt x="478" y="63"/>
                  </a:lnTo>
                  <a:lnTo>
                    <a:pt x="464" y="65"/>
                  </a:lnTo>
                  <a:lnTo>
                    <a:pt x="451" y="65"/>
                  </a:lnTo>
                  <a:lnTo>
                    <a:pt x="437" y="65"/>
                  </a:lnTo>
                  <a:lnTo>
                    <a:pt x="422" y="66"/>
                  </a:lnTo>
                  <a:lnTo>
                    <a:pt x="408" y="67"/>
                  </a:lnTo>
                  <a:lnTo>
                    <a:pt x="393" y="67"/>
                  </a:lnTo>
                  <a:lnTo>
                    <a:pt x="379" y="67"/>
                  </a:lnTo>
                  <a:lnTo>
                    <a:pt x="364" y="68"/>
                  </a:lnTo>
                  <a:lnTo>
                    <a:pt x="351" y="72"/>
                  </a:lnTo>
                  <a:lnTo>
                    <a:pt x="338" y="73"/>
                  </a:lnTo>
                  <a:lnTo>
                    <a:pt x="326" y="77"/>
                  </a:lnTo>
                  <a:lnTo>
                    <a:pt x="315" y="80"/>
                  </a:lnTo>
                  <a:lnTo>
                    <a:pt x="305" y="87"/>
                  </a:lnTo>
                  <a:lnTo>
                    <a:pt x="298" y="105"/>
                  </a:lnTo>
                  <a:lnTo>
                    <a:pt x="293" y="123"/>
                  </a:lnTo>
                  <a:lnTo>
                    <a:pt x="290" y="142"/>
                  </a:lnTo>
                  <a:lnTo>
                    <a:pt x="290" y="162"/>
                  </a:lnTo>
                  <a:lnTo>
                    <a:pt x="287" y="183"/>
                  </a:lnTo>
                  <a:lnTo>
                    <a:pt x="287" y="203"/>
                  </a:lnTo>
                  <a:lnTo>
                    <a:pt x="287" y="224"/>
                  </a:lnTo>
                  <a:lnTo>
                    <a:pt x="289" y="246"/>
                  </a:lnTo>
                  <a:lnTo>
                    <a:pt x="289" y="266"/>
                  </a:lnTo>
                  <a:lnTo>
                    <a:pt x="289" y="288"/>
                  </a:lnTo>
                  <a:lnTo>
                    <a:pt x="289" y="308"/>
                  </a:lnTo>
                  <a:lnTo>
                    <a:pt x="290" y="329"/>
                  </a:lnTo>
                  <a:lnTo>
                    <a:pt x="289" y="348"/>
                  </a:lnTo>
                  <a:lnTo>
                    <a:pt x="289" y="369"/>
                  </a:lnTo>
                  <a:lnTo>
                    <a:pt x="286" y="388"/>
                  </a:lnTo>
                  <a:lnTo>
                    <a:pt x="284" y="408"/>
                  </a:lnTo>
                  <a:lnTo>
                    <a:pt x="268" y="411"/>
                  </a:lnTo>
                  <a:lnTo>
                    <a:pt x="255" y="414"/>
                  </a:lnTo>
                  <a:lnTo>
                    <a:pt x="239" y="414"/>
                  </a:lnTo>
                  <a:lnTo>
                    <a:pt x="224" y="416"/>
                  </a:lnTo>
                  <a:lnTo>
                    <a:pt x="208" y="415"/>
                  </a:lnTo>
                  <a:lnTo>
                    <a:pt x="192" y="415"/>
                  </a:lnTo>
                  <a:lnTo>
                    <a:pt x="175" y="414"/>
                  </a:lnTo>
                  <a:lnTo>
                    <a:pt x="161" y="414"/>
                  </a:lnTo>
                  <a:lnTo>
                    <a:pt x="144" y="411"/>
                  </a:lnTo>
                  <a:lnTo>
                    <a:pt x="127" y="409"/>
                  </a:lnTo>
                  <a:lnTo>
                    <a:pt x="113" y="406"/>
                  </a:lnTo>
                  <a:lnTo>
                    <a:pt x="98" y="404"/>
                  </a:lnTo>
                  <a:lnTo>
                    <a:pt x="83" y="401"/>
                  </a:lnTo>
                  <a:lnTo>
                    <a:pt x="68" y="399"/>
                  </a:lnTo>
                  <a:lnTo>
                    <a:pt x="56" y="397"/>
                  </a:lnTo>
                  <a:lnTo>
                    <a:pt x="44" y="396"/>
                  </a:lnTo>
                  <a:lnTo>
                    <a:pt x="37" y="393"/>
                  </a:lnTo>
                  <a:lnTo>
                    <a:pt x="31" y="389"/>
                  </a:lnTo>
                  <a:lnTo>
                    <a:pt x="24" y="385"/>
                  </a:lnTo>
                  <a:lnTo>
                    <a:pt x="20" y="383"/>
                  </a:lnTo>
                  <a:lnTo>
                    <a:pt x="10" y="374"/>
                  </a:lnTo>
                  <a:lnTo>
                    <a:pt x="4" y="368"/>
                  </a:lnTo>
                  <a:lnTo>
                    <a:pt x="0" y="358"/>
                  </a:lnTo>
                  <a:lnTo>
                    <a:pt x="0" y="348"/>
                  </a:lnTo>
                  <a:lnTo>
                    <a:pt x="0" y="341"/>
                  </a:lnTo>
                  <a:lnTo>
                    <a:pt x="1" y="335"/>
                  </a:lnTo>
                  <a:lnTo>
                    <a:pt x="3" y="329"/>
                  </a:lnTo>
                  <a:lnTo>
                    <a:pt x="9" y="322"/>
                  </a:lnTo>
                  <a:lnTo>
                    <a:pt x="10" y="319"/>
                  </a:lnTo>
                  <a:lnTo>
                    <a:pt x="12" y="317"/>
                  </a:lnTo>
                  <a:lnTo>
                    <a:pt x="12" y="319"/>
                  </a:lnTo>
                  <a:lnTo>
                    <a:pt x="13" y="325"/>
                  </a:lnTo>
                  <a:lnTo>
                    <a:pt x="13" y="329"/>
                  </a:lnTo>
                  <a:lnTo>
                    <a:pt x="14" y="334"/>
                  </a:lnTo>
                  <a:lnTo>
                    <a:pt x="15" y="340"/>
                  </a:lnTo>
                  <a:lnTo>
                    <a:pt x="24" y="336"/>
                  </a:lnTo>
                  <a:lnTo>
                    <a:pt x="25" y="340"/>
                  </a:lnTo>
                  <a:lnTo>
                    <a:pt x="26" y="344"/>
                  </a:lnTo>
                  <a:lnTo>
                    <a:pt x="27" y="349"/>
                  </a:lnTo>
                  <a:lnTo>
                    <a:pt x="28" y="354"/>
                  </a:lnTo>
                  <a:lnTo>
                    <a:pt x="34" y="352"/>
                  </a:lnTo>
                  <a:lnTo>
                    <a:pt x="40" y="351"/>
                  </a:lnTo>
                  <a:lnTo>
                    <a:pt x="44" y="347"/>
                  </a:lnTo>
                  <a:lnTo>
                    <a:pt x="48" y="344"/>
                  </a:lnTo>
                  <a:lnTo>
                    <a:pt x="49" y="340"/>
                  </a:lnTo>
                  <a:lnTo>
                    <a:pt x="51" y="334"/>
                  </a:lnTo>
                  <a:lnTo>
                    <a:pt x="51" y="329"/>
                  </a:lnTo>
                  <a:lnTo>
                    <a:pt x="53" y="324"/>
                  </a:lnTo>
                  <a:lnTo>
                    <a:pt x="51" y="317"/>
                  </a:lnTo>
                  <a:lnTo>
                    <a:pt x="51" y="311"/>
                  </a:lnTo>
                  <a:lnTo>
                    <a:pt x="51" y="304"/>
                  </a:lnTo>
                  <a:lnTo>
                    <a:pt x="53" y="298"/>
                  </a:lnTo>
                  <a:lnTo>
                    <a:pt x="53" y="291"/>
                  </a:lnTo>
                  <a:lnTo>
                    <a:pt x="54" y="285"/>
                  </a:lnTo>
                  <a:lnTo>
                    <a:pt x="56" y="278"/>
                  </a:lnTo>
                  <a:lnTo>
                    <a:pt x="59" y="274"/>
                  </a:lnTo>
                  <a:lnTo>
                    <a:pt x="59" y="280"/>
                  </a:lnTo>
                  <a:lnTo>
                    <a:pt x="60" y="288"/>
                  </a:lnTo>
                  <a:lnTo>
                    <a:pt x="60" y="296"/>
                  </a:lnTo>
                  <a:lnTo>
                    <a:pt x="61" y="305"/>
                  </a:lnTo>
                  <a:lnTo>
                    <a:pt x="61" y="313"/>
                  </a:lnTo>
                  <a:lnTo>
                    <a:pt x="62" y="321"/>
                  </a:lnTo>
                  <a:lnTo>
                    <a:pt x="66" y="329"/>
                  </a:lnTo>
                  <a:lnTo>
                    <a:pt x="69" y="336"/>
                  </a:lnTo>
                  <a:lnTo>
                    <a:pt x="78" y="335"/>
                  </a:lnTo>
                  <a:lnTo>
                    <a:pt x="84" y="335"/>
                  </a:lnTo>
                  <a:lnTo>
                    <a:pt x="90" y="332"/>
                  </a:lnTo>
                  <a:lnTo>
                    <a:pt x="95" y="330"/>
                  </a:lnTo>
                  <a:lnTo>
                    <a:pt x="98" y="326"/>
                  </a:lnTo>
                  <a:lnTo>
                    <a:pt x="102" y="321"/>
                  </a:lnTo>
                  <a:lnTo>
                    <a:pt x="103" y="316"/>
                  </a:lnTo>
                  <a:lnTo>
                    <a:pt x="104" y="311"/>
                  </a:lnTo>
                  <a:lnTo>
                    <a:pt x="104" y="304"/>
                  </a:lnTo>
                  <a:lnTo>
                    <a:pt x="104" y="298"/>
                  </a:lnTo>
                  <a:lnTo>
                    <a:pt x="104" y="290"/>
                  </a:lnTo>
                  <a:lnTo>
                    <a:pt x="105" y="284"/>
                  </a:lnTo>
                  <a:lnTo>
                    <a:pt x="105" y="277"/>
                  </a:lnTo>
                  <a:lnTo>
                    <a:pt x="105" y="269"/>
                  </a:lnTo>
                  <a:lnTo>
                    <a:pt x="105" y="264"/>
                  </a:lnTo>
                  <a:lnTo>
                    <a:pt x="107" y="259"/>
                  </a:lnTo>
                  <a:lnTo>
                    <a:pt x="107" y="264"/>
                  </a:lnTo>
                  <a:lnTo>
                    <a:pt x="109" y="269"/>
                  </a:lnTo>
                  <a:lnTo>
                    <a:pt x="110" y="275"/>
                  </a:lnTo>
                  <a:lnTo>
                    <a:pt x="113" y="280"/>
                  </a:lnTo>
                  <a:lnTo>
                    <a:pt x="118" y="290"/>
                  </a:lnTo>
                  <a:lnTo>
                    <a:pt x="125" y="299"/>
                  </a:lnTo>
                  <a:lnTo>
                    <a:pt x="116" y="302"/>
                  </a:lnTo>
                  <a:lnTo>
                    <a:pt x="115" y="311"/>
                  </a:lnTo>
                  <a:lnTo>
                    <a:pt x="115" y="315"/>
                  </a:lnTo>
                  <a:lnTo>
                    <a:pt x="115" y="319"/>
                  </a:lnTo>
                  <a:lnTo>
                    <a:pt x="115" y="325"/>
                  </a:lnTo>
                  <a:lnTo>
                    <a:pt x="115" y="329"/>
                  </a:lnTo>
                  <a:lnTo>
                    <a:pt x="122" y="329"/>
                  </a:lnTo>
                  <a:lnTo>
                    <a:pt x="128" y="329"/>
                  </a:lnTo>
                  <a:lnTo>
                    <a:pt x="136" y="329"/>
                  </a:lnTo>
                  <a:lnTo>
                    <a:pt x="143" y="329"/>
                  </a:lnTo>
                  <a:lnTo>
                    <a:pt x="142" y="321"/>
                  </a:lnTo>
                  <a:lnTo>
                    <a:pt x="140" y="315"/>
                  </a:lnTo>
                  <a:lnTo>
                    <a:pt x="140" y="307"/>
                  </a:lnTo>
                  <a:lnTo>
                    <a:pt x="140" y="300"/>
                  </a:lnTo>
                  <a:lnTo>
                    <a:pt x="140" y="291"/>
                  </a:lnTo>
                  <a:lnTo>
                    <a:pt x="140" y="285"/>
                  </a:lnTo>
                  <a:lnTo>
                    <a:pt x="140" y="277"/>
                  </a:lnTo>
                  <a:lnTo>
                    <a:pt x="142" y="272"/>
                  </a:lnTo>
                  <a:lnTo>
                    <a:pt x="142" y="266"/>
                  </a:lnTo>
                  <a:lnTo>
                    <a:pt x="143" y="263"/>
                  </a:lnTo>
                  <a:lnTo>
                    <a:pt x="144" y="260"/>
                  </a:lnTo>
                  <a:lnTo>
                    <a:pt x="145" y="261"/>
                  </a:lnTo>
                  <a:lnTo>
                    <a:pt x="146" y="263"/>
                  </a:lnTo>
                  <a:lnTo>
                    <a:pt x="149" y="268"/>
                  </a:lnTo>
                  <a:lnTo>
                    <a:pt x="150" y="277"/>
                  </a:lnTo>
                  <a:lnTo>
                    <a:pt x="151" y="289"/>
                  </a:lnTo>
                  <a:lnTo>
                    <a:pt x="155" y="293"/>
                  </a:lnTo>
                  <a:lnTo>
                    <a:pt x="157" y="298"/>
                  </a:lnTo>
                  <a:lnTo>
                    <a:pt x="158" y="304"/>
                  </a:lnTo>
                  <a:lnTo>
                    <a:pt x="160" y="309"/>
                  </a:lnTo>
                  <a:lnTo>
                    <a:pt x="158" y="315"/>
                  </a:lnTo>
                  <a:lnTo>
                    <a:pt x="158" y="320"/>
                  </a:lnTo>
                  <a:lnTo>
                    <a:pt x="158" y="327"/>
                  </a:lnTo>
                  <a:lnTo>
                    <a:pt x="161" y="332"/>
                  </a:lnTo>
                  <a:lnTo>
                    <a:pt x="165" y="327"/>
                  </a:lnTo>
                  <a:lnTo>
                    <a:pt x="169" y="321"/>
                  </a:lnTo>
                  <a:lnTo>
                    <a:pt x="172" y="315"/>
                  </a:lnTo>
                  <a:lnTo>
                    <a:pt x="174" y="308"/>
                  </a:lnTo>
                  <a:lnTo>
                    <a:pt x="175" y="300"/>
                  </a:lnTo>
                  <a:lnTo>
                    <a:pt x="177" y="293"/>
                  </a:lnTo>
                  <a:lnTo>
                    <a:pt x="178" y="286"/>
                  </a:lnTo>
                  <a:lnTo>
                    <a:pt x="179" y="277"/>
                  </a:lnTo>
                  <a:lnTo>
                    <a:pt x="178" y="268"/>
                  </a:lnTo>
                  <a:lnTo>
                    <a:pt x="178" y="260"/>
                  </a:lnTo>
                  <a:lnTo>
                    <a:pt x="178" y="252"/>
                  </a:lnTo>
                  <a:lnTo>
                    <a:pt x="179" y="245"/>
                  </a:lnTo>
                  <a:lnTo>
                    <a:pt x="179" y="235"/>
                  </a:lnTo>
                  <a:lnTo>
                    <a:pt x="180" y="228"/>
                  </a:lnTo>
                  <a:lnTo>
                    <a:pt x="181" y="222"/>
                  </a:lnTo>
                  <a:lnTo>
                    <a:pt x="185" y="215"/>
                  </a:lnTo>
                  <a:lnTo>
                    <a:pt x="185" y="222"/>
                  </a:lnTo>
                  <a:lnTo>
                    <a:pt x="187" y="227"/>
                  </a:lnTo>
                  <a:lnTo>
                    <a:pt x="189" y="234"/>
                  </a:lnTo>
                  <a:lnTo>
                    <a:pt x="190" y="239"/>
                  </a:lnTo>
                  <a:lnTo>
                    <a:pt x="190" y="245"/>
                  </a:lnTo>
                  <a:lnTo>
                    <a:pt x="191" y="252"/>
                  </a:lnTo>
                  <a:lnTo>
                    <a:pt x="191" y="259"/>
                  </a:lnTo>
                  <a:lnTo>
                    <a:pt x="192" y="266"/>
                  </a:lnTo>
                  <a:lnTo>
                    <a:pt x="191" y="273"/>
                  </a:lnTo>
                  <a:lnTo>
                    <a:pt x="191" y="279"/>
                  </a:lnTo>
                  <a:lnTo>
                    <a:pt x="190" y="287"/>
                  </a:lnTo>
                  <a:lnTo>
                    <a:pt x="190" y="293"/>
                  </a:lnTo>
                  <a:lnTo>
                    <a:pt x="189" y="299"/>
                  </a:lnTo>
                  <a:lnTo>
                    <a:pt x="189" y="307"/>
                  </a:lnTo>
                  <a:lnTo>
                    <a:pt x="189" y="313"/>
                  </a:lnTo>
                  <a:lnTo>
                    <a:pt x="189" y="320"/>
                  </a:lnTo>
                  <a:lnTo>
                    <a:pt x="193" y="319"/>
                  </a:lnTo>
                  <a:lnTo>
                    <a:pt x="197" y="321"/>
                  </a:lnTo>
                  <a:lnTo>
                    <a:pt x="197" y="324"/>
                  </a:lnTo>
                  <a:lnTo>
                    <a:pt x="197" y="329"/>
                  </a:lnTo>
                  <a:lnTo>
                    <a:pt x="204" y="319"/>
                  </a:lnTo>
                  <a:lnTo>
                    <a:pt x="210" y="308"/>
                  </a:lnTo>
                  <a:lnTo>
                    <a:pt x="215" y="298"/>
                  </a:lnTo>
                  <a:lnTo>
                    <a:pt x="220" y="288"/>
                  </a:lnTo>
                  <a:lnTo>
                    <a:pt x="221" y="275"/>
                  </a:lnTo>
                  <a:lnTo>
                    <a:pt x="224" y="263"/>
                  </a:lnTo>
                  <a:lnTo>
                    <a:pt x="225" y="250"/>
                  </a:lnTo>
                  <a:lnTo>
                    <a:pt x="226" y="238"/>
                  </a:lnTo>
                  <a:lnTo>
                    <a:pt x="226" y="224"/>
                  </a:lnTo>
                  <a:lnTo>
                    <a:pt x="227" y="211"/>
                  </a:lnTo>
                  <a:lnTo>
                    <a:pt x="227" y="197"/>
                  </a:lnTo>
                  <a:lnTo>
                    <a:pt x="228" y="184"/>
                  </a:lnTo>
                  <a:lnTo>
                    <a:pt x="228" y="171"/>
                  </a:lnTo>
                  <a:lnTo>
                    <a:pt x="230" y="158"/>
                  </a:lnTo>
                  <a:lnTo>
                    <a:pt x="232" y="146"/>
                  </a:lnTo>
                  <a:lnTo>
                    <a:pt x="234" y="134"/>
                  </a:lnTo>
                  <a:lnTo>
                    <a:pt x="232" y="123"/>
                  </a:lnTo>
                  <a:lnTo>
                    <a:pt x="232" y="115"/>
                  </a:lnTo>
                  <a:lnTo>
                    <a:pt x="234" y="105"/>
                  </a:lnTo>
                  <a:lnTo>
                    <a:pt x="238" y="96"/>
                  </a:lnTo>
                  <a:lnTo>
                    <a:pt x="240" y="87"/>
                  </a:lnTo>
                  <a:lnTo>
                    <a:pt x="243" y="82"/>
                  </a:lnTo>
                  <a:lnTo>
                    <a:pt x="243" y="77"/>
                  </a:lnTo>
                  <a:lnTo>
                    <a:pt x="242" y="76"/>
                  </a:lnTo>
                  <a:lnTo>
                    <a:pt x="242" y="75"/>
                  </a:lnTo>
                  <a:lnTo>
                    <a:pt x="242" y="74"/>
                  </a:lnTo>
                  <a:lnTo>
                    <a:pt x="269" y="64"/>
                  </a:lnTo>
                  <a:lnTo>
                    <a:pt x="299" y="56"/>
                  </a:lnTo>
                  <a:lnTo>
                    <a:pt x="328" y="51"/>
                  </a:lnTo>
                  <a:lnTo>
                    <a:pt x="360" y="46"/>
                  </a:lnTo>
                  <a:lnTo>
                    <a:pt x="390" y="41"/>
                  </a:lnTo>
                  <a:lnTo>
                    <a:pt x="421" y="38"/>
                  </a:lnTo>
                  <a:lnTo>
                    <a:pt x="451" y="35"/>
                  </a:lnTo>
                  <a:lnTo>
                    <a:pt x="485" y="34"/>
                  </a:lnTo>
                  <a:lnTo>
                    <a:pt x="515" y="29"/>
                  </a:lnTo>
                  <a:lnTo>
                    <a:pt x="546" y="26"/>
                  </a:lnTo>
                  <a:lnTo>
                    <a:pt x="578" y="24"/>
                  </a:lnTo>
                  <a:lnTo>
                    <a:pt x="609" y="21"/>
                  </a:lnTo>
                  <a:lnTo>
                    <a:pt x="638" y="15"/>
                  </a:lnTo>
                  <a:lnTo>
                    <a:pt x="669" y="12"/>
                  </a:lnTo>
                  <a:lnTo>
                    <a:pt x="699" y="6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8" name="Freeform 474"/>
            <p:cNvSpPr>
              <a:spLocks/>
            </p:cNvSpPr>
            <p:nvPr/>
          </p:nvSpPr>
          <p:spPr bwMode="auto">
            <a:xfrm>
              <a:off x="6559" y="3901"/>
              <a:ext cx="86" cy="15"/>
            </a:xfrm>
            <a:custGeom>
              <a:avLst/>
              <a:gdLst>
                <a:gd name="T0" fmla="*/ 0 w 343"/>
                <a:gd name="T1" fmla="*/ 0 h 61"/>
                <a:gd name="T2" fmla="*/ 0 w 343"/>
                <a:gd name="T3" fmla="*/ 0 h 61"/>
                <a:gd name="T4" fmla="*/ 0 w 343"/>
                <a:gd name="T5" fmla="*/ 0 h 61"/>
                <a:gd name="T6" fmla="*/ 0 w 343"/>
                <a:gd name="T7" fmla="*/ 0 h 61"/>
                <a:gd name="T8" fmla="*/ 0 w 343"/>
                <a:gd name="T9" fmla="*/ 0 h 61"/>
                <a:gd name="T10" fmla="*/ 0 w 343"/>
                <a:gd name="T11" fmla="*/ 0 h 61"/>
                <a:gd name="T12" fmla="*/ 0 w 343"/>
                <a:gd name="T13" fmla="*/ 0 h 61"/>
                <a:gd name="T14" fmla="*/ 0 w 343"/>
                <a:gd name="T15" fmla="*/ 0 h 61"/>
                <a:gd name="T16" fmla="*/ 0 w 343"/>
                <a:gd name="T17" fmla="*/ 0 h 61"/>
                <a:gd name="T18" fmla="*/ 0 w 343"/>
                <a:gd name="T19" fmla="*/ 0 h 61"/>
                <a:gd name="T20" fmla="*/ 0 w 343"/>
                <a:gd name="T21" fmla="*/ 0 h 61"/>
                <a:gd name="T22" fmla="*/ 0 w 343"/>
                <a:gd name="T23" fmla="*/ 0 h 61"/>
                <a:gd name="T24" fmla="*/ 0 w 343"/>
                <a:gd name="T25" fmla="*/ 0 h 61"/>
                <a:gd name="T26" fmla="*/ 0 w 343"/>
                <a:gd name="T27" fmla="*/ 0 h 61"/>
                <a:gd name="T28" fmla="*/ 0 w 343"/>
                <a:gd name="T29" fmla="*/ 0 h 61"/>
                <a:gd name="T30" fmla="*/ 0 w 343"/>
                <a:gd name="T31" fmla="*/ 0 h 61"/>
                <a:gd name="T32" fmla="*/ 0 w 343"/>
                <a:gd name="T33" fmla="*/ 0 h 61"/>
                <a:gd name="T34" fmla="*/ 0 w 343"/>
                <a:gd name="T35" fmla="*/ 0 h 61"/>
                <a:gd name="T36" fmla="*/ 0 w 343"/>
                <a:gd name="T37" fmla="*/ 0 h 61"/>
                <a:gd name="T38" fmla="*/ 0 w 343"/>
                <a:gd name="T39" fmla="*/ 0 h 61"/>
                <a:gd name="T40" fmla="*/ 0 w 343"/>
                <a:gd name="T41" fmla="*/ 0 h 61"/>
                <a:gd name="T42" fmla="*/ 0 w 343"/>
                <a:gd name="T43" fmla="*/ 0 h 61"/>
                <a:gd name="T44" fmla="*/ 0 w 343"/>
                <a:gd name="T45" fmla="*/ 0 h 61"/>
                <a:gd name="T46" fmla="*/ 0 w 343"/>
                <a:gd name="T47" fmla="*/ 0 h 61"/>
                <a:gd name="T48" fmla="*/ 0 w 343"/>
                <a:gd name="T49" fmla="*/ 0 h 61"/>
                <a:gd name="T50" fmla="*/ 0 w 343"/>
                <a:gd name="T51" fmla="*/ 0 h 61"/>
                <a:gd name="T52" fmla="*/ 0 w 343"/>
                <a:gd name="T53" fmla="*/ 0 h 61"/>
                <a:gd name="T54" fmla="*/ 0 w 343"/>
                <a:gd name="T55" fmla="*/ 0 h 61"/>
                <a:gd name="T56" fmla="*/ 0 w 343"/>
                <a:gd name="T57" fmla="*/ 0 h 61"/>
                <a:gd name="T58" fmla="*/ 0 w 343"/>
                <a:gd name="T59" fmla="*/ 0 h 61"/>
                <a:gd name="T60" fmla="*/ 0 w 343"/>
                <a:gd name="T61" fmla="*/ 0 h 61"/>
                <a:gd name="T62" fmla="*/ 0 w 343"/>
                <a:gd name="T63" fmla="*/ 0 h 61"/>
                <a:gd name="T64" fmla="*/ 0 w 343"/>
                <a:gd name="T65" fmla="*/ 0 h 61"/>
                <a:gd name="T66" fmla="*/ 0 w 343"/>
                <a:gd name="T67" fmla="*/ 0 h 61"/>
                <a:gd name="T68" fmla="*/ 0 w 343"/>
                <a:gd name="T69" fmla="*/ 0 h 61"/>
                <a:gd name="T70" fmla="*/ 0 w 343"/>
                <a:gd name="T71" fmla="*/ 0 h 61"/>
                <a:gd name="T72" fmla="*/ 0 w 343"/>
                <a:gd name="T73" fmla="*/ 0 h 61"/>
                <a:gd name="T74" fmla="*/ 0 w 343"/>
                <a:gd name="T75" fmla="*/ 0 h 61"/>
                <a:gd name="T76" fmla="*/ 0 w 343"/>
                <a:gd name="T77" fmla="*/ 0 h 61"/>
                <a:gd name="T78" fmla="*/ 0 w 343"/>
                <a:gd name="T79" fmla="*/ 0 h 61"/>
                <a:gd name="T80" fmla="*/ 0 w 343"/>
                <a:gd name="T81" fmla="*/ 0 h 61"/>
                <a:gd name="T82" fmla="*/ 0 w 343"/>
                <a:gd name="T83" fmla="*/ 0 h 61"/>
                <a:gd name="T84" fmla="*/ 0 w 343"/>
                <a:gd name="T85" fmla="*/ 0 h 61"/>
                <a:gd name="T86" fmla="*/ 0 w 343"/>
                <a:gd name="T87" fmla="*/ 0 h 61"/>
                <a:gd name="T88" fmla="*/ 0 w 343"/>
                <a:gd name="T89" fmla="*/ 0 h 61"/>
                <a:gd name="T90" fmla="*/ 0 w 343"/>
                <a:gd name="T91" fmla="*/ 0 h 61"/>
                <a:gd name="T92" fmla="*/ 0 w 343"/>
                <a:gd name="T93" fmla="*/ 0 h 61"/>
                <a:gd name="T94" fmla="*/ 0 w 343"/>
                <a:gd name="T95" fmla="*/ 0 h 61"/>
                <a:gd name="T96" fmla="*/ 0 w 343"/>
                <a:gd name="T97" fmla="*/ 0 h 61"/>
                <a:gd name="T98" fmla="*/ 0 w 343"/>
                <a:gd name="T99" fmla="*/ 0 h 61"/>
                <a:gd name="T100" fmla="*/ 0 w 343"/>
                <a:gd name="T101" fmla="*/ 0 h 61"/>
                <a:gd name="T102" fmla="*/ 0 w 343"/>
                <a:gd name="T103" fmla="*/ 0 h 61"/>
                <a:gd name="T104" fmla="*/ 0 w 343"/>
                <a:gd name="T105" fmla="*/ 0 h 61"/>
                <a:gd name="T106" fmla="*/ 0 w 343"/>
                <a:gd name="T107" fmla="*/ 0 h 61"/>
                <a:gd name="T108" fmla="*/ 0 w 343"/>
                <a:gd name="T109" fmla="*/ 0 h 61"/>
                <a:gd name="T110" fmla="*/ 0 w 343"/>
                <a:gd name="T111" fmla="*/ 0 h 61"/>
                <a:gd name="T112" fmla="*/ 0 w 343"/>
                <a:gd name="T113" fmla="*/ 0 h 61"/>
                <a:gd name="T114" fmla="*/ 0 w 343"/>
                <a:gd name="T115" fmla="*/ 0 h 6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3"/>
                <a:gd name="T175" fmla="*/ 0 h 61"/>
                <a:gd name="T176" fmla="*/ 343 w 343"/>
                <a:gd name="T177" fmla="*/ 61 h 6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43" h="61">
                  <a:moveTo>
                    <a:pt x="6" y="0"/>
                  </a:moveTo>
                  <a:lnTo>
                    <a:pt x="27" y="0"/>
                  </a:lnTo>
                  <a:lnTo>
                    <a:pt x="49" y="0"/>
                  </a:lnTo>
                  <a:lnTo>
                    <a:pt x="69" y="1"/>
                  </a:lnTo>
                  <a:lnTo>
                    <a:pt x="92" y="2"/>
                  </a:lnTo>
                  <a:lnTo>
                    <a:pt x="112" y="2"/>
                  </a:lnTo>
                  <a:lnTo>
                    <a:pt x="134" y="5"/>
                  </a:lnTo>
                  <a:lnTo>
                    <a:pt x="155" y="6"/>
                  </a:lnTo>
                  <a:lnTo>
                    <a:pt x="176" y="9"/>
                  </a:lnTo>
                  <a:lnTo>
                    <a:pt x="198" y="10"/>
                  </a:lnTo>
                  <a:lnTo>
                    <a:pt x="218" y="11"/>
                  </a:lnTo>
                  <a:lnTo>
                    <a:pt x="239" y="14"/>
                  </a:lnTo>
                  <a:lnTo>
                    <a:pt x="259" y="17"/>
                  </a:lnTo>
                  <a:lnTo>
                    <a:pt x="280" y="21"/>
                  </a:lnTo>
                  <a:lnTo>
                    <a:pt x="302" y="23"/>
                  </a:lnTo>
                  <a:lnTo>
                    <a:pt x="322" y="26"/>
                  </a:lnTo>
                  <a:lnTo>
                    <a:pt x="343" y="32"/>
                  </a:lnTo>
                  <a:lnTo>
                    <a:pt x="340" y="38"/>
                  </a:lnTo>
                  <a:lnTo>
                    <a:pt x="339" y="46"/>
                  </a:lnTo>
                  <a:lnTo>
                    <a:pt x="338" y="52"/>
                  </a:lnTo>
                  <a:lnTo>
                    <a:pt x="338" y="61"/>
                  </a:lnTo>
                  <a:lnTo>
                    <a:pt x="327" y="53"/>
                  </a:lnTo>
                  <a:lnTo>
                    <a:pt x="317" y="49"/>
                  </a:lnTo>
                  <a:lnTo>
                    <a:pt x="305" y="45"/>
                  </a:lnTo>
                  <a:lnTo>
                    <a:pt x="294" y="43"/>
                  </a:lnTo>
                  <a:lnTo>
                    <a:pt x="281" y="42"/>
                  </a:lnTo>
                  <a:lnTo>
                    <a:pt x="268" y="42"/>
                  </a:lnTo>
                  <a:lnTo>
                    <a:pt x="255" y="42"/>
                  </a:lnTo>
                  <a:lnTo>
                    <a:pt x="241" y="42"/>
                  </a:lnTo>
                  <a:lnTo>
                    <a:pt x="226" y="41"/>
                  </a:lnTo>
                  <a:lnTo>
                    <a:pt x="211" y="41"/>
                  </a:lnTo>
                  <a:lnTo>
                    <a:pt x="198" y="40"/>
                  </a:lnTo>
                  <a:lnTo>
                    <a:pt x="185" y="39"/>
                  </a:lnTo>
                  <a:lnTo>
                    <a:pt x="170" y="36"/>
                  </a:lnTo>
                  <a:lnTo>
                    <a:pt x="157" y="33"/>
                  </a:lnTo>
                  <a:lnTo>
                    <a:pt x="144" y="28"/>
                  </a:lnTo>
                  <a:lnTo>
                    <a:pt x="134" y="23"/>
                  </a:lnTo>
                  <a:lnTo>
                    <a:pt x="128" y="23"/>
                  </a:lnTo>
                  <a:lnTo>
                    <a:pt x="122" y="24"/>
                  </a:lnTo>
                  <a:lnTo>
                    <a:pt x="116" y="24"/>
                  </a:lnTo>
                  <a:lnTo>
                    <a:pt x="110" y="25"/>
                  </a:lnTo>
                  <a:lnTo>
                    <a:pt x="98" y="25"/>
                  </a:lnTo>
                  <a:lnTo>
                    <a:pt x="87" y="26"/>
                  </a:lnTo>
                  <a:lnTo>
                    <a:pt x="81" y="26"/>
                  </a:lnTo>
                  <a:lnTo>
                    <a:pt x="74" y="26"/>
                  </a:lnTo>
                  <a:lnTo>
                    <a:pt x="69" y="26"/>
                  </a:lnTo>
                  <a:lnTo>
                    <a:pt x="63" y="26"/>
                  </a:lnTo>
                  <a:lnTo>
                    <a:pt x="51" y="24"/>
                  </a:lnTo>
                  <a:lnTo>
                    <a:pt x="41" y="23"/>
                  </a:lnTo>
                  <a:lnTo>
                    <a:pt x="35" y="21"/>
                  </a:lnTo>
                  <a:lnTo>
                    <a:pt x="28" y="20"/>
                  </a:lnTo>
                  <a:lnTo>
                    <a:pt x="23" y="17"/>
                  </a:lnTo>
                  <a:lnTo>
                    <a:pt x="17" y="16"/>
                  </a:lnTo>
                  <a:lnTo>
                    <a:pt x="8" y="11"/>
                  </a:lnTo>
                  <a:lnTo>
                    <a:pt x="0" y="6"/>
                  </a:lnTo>
                  <a:lnTo>
                    <a:pt x="3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29" name="Freeform 475"/>
            <p:cNvSpPr>
              <a:spLocks/>
            </p:cNvSpPr>
            <p:nvPr/>
          </p:nvSpPr>
          <p:spPr bwMode="auto">
            <a:xfrm>
              <a:off x="6769" y="3901"/>
              <a:ext cx="16" cy="6"/>
            </a:xfrm>
            <a:custGeom>
              <a:avLst/>
              <a:gdLst>
                <a:gd name="T0" fmla="*/ 0 w 63"/>
                <a:gd name="T1" fmla="*/ 0 h 27"/>
                <a:gd name="T2" fmla="*/ 0 w 63"/>
                <a:gd name="T3" fmla="*/ 0 h 27"/>
                <a:gd name="T4" fmla="*/ 0 w 63"/>
                <a:gd name="T5" fmla="*/ 0 h 27"/>
                <a:gd name="T6" fmla="*/ 0 w 63"/>
                <a:gd name="T7" fmla="*/ 0 h 27"/>
                <a:gd name="T8" fmla="*/ 0 w 63"/>
                <a:gd name="T9" fmla="*/ 0 h 27"/>
                <a:gd name="T10" fmla="*/ 0 w 63"/>
                <a:gd name="T11" fmla="*/ 0 h 27"/>
                <a:gd name="T12" fmla="*/ 0 w 63"/>
                <a:gd name="T13" fmla="*/ 0 h 27"/>
                <a:gd name="T14" fmla="*/ 0 w 63"/>
                <a:gd name="T15" fmla="*/ 0 h 27"/>
                <a:gd name="T16" fmla="*/ 0 w 63"/>
                <a:gd name="T17" fmla="*/ 0 h 27"/>
                <a:gd name="T18" fmla="*/ 0 w 63"/>
                <a:gd name="T19" fmla="*/ 0 h 27"/>
                <a:gd name="T20" fmla="*/ 0 w 63"/>
                <a:gd name="T21" fmla="*/ 0 h 27"/>
                <a:gd name="T22" fmla="*/ 0 w 63"/>
                <a:gd name="T23" fmla="*/ 0 h 27"/>
                <a:gd name="T24" fmla="*/ 0 w 63"/>
                <a:gd name="T25" fmla="*/ 0 h 27"/>
                <a:gd name="T26" fmla="*/ 0 w 63"/>
                <a:gd name="T27" fmla="*/ 0 h 27"/>
                <a:gd name="T28" fmla="*/ 0 w 63"/>
                <a:gd name="T29" fmla="*/ 0 h 27"/>
                <a:gd name="T30" fmla="*/ 0 w 63"/>
                <a:gd name="T31" fmla="*/ 0 h 27"/>
                <a:gd name="T32" fmla="*/ 0 w 63"/>
                <a:gd name="T33" fmla="*/ 0 h 27"/>
                <a:gd name="T34" fmla="*/ 0 w 63"/>
                <a:gd name="T35" fmla="*/ 0 h 27"/>
                <a:gd name="T36" fmla="*/ 0 w 63"/>
                <a:gd name="T37" fmla="*/ 0 h 27"/>
                <a:gd name="T38" fmla="*/ 0 w 63"/>
                <a:gd name="T39" fmla="*/ 0 h 27"/>
                <a:gd name="T40" fmla="*/ 0 w 63"/>
                <a:gd name="T41" fmla="*/ 0 h 27"/>
                <a:gd name="T42" fmla="*/ 0 w 63"/>
                <a:gd name="T43" fmla="*/ 0 h 27"/>
                <a:gd name="T44" fmla="*/ 0 w 63"/>
                <a:gd name="T45" fmla="*/ 0 h 27"/>
                <a:gd name="T46" fmla="*/ 0 w 63"/>
                <a:gd name="T47" fmla="*/ 0 h 2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"/>
                <a:gd name="T73" fmla="*/ 0 h 27"/>
                <a:gd name="T74" fmla="*/ 63 w 63"/>
                <a:gd name="T75" fmla="*/ 27 h 2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" h="27">
                  <a:moveTo>
                    <a:pt x="51" y="0"/>
                  </a:moveTo>
                  <a:lnTo>
                    <a:pt x="55" y="1"/>
                  </a:lnTo>
                  <a:lnTo>
                    <a:pt x="60" y="5"/>
                  </a:lnTo>
                  <a:lnTo>
                    <a:pt x="61" y="8"/>
                  </a:lnTo>
                  <a:lnTo>
                    <a:pt x="63" y="11"/>
                  </a:lnTo>
                  <a:lnTo>
                    <a:pt x="57" y="14"/>
                  </a:lnTo>
                  <a:lnTo>
                    <a:pt x="48" y="19"/>
                  </a:lnTo>
                  <a:lnTo>
                    <a:pt x="42" y="20"/>
                  </a:lnTo>
                  <a:lnTo>
                    <a:pt x="35" y="21"/>
                  </a:lnTo>
                  <a:lnTo>
                    <a:pt x="29" y="21"/>
                  </a:lnTo>
                  <a:lnTo>
                    <a:pt x="22" y="23"/>
                  </a:lnTo>
                  <a:lnTo>
                    <a:pt x="10" y="25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3"/>
                  </a:lnTo>
                  <a:lnTo>
                    <a:pt x="5" y="11"/>
                  </a:lnTo>
                  <a:lnTo>
                    <a:pt x="10" y="8"/>
                  </a:lnTo>
                  <a:lnTo>
                    <a:pt x="19" y="7"/>
                  </a:lnTo>
                  <a:lnTo>
                    <a:pt x="26" y="5"/>
                  </a:lnTo>
                  <a:lnTo>
                    <a:pt x="36" y="5"/>
                  </a:lnTo>
                  <a:lnTo>
                    <a:pt x="43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0" name="Freeform 476"/>
            <p:cNvSpPr>
              <a:spLocks/>
            </p:cNvSpPr>
            <p:nvPr/>
          </p:nvSpPr>
          <p:spPr bwMode="auto">
            <a:xfrm>
              <a:off x="6789" y="3901"/>
              <a:ext cx="10" cy="8"/>
            </a:xfrm>
            <a:custGeom>
              <a:avLst/>
              <a:gdLst>
                <a:gd name="T0" fmla="*/ 0 w 41"/>
                <a:gd name="T1" fmla="*/ 0 h 30"/>
                <a:gd name="T2" fmla="*/ 0 w 41"/>
                <a:gd name="T3" fmla="*/ 0 h 30"/>
                <a:gd name="T4" fmla="*/ 0 w 41"/>
                <a:gd name="T5" fmla="*/ 0 h 30"/>
                <a:gd name="T6" fmla="*/ 0 w 41"/>
                <a:gd name="T7" fmla="*/ 0 h 30"/>
                <a:gd name="T8" fmla="*/ 0 w 41"/>
                <a:gd name="T9" fmla="*/ 0 h 30"/>
                <a:gd name="T10" fmla="*/ 0 w 41"/>
                <a:gd name="T11" fmla="*/ 0 h 30"/>
                <a:gd name="T12" fmla="*/ 0 w 41"/>
                <a:gd name="T13" fmla="*/ 0 h 30"/>
                <a:gd name="T14" fmla="*/ 0 w 41"/>
                <a:gd name="T15" fmla="*/ 0 h 30"/>
                <a:gd name="T16" fmla="*/ 0 w 41"/>
                <a:gd name="T17" fmla="*/ 0 h 30"/>
                <a:gd name="T18" fmla="*/ 0 w 41"/>
                <a:gd name="T19" fmla="*/ 0 h 30"/>
                <a:gd name="T20" fmla="*/ 0 w 41"/>
                <a:gd name="T21" fmla="*/ 0 h 30"/>
                <a:gd name="T22" fmla="*/ 0 w 41"/>
                <a:gd name="T23" fmla="*/ 0 h 30"/>
                <a:gd name="T24" fmla="*/ 0 w 41"/>
                <a:gd name="T25" fmla="*/ 0 h 30"/>
                <a:gd name="T26" fmla="*/ 0 w 41"/>
                <a:gd name="T27" fmla="*/ 0 h 30"/>
                <a:gd name="T28" fmla="*/ 0 w 41"/>
                <a:gd name="T29" fmla="*/ 0 h 30"/>
                <a:gd name="T30" fmla="*/ 0 w 41"/>
                <a:gd name="T31" fmla="*/ 0 h 30"/>
                <a:gd name="T32" fmla="*/ 0 w 41"/>
                <a:gd name="T33" fmla="*/ 0 h 30"/>
                <a:gd name="T34" fmla="*/ 0 w 41"/>
                <a:gd name="T35" fmla="*/ 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"/>
                <a:gd name="T55" fmla="*/ 0 h 30"/>
                <a:gd name="T56" fmla="*/ 41 w 41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" h="30">
                  <a:moveTo>
                    <a:pt x="2" y="0"/>
                  </a:moveTo>
                  <a:lnTo>
                    <a:pt x="9" y="2"/>
                  </a:lnTo>
                  <a:lnTo>
                    <a:pt x="15" y="4"/>
                  </a:lnTo>
                  <a:lnTo>
                    <a:pt x="21" y="5"/>
                  </a:lnTo>
                  <a:lnTo>
                    <a:pt x="26" y="8"/>
                  </a:lnTo>
                  <a:lnTo>
                    <a:pt x="31" y="9"/>
                  </a:lnTo>
                  <a:lnTo>
                    <a:pt x="34" y="13"/>
                  </a:lnTo>
                  <a:lnTo>
                    <a:pt x="38" y="18"/>
                  </a:lnTo>
                  <a:lnTo>
                    <a:pt x="41" y="26"/>
                  </a:lnTo>
                  <a:lnTo>
                    <a:pt x="34" y="29"/>
                  </a:lnTo>
                  <a:lnTo>
                    <a:pt x="28" y="30"/>
                  </a:lnTo>
                  <a:lnTo>
                    <a:pt x="21" y="29"/>
                  </a:lnTo>
                  <a:lnTo>
                    <a:pt x="15" y="25"/>
                  </a:lnTo>
                  <a:lnTo>
                    <a:pt x="9" y="18"/>
                  </a:lnTo>
                  <a:lnTo>
                    <a:pt x="4" y="12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1" name="Freeform 477"/>
            <p:cNvSpPr>
              <a:spLocks/>
            </p:cNvSpPr>
            <p:nvPr/>
          </p:nvSpPr>
          <p:spPr bwMode="auto">
            <a:xfrm>
              <a:off x="6564" y="3915"/>
              <a:ext cx="81" cy="13"/>
            </a:xfrm>
            <a:custGeom>
              <a:avLst/>
              <a:gdLst>
                <a:gd name="T0" fmla="*/ 0 w 325"/>
                <a:gd name="T1" fmla="*/ 0 h 53"/>
                <a:gd name="T2" fmla="*/ 0 w 325"/>
                <a:gd name="T3" fmla="*/ 0 h 53"/>
                <a:gd name="T4" fmla="*/ 0 w 325"/>
                <a:gd name="T5" fmla="*/ 0 h 53"/>
                <a:gd name="T6" fmla="*/ 0 w 325"/>
                <a:gd name="T7" fmla="*/ 0 h 53"/>
                <a:gd name="T8" fmla="*/ 0 w 325"/>
                <a:gd name="T9" fmla="*/ 0 h 53"/>
                <a:gd name="T10" fmla="*/ 0 w 325"/>
                <a:gd name="T11" fmla="*/ 0 h 53"/>
                <a:gd name="T12" fmla="*/ 0 w 325"/>
                <a:gd name="T13" fmla="*/ 0 h 53"/>
                <a:gd name="T14" fmla="*/ 0 w 325"/>
                <a:gd name="T15" fmla="*/ 0 h 53"/>
                <a:gd name="T16" fmla="*/ 0 w 325"/>
                <a:gd name="T17" fmla="*/ 0 h 53"/>
                <a:gd name="T18" fmla="*/ 0 w 325"/>
                <a:gd name="T19" fmla="*/ 0 h 53"/>
                <a:gd name="T20" fmla="*/ 0 w 325"/>
                <a:gd name="T21" fmla="*/ 0 h 53"/>
                <a:gd name="T22" fmla="*/ 0 w 325"/>
                <a:gd name="T23" fmla="*/ 0 h 53"/>
                <a:gd name="T24" fmla="*/ 0 w 325"/>
                <a:gd name="T25" fmla="*/ 0 h 53"/>
                <a:gd name="T26" fmla="*/ 0 w 325"/>
                <a:gd name="T27" fmla="*/ 0 h 53"/>
                <a:gd name="T28" fmla="*/ 0 w 325"/>
                <a:gd name="T29" fmla="*/ 0 h 53"/>
                <a:gd name="T30" fmla="*/ 0 w 325"/>
                <a:gd name="T31" fmla="*/ 0 h 53"/>
                <a:gd name="T32" fmla="*/ 0 w 325"/>
                <a:gd name="T33" fmla="*/ 0 h 53"/>
                <a:gd name="T34" fmla="*/ 0 w 325"/>
                <a:gd name="T35" fmla="*/ 0 h 53"/>
                <a:gd name="T36" fmla="*/ 0 w 325"/>
                <a:gd name="T37" fmla="*/ 0 h 53"/>
                <a:gd name="T38" fmla="*/ 0 w 325"/>
                <a:gd name="T39" fmla="*/ 0 h 53"/>
                <a:gd name="T40" fmla="*/ 0 w 325"/>
                <a:gd name="T41" fmla="*/ 0 h 53"/>
                <a:gd name="T42" fmla="*/ 0 w 325"/>
                <a:gd name="T43" fmla="*/ 0 h 53"/>
                <a:gd name="T44" fmla="*/ 0 w 325"/>
                <a:gd name="T45" fmla="*/ 0 h 53"/>
                <a:gd name="T46" fmla="*/ 0 w 325"/>
                <a:gd name="T47" fmla="*/ 0 h 53"/>
                <a:gd name="T48" fmla="*/ 0 w 325"/>
                <a:gd name="T49" fmla="*/ 0 h 53"/>
                <a:gd name="T50" fmla="*/ 0 w 325"/>
                <a:gd name="T51" fmla="*/ 0 h 53"/>
                <a:gd name="T52" fmla="*/ 0 w 325"/>
                <a:gd name="T53" fmla="*/ 0 h 53"/>
                <a:gd name="T54" fmla="*/ 0 w 325"/>
                <a:gd name="T55" fmla="*/ 0 h 53"/>
                <a:gd name="T56" fmla="*/ 0 w 325"/>
                <a:gd name="T57" fmla="*/ 0 h 53"/>
                <a:gd name="T58" fmla="*/ 0 w 325"/>
                <a:gd name="T59" fmla="*/ 0 h 53"/>
                <a:gd name="T60" fmla="*/ 0 w 325"/>
                <a:gd name="T61" fmla="*/ 0 h 53"/>
                <a:gd name="T62" fmla="*/ 0 w 325"/>
                <a:gd name="T63" fmla="*/ 0 h 53"/>
                <a:gd name="T64" fmla="*/ 0 w 325"/>
                <a:gd name="T65" fmla="*/ 0 h 53"/>
                <a:gd name="T66" fmla="*/ 0 w 325"/>
                <a:gd name="T67" fmla="*/ 0 h 53"/>
                <a:gd name="T68" fmla="*/ 0 w 325"/>
                <a:gd name="T69" fmla="*/ 0 h 53"/>
                <a:gd name="T70" fmla="*/ 0 w 325"/>
                <a:gd name="T71" fmla="*/ 0 h 53"/>
                <a:gd name="T72" fmla="*/ 0 w 325"/>
                <a:gd name="T73" fmla="*/ 0 h 53"/>
                <a:gd name="T74" fmla="*/ 0 w 325"/>
                <a:gd name="T75" fmla="*/ 0 h 53"/>
                <a:gd name="T76" fmla="*/ 0 w 325"/>
                <a:gd name="T77" fmla="*/ 0 h 53"/>
                <a:gd name="T78" fmla="*/ 0 w 325"/>
                <a:gd name="T79" fmla="*/ 0 h 53"/>
                <a:gd name="T80" fmla="*/ 0 w 325"/>
                <a:gd name="T81" fmla="*/ 0 h 53"/>
                <a:gd name="T82" fmla="*/ 0 w 325"/>
                <a:gd name="T83" fmla="*/ 0 h 53"/>
                <a:gd name="T84" fmla="*/ 0 w 325"/>
                <a:gd name="T85" fmla="*/ 0 h 53"/>
                <a:gd name="T86" fmla="*/ 0 w 325"/>
                <a:gd name="T87" fmla="*/ 0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5"/>
                <a:gd name="T133" fmla="*/ 0 h 53"/>
                <a:gd name="T134" fmla="*/ 325 w 325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5" h="53">
                  <a:moveTo>
                    <a:pt x="5" y="0"/>
                  </a:moveTo>
                  <a:lnTo>
                    <a:pt x="24" y="0"/>
                  </a:lnTo>
                  <a:lnTo>
                    <a:pt x="44" y="1"/>
                  </a:lnTo>
                  <a:lnTo>
                    <a:pt x="64" y="3"/>
                  </a:lnTo>
                  <a:lnTo>
                    <a:pt x="84" y="4"/>
                  </a:lnTo>
                  <a:lnTo>
                    <a:pt x="105" y="5"/>
                  </a:lnTo>
                  <a:lnTo>
                    <a:pt x="124" y="7"/>
                  </a:lnTo>
                  <a:lnTo>
                    <a:pt x="143" y="8"/>
                  </a:lnTo>
                  <a:lnTo>
                    <a:pt x="165" y="10"/>
                  </a:lnTo>
                  <a:lnTo>
                    <a:pt x="183" y="11"/>
                  </a:lnTo>
                  <a:lnTo>
                    <a:pt x="202" y="13"/>
                  </a:lnTo>
                  <a:lnTo>
                    <a:pt x="223" y="16"/>
                  </a:lnTo>
                  <a:lnTo>
                    <a:pt x="242" y="18"/>
                  </a:lnTo>
                  <a:lnTo>
                    <a:pt x="261" y="21"/>
                  </a:lnTo>
                  <a:lnTo>
                    <a:pt x="282" y="24"/>
                  </a:lnTo>
                  <a:lnTo>
                    <a:pt x="301" y="27"/>
                  </a:lnTo>
                  <a:lnTo>
                    <a:pt x="320" y="30"/>
                  </a:lnTo>
                  <a:lnTo>
                    <a:pt x="325" y="34"/>
                  </a:lnTo>
                  <a:lnTo>
                    <a:pt x="325" y="39"/>
                  </a:lnTo>
                  <a:lnTo>
                    <a:pt x="323" y="46"/>
                  </a:lnTo>
                  <a:lnTo>
                    <a:pt x="323" y="53"/>
                  </a:lnTo>
                  <a:lnTo>
                    <a:pt x="304" y="50"/>
                  </a:lnTo>
                  <a:lnTo>
                    <a:pt x="285" y="49"/>
                  </a:lnTo>
                  <a:lnTo>
                    <a:pt x="267" y="47"/>
                  </a:lnTo>
                  <a:lnTo>
                    <a:pt x="249" y="46"/>
                  </a:lnTo>
                  <a:lnTo>
                    <a:pt x="230" y="44"/>
                  </a:lnTo>
                  <a:lnTo>
                    <a:pt x="212" y="43"/>
                  </a:lnTo>
                  <a:lnTo>
                    <a:pt x="191" y="40"/>
                  </a:lnTo>
                  <a:lnTo>
                    <a:pt x="173" y="39"/>
                  </a:lnTo>
                  <a:lnTo>
                    <a:pt x="154" y="38"/>
                  </a:lnTo>
                  <a:lnTo>
                    <a:pt x="133" y="36"/>
                  </a:lnTo>
                  <a:lnTo>
                    <a:pt x="115" y="34"/>
                  </a:lnTo>
                  <a:lnTo>
                    <a:pt x="96" y="32"/>
                  </a:lnTo>
                  <a:lnTo>
                    <a:pt x="78" y="29"/>
                  </a:lnTo>
                  <a:lnTo>
                    <a:pt x="61" y="26"/>
                  </a:lnTo>
                  <a:lnTo>
                    <a:pt x="44" y="23"/>
                  </a:lnTo>
                  <a:lnTo>
                    <a:pt x="27" y="20"/>
                  </a:lnTo>
                  <a:lnTo>
                    <a:pt x="21" y="18"/>
                  </a:lnTo>
                  <a:lnTo>
                    <a:pt x="15" y="17"/>
                  </a:lnTo>
                  <a:lnTo>
                    <a:pt x="7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2" name="Freeform 478"/>
            <p:cNvSpPr>
              <a:spLocks/>
            </p:cNvSpPr>
            <p:nvPr/>
          </p:nvSpPr>
          <p:spPr bwMode="auto">
            <a:xfrm>
              <a:off x="6853" y="3919"/>
              <a:ext cx="57" cy="45"/>
            </a:xfrm>
            <a:custGeom>
              <a:avLst/>
              <a:gdLst>
                <a:gd name="T0" fmla="*/ 0 w 229"/>
                <a:gd name="T1" fmla="*/ 0 h 178"/>
                <a:gd name="T2" fmla="*/ 0 w 229"/>
                <a:gd name="T3" fmla="*/ 0 h 178"/>
                <a:gd name="T4" fmla="*/ 0 w 229"/>
                <a:gd name="T5" fmla="*/ 0 h 178"/>
                <a:gd name="T6" fmla="*/ 0 w 229"/>
                <a:gd name="T7" fmla="*/ 0 h 178"/>
                <a:gd name="T8" fmla="*/ 0 w 229"/>
                <a:gd name="T9" fmla="*/ 0 h 178"/>
                <a:gd name="T10" fmla="*/ 0 w 229"/>
                <a:gd name="T11" fmla="*/ 0 h 178"/>
                <a:gd name="T12" fmla="*/ 0 w 229"/>
                <a:gd name="T13" fmla="*/ 0 h 178"/>
                <a:gd name="T14" fmla="*/ 0 w 229"/>
                <a:gd name="T15" fmla="*/ 0 h 178"/>
                <a:gd name="T16" fmla="*/ 0 w 229"/>
                <a:gd name="T17" fmla="*/ 0 h 178"/>
                <a:gd name="T18" fmla="*/ 0 w 229"/>
                <a:gd name="T19" fmla="*/ 0 h 178"/>
                <a:gd name="T20" fmla="*/ 0 w 229"/>
                <a:gd name="T21" fmla="*/ 0 h 178"/>
                <a:gd name="T22" fmla="*/ 0 w 229"/>
                <a:gd name="T23" fmla="*/ 0 h 178"/>
                <a:gd name="T24" fmla="*/ 0 w 229"/>
                <a:gd name="T25" fmla="*/ 0 h 178"/>
                <a:gd name="T26" fmla="*/ 0 w 229"/>
                <a:gd name="T27" fmla="*/ 0 h 178"/>
                <a:gd name="T28" fmla="*/ 0 w 229"/>
                <a:gd name="T29" fmla="*/ 0 h 178"/>
                <a:gd name="T30" fmla="*/ 0 w 229"/>
                <a:gd name="T31" fmla="*/ 0 h 178"/>
                <a:gd name="T32" fmla="*/ 0 w 229"/>
                <a:gd name="T33" fmla="*/ 0 h 178"/>
                <a:gd name="T34" fmla="*/ 0 w 229"/>
                <a:gd name="T35" fmla="*/ 0 h 178"/>
                <a:gd name="T36" fmla="*/ 0 w 229"/>
                <a:gd name="T37" fmla="*/ 0 h 178"/>
                <a:gd name="T38" fmla="*/ 0 w 229"/>
                <a:gd name="T39" fmla="*/ 0 h 178"/>
                <a:gd name="T40" fmla="*/ 0 w 229"/>
                <a:gd name="T41" fmla="*/ 0 h 178"/>
                <a:gd name="T42" fmla="*/ 0 w 229"/>
                <a:gd name="T43" fmla="*/ 0 h 178"/>
                <a:gd name="T44" fmla="*/ 0 w 229"/>
                <a:gd name="T45" fmla="*/ 0 h 178"/>
                <a:gd name="T46" fmla="*/ 0 w 229"/>
                <a:gd name="T47" fmla="*/ 0 h 178"/>
                <a:gd name="T48" fmla="*/ 0 w 229"/>
                <a:gd name="T49" fmla="*/ 0 h 178"/>
                <a:gd name="T50" fmla="*/ 0 w 229"/>
                <a:gd name="T51" fmla="*/ 0 h 178"/>
                <a:gd name="T52" fmla="*/ 0 w 229"/>
                <a:gd name="T53" fmla="*/ 0 h 178"/>
                <a:gd name="T54" fmla="*/ 0 w 229"/>
                <a:gd name="T55" fmla="*/ 0 h 178"/>
                <a:gd name="T56" fmla="*/ 0 w 229"/>
                <a:gd name="T57" fmla="*/ 0 h 178"/>
                <a:gd name="T58" fmla="*/ 0 w 229"/>
                <a:gd name="T59" fmla="*/ 0 h 178"/>
                <a:gd name="T60" fmla="*/ 0 w 229"/>
                <a:gd name="T61" fmla="*/ 0 h 178"/>
                <a:gd name="T62" fmla="*/ 0 w 229"/>
                <a:gd name="T63" fmla="*/ 0 h 178"/>
                <a:gd name="T64" fmla="*/ 0 w 229"/>
                <a:gd name="T65" fmla="*/ 0 h 178"/>
                <a:gd name="T66" fmla="*/ 0 w 229"/>
                <a:gd name="T67" fmla="*/ 0 h 178"/>
                <a:gd name="T68" fmla="*/ 0 w 229"/>
                <a:gd name="T69" fmla="*/ 0 h 178"/>
                <a:gd name="T70" fmla="*/ 0 w 229"/>
                <a:gd name="T71" fmla="*/ 0 h 178"/>
                <a:gd name="T72" fmla="*/ 0 w 229"/>
                <a:gd name="T73" fmla="*/ 0 h 178"/>
                <a:gd name="T74" fmla="*/ 0 w 229"/>
                <a:gd name="T75" fmla="*/ 0 h 178"/>
                <a:gd name="T76" fmla="*/ 0 w 229"/>
                <a:gd name="T77" fmla="*/ 0 h 178"/>
                <a:gd name="T78" fmla="*/ 0 w 229"/>
                <a:gd name="T79" fmla="*/ 0 h 178"/>
                <a:gd name="T80" fmla="*/ 0 w 229"/>
                <a:gd name="T81" fmla="*/ 0 h 178"/>
                <a:gd name="T82" fmla="*/ 0 w 229"/>
                <a:gd name="T83" fmla="*/ 0 h 178"/>
                <a:gd name="T84" fmla="*/ 0 w 229"/>
                <a:gd name="T85" fmla="*/ 0 h 178"/>
                <a:gd name="T86" fmla="*/ 0 w 229"/>
                <a:gd name="T87" fmla="*/ 0 h 178"/>
                <a:gd name="T88" fmla="*/ 0 w 229"/>
                <a:gd name="T89" fmla="*/ 0 h 1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29"/>
                <a:gd name="T136" fmla="*/ 0 h 178"/>
                <a:gd name="T137" fmla="*/ 229 w 229"/>
                <a:gd name="T138" fmla="*/ 178 h 1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29" h="178">
                  <a:moveTo>
                    <a:pt x="176" y="0"/>
                  </a:moveTo>
                  <a:lnTo>
                    <a:pt x="189" y="3"/>
                  </a:lnTo>
                  <a:lnTo>
                    <a:pt x="200" y="9"/>
                  </a:lnTo>
                  <a:lnTo>
                    <a:pt x="210" y="16"/>
                  </a:lnTo>
                  <a:lnTo>
                    <a:pt x="217" y="26"/>
                  </a:lnTo>
                  <a:lnTo>
                    <a:pt x="222" y="34"/>
                  </a:lnTo>
                  <a:lnTo>
                    <a:pt x="226" y="46"/>
                  </a:lnTo>
                  <a:lnTo>
                    <a:pt x="229" y="58"/>
                  </a:lnTo>
                  <a:lnTo>
                    <a:pt x="229" y="71"/>
                  </a:lnTo>
                  <a:lnTo>
                    <a:pt x="228" y="83"/>
                  </a:lnTo>
                  <a:lnTo>
                    <a:pt x="225" y="95"/>
                  </a:lnTo>
                  <a:lnTo>
                    <a:pt x="220" y="107"/>
                  </a:lnTo>
                  <a:lnTo>
                    <a:pt x="217" y="120"/>
                  </a:lnTo>
                  <a:lnTo>
                    <a:pt x="211" y="131"/>
                  </a:lnTo>
                  <a:lnTo>
                    <a:pt x="205" y="143"/>
                  </a:lnTo>
                  <a:lnTo>
                    <a:pt x="196" y="152"/>
                  </a:lnTo>
                  <a:lnTo>
                    <a:pt x="189" y="162"/>
                  </a:lnTo>
                  <a:lnTo>
                    <a:pt x="189" y="156"/>
                  </a:lnTo>
                  <a:lnTo>
                    <a:pt x="191" y="148"/>
                  </a:lnTo>
                  <a:lnTo>
                    <a:pt x="193" y="140"/>
                  </a:lnTo>
                  <a:lnTo>
                    <a:pt x="194" y="133"/>
                  </a:lnTo>
                  <a:lnTo>
                    <a:pt x="195" y="124"/>
                  </a:lnTo>
                  <a:lnTo>
                    <a:pt x="196" y="116"/>
                  </a:lnTo>
                  <a:lnTo>
                    <a:pt x="198" y="108"/>
                  </a:lnTo>
                  <a:lnTo>
                    <a:pt x="200" y="103"/>
                  </a:lnTo>
                  <a:lnTo>
                    <a:pt x="199" y="95"/>
                  </a:lnTo>
                  <a:lnTo>
                    <a:pt x="199" y="92"/>
                  </a:lnTo>
                  <a:lnTo>
                    <a:pt x="198" y="89"/>
                  </a:lnTo>
                  <a:lnTo>
                    <a:pt x="198" y="90"/>
                  </a:lnTo>
                  <a:lnTo>
                    <a:pt x="194" y="91"/>
                  </a:lnTo>
                  <a:lnTo>
                    <a:pt x="193" y="96"/>
                  </a:lnTo>
                  <a:lnTo>
                    <a:pt x="188" y="104"/>
                  </a:lnTo>
                  <a:lnTo>
                    <a:pt x="184" y="117"/>
                  </a:lnTo>
                  <a:lnTo>
                    <a:pt x="177" y="124"/>
                  </a:lnTo>
                  <a:lnTo>
                    <a:pt x="170" y="132"/>
                  </a:lnTo>
                  <a:lnTo>
                    <a:pt x="164" y="138"/>
                  </a:lnTo>
                  <a:lnTo>
                    <a:pt x="159" y="146"/>
                  </a:lnTo>
                  <a:lnTo>
                    <a:pt x="153" y="152"/>
                  </a:lnTo>
                  <a:lnTo>
                    <a:pt x="147" y="159"/>
                  </a:lnTo>
                  <a:lnTo>
                    <a:pt x="140" y="164"/>
                  </a:lnTo>
                  <a:lnTo>
                    <a:pt x="132" y="170"/>
                  </a:lnTo>
                  <a:lnTo>
                    <a:pt x="135" y="159"/>
                  </a:lnTo>
                  <a:lnTo>
                    <a:pt x="140" y="149"/>
                  </a:lnTo>
                  <a:lnTo>
                    <a:pt x="143" y="138"/>
                  </a:lnTo>
                  <a:lnTo>
                    <a:pt x="148" y="129"/>
                  </a:lnTo>
                  <a:lnTo>
                    <a:pt x="149" y="123"/>
                  </a:lnTo>
                  <a:lnTo>
                    <a:pt x="152" y="118"/>
                  </a:lnTo>
                  <a:lnTo>
                    <a:pt x="154" y="112"/>
                  </a:lnTo>
                  <a:lnTo>
                    <a:pt x="157" y="107"/>
                  </a:lnTo>
                  <a:lnTo>
                    <a:pt x="158" y="102"/>
                  </a:lnTo>
                  <a:lnTo>
                    <a:pt x="159" y="96"/>
                  </a:lnTo>
                  <a:lnTo>
                    <a:pt x="159" y="91"/>
                  </a:lnTo>
                  <a:lnTo>
                    <a:pt x="160" y="85"/>
                  </a:lnTo>
                  <a:lnTo>
                    <a:pt x="152" y="87"/>
                  </a:lnTo>
                  <a:lnTo>
                    <a:pt x="147" y="92"/>
                  </a:lnTo>
                  <a:lnTo>
                    <a:pt x="140" y="96"/>
                  </a:lnTo>
                  <a:lnTo>
                    <a:pt x="135" y="103"/>
                  </a:lnTo>
                  <a:lnTo>
                    <a:pt x="131" y="107"/>
                  </a:lnTo>
                  <a:lnTo>
                    <a:pt x="128" y="113"/>
                  </a:lnTo>
                  <a:lnTo>
                    <a:pt x="125" y="120"/>
                  </a:lnTo>
                  <a:lnTo>
                    <a:pt x="122" y="127"/>
                  </a:lnTo>
                  <a:lnTo>
                    <a:pt x="117" y="134"/>
                  </a:lnTo>
                  <a:lnTo>
                    <a:pt x="113" y="142"/>
                  </a:lnTo>
                  <a:lnTo>
                    <a:pt x="108" y="147"/>
                  </a:lnTo>
                  <a:lnTo>
                    <a:pt x="105" y="156"/>
                  </a:lnTo>
                  <a:lnTo>
                    <a:pt x="100" y="161"/>
                  </a:lnTo>
                  <a:lnTo>
                    <a:pt x="95" y="167"/>
                  </a:lnTo>
                  <a:lnTo>
                    <a:pt x="89" y="173"/>
                  </a:lnTo>
                  <a:lnTo>
                    <a:pt x="82" y="178"/>
                  </a:lnTo>
                  <a:lnTo>
                    <a:pt x="81" y="172"/>
                  </a:lnTo>
                  <a:lnTo>
                    <a:pt x="83" y="165"/>
                  </a:lnTo>
                  <a:lnTo>
                    <a:pt x="86" y="158"/>
                  </a:lnTo>
                  <a:lnTo>
                    <a:pt x="89" y="152"/>
                  </a:lnTo>
                  <a:lnTo>
                    <a:pt x="92" y="145"/>
                  </a:lnTo>
                  <a:lnTo>
                    <a:pt x="95" y="137"/>
                  </a:lnTo>
                  <a:lnTo>
                    <a:pt x="99" y="131"/>
                  </a:lnTo>
                  <a:lnTo>
                    <a:pt x="102" y="124"/>
                  </a:lnTo>
                  <a:lnTo>
                    <a:pt x="105" y="118"/>
                  </a:lnTo>
                  <a:lnTo>
                    <a:pt x="108" y="111"/>
                  </a:lnTo>
                  <a:lnTo>
                    <a:pt x="110" y="105"/>
                  </a:lnTo>
                  <a:lnTo>
                    <a:pt x="111" y="100"/>
                  </a:lnTo>
                  <a:lnTo>
                    <a:pt x="110" y="94"/>
                  </a:lnTo>
                  <a:lnTo>
                    <a:pt x="108" y="92"/>
                  </a:lnTo>
                  <a:lnTo>
                    <a:pt x="104" y="87"/>
                  </a:lnTo>
                  <a:lnTo>
                    <a:pt x="100" y="85"/>
                  </a:lnTo>
                  <a:lnTo>
                    <a:pt x="89" y="94"/>
                  </a:lnTo>
                  <a:lnTo>
                    <a:pt x="81" y="104"/>
                  </a:lnTo>
                  <a:lnTo>
                    <a:pt x="78" y="109"/>
                  </a:lnTo>
                  <a:lnTo>
                    <a:pt x="75" y="114"/>
                  </a:lnTo>
                  <a:lnTo>
                    <a:pt x="72" y="121"/>
                  </a:lnTo>
                  <a:lnTo>
                    <a:pt x="70" y="126"/>
                  </a:lnTo>
                  <a:lnTo>
                    <a:pt x="66" y="133"/>
                  </a:lnTo>
                  <a:lnTo>
                    <a:pt x="65" y="138"/>
                  </a:lnTo>
                  <a:lnTo>
                    <a:pt x="63" y="145"/>
                  </a:lnTo>
                  <a:lnTo>
                    <a:pt x="60" y="150"/>
                  </a:lnTo>
                  <a:lnTo>
                    <a:pt x="57" y="156"/>
                  </a:lnTo>
                  <a:lnTo>
                    <a:pt x="55" y="162"/>
                  </a:lnTo>
                  <a:lnTo>
                    <a:pt x="53" y="167"/>
                  </a:lnTo>
                  <a:lnTo>
                    <a:pt x="51" y="175"/>
                  </a:lnTo>
                  <a:lnTo>
                    <a:pt x="45" y="175"/>
                  </a:lnTo>
                  <a:lnTo>
                    <a:pt x="40" y="175"/>
                  </a:lnTo>
                  <a:lnTo>
                    <a:pt x="33" y="175"/>
                  </a:lnTo>
                  <a:lnTo>
                    <a:pt x="29" y="175"/>
                  </a:lnTo>
                  <a:lnTo>
                    <a:pt x="33" y="165"/>
                  </a:lnTo>
                  <a:lnTo>
                    <a:pt x="39" y="156"/>
                  </a:lnTo>
                  <a:lnTo>
                    <a:pt x="42" y="146"/>
                  </a:lnTo>
                  <a:lnTo>
                    <a:pt x="45" y="136"/>
                  </a:lnTo>
                  <a:lnTo>
                    <a:pt x="46" y="126"/>
                  </a:lnTo>
                  <a:lnTo>
                    <a:pt x="47" y="117"/>
                  </a:lnTo>
                  <a:lnTo>
                    <a:pt x="46" y="108"/>
                  </a:lnTo>
                  <a:lnTo>
                    <a:pt x="46" y="99"/>
                  </a:lnTo>
                  <a:lnTo>
                    <a:pt x="43" y="90"/>
                  </a:lnTo>
                  <a:lnTo>
                    <a:pt x="40" y="81"/>
                  </a:lnTo>
                  <a:lnTo>
                    <a:pt x="35" y="71"/>
                  </a:lnTo>
                  <a:lnTo>
                    <a:pt x="31" y="65"/>
                  </a:lnTo>
                  <a:lnTo>
                    <a:pt x="23" y="56"/>
                  </a:lnTo>
                  <a:lnTo>
                    <a:pt x="17" y="51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10" y="34"/>
                  </a:lnTo>
                  <a:lnTo>
                    <a:pt x="20" y="31"/>
                  </a:lnTo>
                  <a:lnTo>
                    <a:pt x="31" y="29"/>
                  </a:lnTo>
                  <a:lnTo>
                    <a:pt x="42" y="26"/>
                  </a:lnTo>
                  <a:lnTo>
                    <a:pt x="53" y="23"/>
                  </a:lnTo>
                  <a:lnTo>
                    <a:pt x="64" y="20"/>
                  </a:lnTo>
                  <a:lnTo>
                    <a:pt x="75" y="19"/>
                  </a:lnTo>
                  <a:lnTo>
                    <a:pt x="87" y="18"/>
                  </a:lnTo>
                  <a:lnTo>
                    <a:pt x="98" y="15"/>
                  </a:lnTo>
                  <a:lnTo>
                    <a:pt x="108" y="14"/>
                  </a:lnTo>
                  <a:lnTo>
                    <a:pt x="119" y="11"/>
                  </a:lnTo>
                  <a:lnTo>
                    <a:pt x="131" y="10"/>
                  </a:lnTo>
                  <a:lnTo>
                    <a:pt x="142" y="7"/>
                  </a:lnTo>
                  <a:lnTo>
                    <a:pt x="153" y="5"/>
                  </a:lnTo>
                  <a:lnTo>
                    <a:pt x="164" y="2"/>
                  </a:lnTo>
                  <a:lnTo>
                    <a:pt x="176" y="0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3" name="Freeform 479"/>
            <p:cNvSpPr>
              <a:spLocks/>
            </p:cNvSpPr>
            <p:nvPr/>
          </p:nvSpPr>
          <p:spPr bwMode="auto">
            <a:xfrm>
              <a:off x="6923" y="3919"/>
              <a:ext cx="53" cy="38"/>
            </a:xfrm>
            <a:custGeom>
              <a:avLst/>
              <a:gdLst>
                <a:gd name="T0" fmla="*/ 0 w 209"/>
                <a:gd name="T1" fmla="*/ 0 h 151"/>
                <a:gd name="T2" fmla="*/ 0 w 209"/>
                <a:gd name="T3" fmla="*/ 0 h 151"/>
                <a:gd name="T4" fmla="*/ 0 w 209"/>
                <a:gd name="T5" fmla="*/ 0 h 151"/>
                <a:gd name="T6" fmla="*/ 0 w 209"/>
                <a:gd name="T7" fmla="*/ 0 h 151"/>
                <a:gd name="T8" fmla="*/ 0 w 209"/>
                <a:gd name="T9" fmla="*/ 0 h 151"/>
                <a:gd name="T10" fmla="*/ 0 w 209"/>
                <a:gd name="T11" fmla="*/ 0 h 151"/>
                <a:gd name="T12" fmla="*/ 0 w 209"/>
                <a:gd name="T13" fmla="*/ 0 h 151"/>
                <a:gd name="T14" fmla="*/ 0 w 209"/>
                <a:gd name="T15" fmla="*/ 0 h 151"/>
                <a:gd name="T16" fmla="*/ 0 w 209"/>
                <a:gd name="T17" fmla="*/ 0 h 151"/>
                <a:gd name="T18" fmla="*/ 0 w 209"/>
                <a:gd name="T19" fmla="*/ 0 h 151"/>
                <a:gd name="T20" fmla="*/ 0 w 209"/>
                <a:gd name="T21" fmla="*/ 0 h 151"/>
                <a:gd name="T22" fmla="*/ 0 w 209"/>
                <a:gd name="T23" fmla="*/ 0 h 151"/>
                <a:gd name="T24" fmla="*/ 0 w 209"/>
                <a:gd name="T25" fmla="*/ 0 h 151"/>
                <a:gd name="T26" fmla="*/ 0 w 209"/>
                <a:gd name="T27" fmla="*/ 0 h 151"/>
                <a:gd name="T28" fmla="*/ 0 w 209"/>
                <a:gd name="T29" fmla="*/ 0 h 151"/>
                <a:gd name="T30" fmla="*/ 0 w 209"/>
                <a:gd name="T31" fmla="*/ 0 h 151"/>
                <a:gd name="T32" fmla="*/ 0 w 209"/>
                <a:gd name="T33" fmla="*/ 0 h 151"/>
                <a:gd name="T34" fmla="*/ 0 w 209"/>
                <a:gd name="T35" fmla="*/ 0 h 151"/>
                <a:gd name="T36" fmla="*/ 0 w 209"/>
                <a:gd name="T37" fmla="*/ 0 h 151"/>
                <a:gd name="T38" fmla="*/ 0 w 209"/>
                <a:gd name="T39" fmla="*/ 0 h 151"/>
                <a:gd name="T40" fmla="*/ 0 w 209"/>
                <a:gd name="T41" fmla="*/ 0 h 151"/>
                <a:gd name="T42" fmla="*/ 0 w 209"/>
                <a:gd name="T43" fmla="*/ 0 h 151"/>
                <a:gd name="T44" fmla="*/ 0 w 209"/>
                <a:gd name="T45" fmla="*/ 0 h 151"/>
                <a:gd name="T46" fmla="*/ 0 w 209"/>
                <a:gd name="T47" fmla="*/ 0 h 151"/>
                <a:gd name="T48" fmla="*/ 0 w 209"/>
                <a:gd name="T49" fmla="*/ 0 h 151"/>
                <a:gd name="T50" fmla="*/ 0 w 209"/>
                <a:gd name="T51" fmla="*/ 0 h 151"/>
                <a:gd name="T52" fmla="*/ 0 w 209"/>
                <a:gd name="T53" fmla="*/ 0 h 151"/>
                <a:gd name="T54" fmla="*/ 0 w 209"/>
                <a:gd name="T55" fmla="*/ 0 h 151"/>
                <a:gd name="T56" fmla="*/ 0 w 209"/>
                <a:gd name="T57" fmla="*/ 0 h 151"/>
                <a:gd name="T58" fmla="*/ 0 w 209"/>
                <a:gd name="T59" fmla="*/ 0 h 151"/>
                <a:gd name="T60" fmla="*/ 0 w 209"/>
                <a:gd name="T61" fmla="*/ 0 h 151"/>
                <a:gd name="T62" fmla="*/ 0 w 209"/>
                <a:gd name="T63" fmla="*/ 0 h 151"/>
                <a:gd name="T64" fmla="*/ 0 w 209"/>
                <a:gd name="T65" fmla="*/ 0 h 151"/>
                <a:gd name="T66" fmla="*/ 0 w 209"/>
                <a:gd name="T67" fmla="*/ 0 h 151"/>
                <a:gd name="T68" fmla="*/ 0 w 209"/>
                <a:gd name="T69" fmla="*/ 0 h 151"/>
                <a:gd name="T70" fmla="*/ 0 w 209"/>
                <a:gd name="T71" fmla="*/ 0 h 151"/>
                <a:gd name="T72" fmla="*/ 0 w 209"/>
                <a:gd name="T73" fmla="*/ 0 h 151"/>
                <a:gd name="T74" fmla="*/ 0 w 209"/>
                <a:gd name="T75" fmla="*/ 0 h 151"/>
                <a:gd name="T76" fmla="*/ 0 w 209"/>
                <a:gd name="T77" fmla="*/ 0 h 151"/>
                <a:gd name="T78" fmla="*/ 0 w 209"/>
                <a:gd name="T79" fmla="*/ 0 h 151"/>
                <a:gd name="T80" fmla="*/ 0 w 209"/>
                <a:gd name="T81" fmla="*/ 0 h 151"/>
                <a:gd name="T82" fmla="*/ 0 w 209"/>
                <a:gd name="T83" fmla="*/ 0 h 151"/>
                <a:gd name="T84" fmla="*/ 0 w 209"/>
                <a:gd name="T85" fmla="*/ 0 h 151"/>
                <a:gd name="T86" fmla="*/ 0 w 209"/>
                <a:gd name="T87" fmla="*/ 0 h 151"/>
                <a:gd name="T88" fmla="*/ 0 w 209"/>
                <a:gd name="T89" fmla="*/ 0 h 151"/>
                <a:gd name="T90" fmla="*/ 0 w 209"/>
                <a:gd name="T91" fmla="*/ 0 h 151"/>
                <a:gd name="T92" fmla="*/ 0 w 209"/>
                <a:gd name="T93" fmla="*/ 0 h 15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9"/>
                <a:gd name="T142" fmla="*/ 0 h 151"/>
                <a:gd name="T143" fmla="*/ 209 w 209"/>
                <a:gd name="T144" fmla="*/ 151 h 15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9" h="151">
                  <a:moveTo>
                    <a:pt x="185" y="1"/>
                  </a:moveTo>
                  <a:lnTo>
                    <a:pt x="191" y="0"/>
                  </a:lnTo>
                  <a:lnTo>
                    <a:pt x="195" y="0"/>
                  </a:lnTo>
                  <a:lnTo>
                    <a:pt x="198" y="2"/>
                  </a:lnTo>
                  <a:lnTo>
                    <a:pt x="203" y="6"/>
                  </a:lnTo>
                  <a:lnTo>
                    <a:pt x="203" y="10"/>
                  </a:lnTo>
                  <a:lnTo>
                    <a:pt x="204" y="14"/>
                  </a:lnTo>
                  <a:lnTo>
                    <a:pt x="204" y="19"/>
                  </a:lnTo>
                  <a:lnTo>
                    <a:pt x="206" y="25"/>
                  </a:lnTo>
                  <a:lnTo>
                    <a:pt x="204" y="30"/>
                  </a:lnTo>
                  <a:lnTo>
                    <a:pt x="203" y="37"/>
                  </a:lnTo>
                  <a:lnTo>
                    <a:pt x="203" y="42"/>
                  </a:lnTo>
                  <a:lnTo>
                    <a:pt x="203" y="48"/>
                  </a:lnTo>
                  <a:lnTo>
                    <a:pt x="203" y="53"/>
                  </a:lnTo>
                  <a:lnTo>
                    <a:pt x="203" y="59"/>
                  </a:lnTo>
                  <a:lnTo>
                    <a:pt x="203" y="64"/>
                  </a:lnTo>
                  <a:lnTo>
                    <a:pt x="204" y="69"/>
                  </a:lnTo>
                  <a:lnTo>
                    <a:pt x="192" y="67"/>
                  </a:lnTo>
                  <a:lnTo>
                    <a:pt x="184" y="67"/>
                  </a:lnTo>
                  <a:lnTo>
                    <a:pt x="174" y="67"/>
                  </a:lnTo>
                  <a:lnTo>
                    <a:pt x="167" y="70"/>
                  </a:lnTo>
                  <a:lnTo>
                    <a:pt x="159" y="72"/>
                  </a:lnTo>
                  <a:lnTo>
                    <a:pt x="153" y="77"/>
                  </a:lnTo>
                  <a:lnTo>
                    <a:pt x="147" y="83"/>
                  </a:lnTo>
                  <a:lnTo>
                    <a:pt x="142" y="91"/>
                  </a:lnTo>
                  <a:lnTo>
                    <a:pt x="149" y="91"/>
                  </a:lnTo>
                  <a:lnTo>
                    <a:pt x="156" y="91"/>
                  </a:lnTo>
                  <a:lnTo>
                    <a:pt x="165" y="91"/>
                  </a:lnTo>
                  <a:lnTo>
                    <a:pt x="173" y="91"/>
                  </a:lnTo>
                  <a:lnTo>
                    <a:pt x="179" y="90"/>
                  </a:lnTo>
                  <a:lnTo>
                    <a:pt x="189" y="88"/>
                  </a:lnTo>
                  <a:lnTo>
                    <a:pt x="196" y="87"/>
                  </a:lnTo>
                  <a:lnTo>
                    <a:pt x="204" y="86"/>
                  </a:lnTo>
                  <a:lnTo>
                    <a:pt x="206" y="94"/>
                  </a:lnTo>
                  <a:lnTo>
                    <a:pt x="207" y="101"/>
                  </a:lnTo>
                  <a:lnTo>
                    <a:pt x="208" y="108"/>
                  </a:lnTo>
                  <a:lnTo>
                    <a:pt x="209" y="115"/>
                  </a:lnTo>
                  <a:lnTo>
                    <a:pt x="201" y="115"/>
                  </a:lnTo>
                  <a:lnTo>
                    <a:pt x="191" y="115"/>
                  </a:lnTo>
                  <a:lnTo>
                    <a:pt x="183" y="115"/>
                  </a:lnTo>
                  <a:lnTo>
                    <a:pt x="175" y="118"/>
                  </a:lnTo>
                  <a:lnTo>
                    <a:pt x="166" y="119"/>
                  </a:lnTo>
                  <a:lnTo>
                    <a:pt x="157" y="121"/>
                  </a:lnTo>
                  <a:lnTo>
                    <a:pt x="149" y="122"/>
                  </a:lnTo>
                  <a:lnTo>
                    <a:pt x="143" y="125"/>
                  </a:lnTo>
                  <a:lnTo>
                    <a:pt x="133" y="125"/>
                  </a:lnTo>
                  <a:lnTo>
                    <a:pt x="126" y="127"/>
                  </a:lnTo>
                  <a:lnTo>
                    <a:pt x="119" y="130"/>
                  </a:lnTo>
                  <a:lnTo>
                    <a:pt x="112" y="132"/>
                  </a:lnTo>
                  <a:lnTo>
                    <a:pt x="106" y="133"/>
                  </a:lnTo>
                  <a:lnTo>
                    <a:pt x="98" y="134"/>
                  </a:lnTo>
                  <a:lnTo>
                    <a:pt x="94" y="135"/>
                  </a:lnTo>
                  <a:lnTo>
                    <a:pt x="89" y="136"/>
                  </a:lnTo>
                  <a:lnTo>
                    <a:pt x="80" y="138"/>
                  </a:lnTo>
                  <a:lnTo>
                    <a:pt x="72" y="143"/>
                  </a:lnTo>
                  <a:lnTo>
                    <a:pt x="63" y="146"/>
                  </a:lnTo>
                  <a:lnTo>
                    <a:pt x="55" y="148"/>
                  </a:lnTo>
                  <a:lnTo>
                    <a:pt x="47" y="149"/>
                  </a:lnTo>
                  <a:lnTo>
                    <a:pt x="39" y="151"/>
                  </a:lnTo>
                  <a:lnTo>
                    <a:pt x="32" y="151"/>
                  </a:lnTo>
                  <a:lnTo>
                    <a:pt x="26" y="151"/>
                  </a:lnTo>
                  <a:lnTo>
                    <a:pt x="19" y="148"/>
                  </a:lnTo>
                  <a:lnTo>
                    <a:pt x="14" y="146"/>
                  </a:lnTo>
                  <a:lnTo>
                    <a:pt x="8" y="141"/>
                  </a:lnTo>
                  <a:lnTo>
                    <a:pt x="6" y="136"/>
                  </a:lnTo>
                  <a:lnTo>
                    <a:pt x="3" y="130"/>
                  </a:lnTo>
                  <a:lnTo>
                    <a:pt x="2" y="122"/>
                  </a:lnTo>
                  <a:lnTo>
                    <a:pt x="2" y="112"/>
                  </a:lnTo>
                  <a:lnTo>
                    <a:pt x="6" y="103"/>
                  </a:lnTo>
                  <a:lnTo>
                    <a:pt x="1" y="85"/>
                  </a:lnTo>
                  <a:lnTo>
                    <a:pt x="0" y="72"/>
                  </a:lnTo>
                  <a:lnTo>
                    <a:pt x="1" y="61"/>
                  </a:lnTo>
                  <a:lnTo>
                    <a:pt x="6" y="53"/>
                  </a:lnTo>
                  <a:lnTo>
                    <a:pt x="12" y="45"/>
                  </a:lnTo>
                  <a:lnTo>
                    <a:pt x="20" y="40"/>
                  </a:lnTo>
                  <a:lnTo>
                    <a:pt x="29" y="35"/>
                  </a:lnTo>
                  <a:lnTo>
                    <a:pt x="41" y="32"/>
                  </a:lnTo>
                  <a:lnTo>
                    <a:pt x="53" y="30"/>
                  </a:lnTo>
                  <a:lnTo>
                    <a:pt x="65" y="28"/>
                  </a:lnTo>
                  <a:lnTo>
                    <a:pt x="78" y="25"/>
                  </a:lnTo>
                  <a:lnTo>
                    <a:pt x="91" y="24"/>
                  </a:lnTo>
                  <a:lnTo>
                    <a:pt x="103" y="21"/>
                  </a:lnTo>
                  <a:lnTo>
                    <a:pt x="116" y="20"/>
                  </a:lnTo>
                  <a:lnTo>
                    <a:pt x="129" y="16"/>
                  </a:lnTo>
                  <a:lnTo>
                    <a:pt x="139" y="13"/>
                  </a:lnTo>
                  <a:lnTo>
                    <a:pt x="144" y="12"/>
                  </a:lnTo>
                  <a:lnTo>
                    <a:pt x="151" y="11"/>
                  </a:lnTo>
                  <a:lnTo>
                    <a:pt x="156" y="10"/>
                  </a:lnTo>
                  <a:lnTo>
                    <a:pt x="162" y="7"/>
                  </a:lnTo>
                  <a:lnTo>
                    <a:pt x="167" y="5"/>
                  </a:lnTo>
                  <a:lnTo>
                    <a:pt x="172" y="3"/>
                  </a:lnTo>
                  <a:lnTo>
                    <a:pt x="178" y="1"/>
                  </a:lnTo>
                  <a:lnTo>
                    <a:pt x="185" y="1"/>
                  </a:lnTo>
                  <a:close/>
                </a:path>
              </a:pathLst>
            </a:custGeom>
            <a:solidFill>
              <a:srgbClr val="FF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4" name="Freeform 480"/>
            <p:cNvSpPr>
              <a:spLocks/>
            </p:cNvSpPr>
            <p:nvPr/>
          </p:nvSpPr>
          <p:spPr bwMode="auto">
            <a:xfrm>
              <a:off x="7099" y="3923"/>
              <a:ext cx="63" cy="72"/>
            </a:xfrm>
            <a:custGeom>
              <a:avLst/>
              <a:gdLst>
                <a:gd name="T0" fmla="*/ 0 w 253"/>
                <a:gd name="T1" fmla="*/ 0 h 289"/>
                <a:gd name="T2" fmla="*/ 0 w 253"/>
                <a:gd name="T3" fmla="*/ 0 h 289"/>
                <a:gd name="T4" fmla="*/ 0 w 253"/>
                <a:gd name="T5" fmla="*/ 0 h 289"/>
                <a:gd name="T6" fmla="*/ 0 w 253"/>
                <a:gd name="T7" fmla="*/ 0 h 289"/>
                <a:gd name="T8" fmla="*/ 0 w 253"/>
                <a:gd name="T9" fmla="*/ 0 h 289"/>
                <a:gd name="T10" fmla="*/ 0 w 253"/>
                <a:gd name="T11" fmla="*/ 0 h 289"/>
                <a:gd name="T12" fmla="*/ 0 w 253"/>
                <a:gd name="T13" fmla="*/ 0 h 289"/>
                <a:gd name="T14" fmla="*/ 0 w 253"/>
                <a:gd name="T15" fmla="*/ 0 h 289"/>
                <a:gd name="T16" fmla="*/ 0 w 253"/>
                <a:gd name="T17" fmla="*/ 0 h 289"/>
                <a:gd name="T18" fmla="*/ 0 w 253"/>
                <a:gd name="T19" fmla="*/ 0 h 289"/>
                <a:gd name="T20" fmla="*/ 0 w 253"/>
                <a:gd name="T21" fmla="*/ 0 h 289"/>
                <a:gd name="T22" fmla="*/ 0 w 253"/>
                <a:gd name="T23" fmla="*/ 0 h 289"/>
                <a:gd name="T24" fmla="*/ 0 w 253"/>
                <a:gd name="T25" fmla="*/ 0 h 289"/>
                <a:gd name="T26" fmla="*/ 0 w 253"/>
                <a:gd name="T27" fmla="*/ 0 h 289"/>
                <a:gd name="T28" fmla="*/ 0 w 253"/>
                <a:gd name="T29" fmla="*/ 0 h 289"/>
                <a:gd name="T30" fmla="*/ 0 w 253"/>
                <a:gd name="T31" fmla="*/ 0 h 289"/>
                <a:gd name="T32" fmla="*/ 0 w 253"/>
                <a:gd name="T33" fmla="*/ 0 h 289"/>
                <a:gd name="T34" fmla="*/ 0 w 253"/>
                <a:gd name="T35" fmla="*/ 0 h 289"/>
                <a:gd name="T36" fmla="*/ 0 w 253"/>
                <a:gd name="T37" fmla="*/ 0 h 289"/>
                <a:gd name="T38" fmla="*/ 0 w 253"/>
                <a:gd name="T39" fmla="*/ 0 h 289"/>
                <a:gd name="T40" fmla="*/ 0 w 253"/>
                <a:gd name="T41" fmla="*/ 0 h 289"/>
                <a:gd name="T42" fmla="*/ 0 w 253"/>
                <a:gd name="T43" fmla="*/ 0 h 289"/>
                <a:gd name="T44" fmla="*/ 0 w 253"/>
                <a:gd name="T45" fmla="*/ 0 h 289"/>
                <a:gd name="T46" fmla="*/ 0 w 253"/>
                <a:gd name="T47" fmla="*/ 0 h 289"/>
                <a:gd name="T48" fmla="*/ 0 w 253"/>
                <a:gd name="T49" fmla="*/ 0 h 289"/>
                <a:gd name="T50" fmla="*/ 0 w 253"/>
                <a:gd name="T51" fmla="*/ 0 h 289"/>
                <a:gd name="T52" fmla="*/ 0 w 253"/>
                <a:gd name="T53" fmla="*/ 0 h 289"/>
                <a:gd name="T54" fmla="*/ 0 w 253"/>
                <a:gd name="T55" fmla="*/ 0 h 289"/>
                <a:gd name="T56" fmla="*/ 0 w 253"/>
                <a:gd name="T57" fmla="*/ 0 h 289"/>
                <a:gd name="T58" fmla="*/ 0 w 253"/>
                <a:gd name="T59" fmla="*/ 0 h 289"/>
                <a:gd name="T60" fmla="*/ 0 w 253"/>
                <a:gd name="T61" fmla="*/ 0 h 289"/>
                <a:gd name="T62" fmla="*/ 0 w 253"/>
                <a:gd name="T63" fmla="*/ 0 h 289"/>
                <a:gd name="T64" fmla="*/ 0 w 253"/>
                <a:gd name="T65" fmla="*/ 0 h 289"/>
                <a:gd name="T66" fmla="*/ 0 w 253"/>
                <a:gd name="T67" fmla="*/ 0 h 289"/>
                <a:gd name="T68" fmla="*/ 0 w 253"/>
                <a:gd name="T69" fmla="*/ 0 h 289"/>
                <a:gd name="T70" fmla="*/ 0 w 253"/>
                <a:gd name="T71" fmla="*/ 0 h 289"/>
                <a:gd name="T72" fmla="*/ 0 w 253"/>
                <a:gd name="T73" fmla="*/ 0 h 289"/>
                <a:gd name="T74" fmla="*/ 0 w 253"/>
                <a:gd name="T75" fmla="*/ 0 h 289"/>
                <a:gd name="T76" fmla="*/ 0 w 253"/>
                <a:gd name="T77" fmla="*/ 0 h 289"/>
                <a:gd name="T78" fmla="*/ 0 w 253"/>
                <a:gd name="T79" fmla="*/ 0 h 289"/>
                <a:gd name="T80" fmla="*/ 0 w 253"/>
                <a:gd name="T81" fmla="*/ 0 h 28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89"/>
                <a:gd name="T125" fmla="*/ 253 w 253"/>
                <a:gd name="T126" fmla="*/ 289 h 28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89">
                  <a:moveTo>
                    <a:pt x="252" y="142"/>
                  </a:moveTo>
                  <a:lnTo>
                    <a:pt x="250" y="152"/>
                  </a:lnTo>
                  <a:lnTo>
                    <a:pt x="249" y="162"/>
                  </a:lnTo>
                  <a:lnTo>
                    <a:pt x="247" y="171"/>
                  </a:lnTo>
                  <a:lnTo>
                    <a:pt x="246" y="181"/>
                  </a:lnTo>
                  <a:lnTo>
                    <a:pt x="243" y="188"/>
                  </a:lnTo>
                  <a:lnTo>
                    <a:pt x="241" y="197"/>
                  </a:lnTo>
                  <a:lnTo>
                    <a:pt x="237" y="205"/>
                  </a:lnTo>
                  <a:lnTo>
                    <a:pt x="233" y="214"/>
                  </a:lnTo>
                  <a:lnTo>
                    <a:pt x="229" y="221"/>
                  </a:lnTo>
                  <a:lnTo>
                    <a:pt x="224" y="227"/>
                  </a:lnTo>
                  <a:lnTo>
                    <a:pt x="220" y="235"/>
                  </a:lnTo>
                  <a:lnTo>
                    <a:pt x="215" y="241"/>
                  </a:lnTo>
                  <a:lnTo>
                    <a:pt x="209" y="246"/>
                  </a:lnTo>
                  <a:lnTo>
                    <a:pt x="203" y="252"/>
                  </a:lnTo>
                  <a:lnTo>
                    <a:pt x="197" y="257"/>
                  </a:lnTo>
                  <a:lnTo>
                    <a:pt x="191" y="263"/>
                  </a:lnTo>
                  <a:lnTo>
                    <a:pt x="178" y="270"/>
                  </a:lnTo>
                  <a:lnTo>
                    <a:pt x="165" y="278"/>
                  </a:lnTo>
                  <a:lnTo>
                    <a:pt x="152" y="282"/>
                  </a:lnTo>
                  <a:lnTo>
                    <a:pt x="140" y="286"/>
                  </a:lnTo>
                  <a:lnTo>
                    <a:pt x="125" y="289"/>
                  </a:lnTo>
                  <a:lnTo>
                    <a:pt x="111" y="289"/>
                  </a:lnTo>
                  <a:lnTo>
                    <a:pt x="97" y="288"/>
                  </a:lnTo>
                  <a:lnTo>
                    <a:pt x="84" y="285"/>
                  </a:lnTo>
                  <a:lnTo>
                    <a:pt x="70" y="280"/>
                  </a:lnTo>
                  <a:lnTo>
                    <a:pt x="59" y="273"/>
                  </a:lnTo>
                  <a:lnTo>
                    <a:pt x="46" y="266"/>
                  </a:lnTo>
                  <a:lnTo>
                    <a:pt x="36" y="257"/>
                  </a:lnTo>
                  <a:lnTo>
                    <a:pt x="26" y="244"/>
                  </a:lnTo>
                  <a:lnTo>
                    <a:pt x="18" y="231"/>
                  </a:lnTo>
                  <a:lnTo>
                    <a:pt x="12" y="216"/>
                  </a:lnTo>
                  <a:lnTo>
                    <a:pt x="7" y="200"/>
                  </a:lnTo>
                  <a:lnTo>
                    <a:pt x="3" y="185"/>
                  </a:lnTo>
                  <a:lnTo>
                    <a:pt x="1" y="170"/>
                  </a:lnTo>
                  <a:lnTo>
                    <a:pt x="0" y="155"/>
                  </a:lnTo>
                  <a:lnTo>
                    <a:pt x="1" y="140"/>
                  </a:lnTo>
                  <a:lnTo>
                    <a:pt x="1" y="125"/>
                  </a:lnTo>
                  <a:lnTo>
                    <a:pt x="3" y="110"/>
                  </a:lnTo>
                  <a:lnTo>
                    <a:pt x="7" y="96"/>
                  </a:lnTo>
                  <a:lnTo>
                    <a:pt x="12" y="83"/>
                  </a:lnTo>
                  <a:lnTo>
                    <a:pt x="17" y="69"/>
                  </a:lnTo>
                  <a:lnTo>
                    <a:pt x="24" y="57"/>
                  </a:lnTo>
                  <a:lnTo>
                    <a:pt x="31" y="46"/>
                  </a:lnTo>
                  <a:lnTo>
                    <a:pt x="41" y="37"/>
                  </a:lnTo>
                  <a:lnTo>
                    <a:pt x="50" y="27"/>
                  </a:lnTo>
                  <a:lnTo>
                    <a:pt x="62" y="20"/>
                  </a:lnTo>
                  <a:lnTo>
                    <a:pt x="76" y="15"/>
                  </a:lnTo>
                  <a:lnTo>
                    <a:pt x="91" y="12"/>
                  </a:lnTo>
                  <a:lnTo>
                    <a:pt x="105" y="6"/>
                  </a:lnTo>
                  <a:lnTo>
                    <a:pt x="119" y="5"/>
                  </a:lnTo>
                  <a:lnTo>
                    <a:pt x="131" y="2"/>
                  </a:lnTo>
                  <a:lnTo>
                    <a:pt x="144" y="1"/>
                  </a:lnTo>
                  <a:lnTo>
                    <a:pt x="155" y="0"/>
                  </a:lnTo>
                  <a:lnTo>
                    <a:pt x="166" y="0"/>
                  </a:lnTo>
                  <a:lnTo>
                    <a:pt x="176" y="1"/>
                  </a:lnTo>
                  <a:lnTo>
                    <a:pt x="185" y="3"/>
                  </a:lnTo>
                  <a:lnTo>
                    <a:pt x="194" y="4"/>
                  </a:lnTo>
                  <a:lnTo>
                    <a:pt x="202" y="5"/>
                  </a:lnTo>
                  <a:lnTo>
                    <a:pt x="209" y="9"/>
                  </a:lnTo>
                  <a:lnTo>
                    <a:pt x="215" y="13"/>
                  </a:lnTo>
                  <a:lnTo>
                    <a:pt x="220" y="15"/>
                  </a:lnTo>
                  <a:lnTo>
                    <a:pt x="226" y="20"/>
                  </a:lnTo>
                  <a:lnTo>
                    <a:pt x="231" y="26"/>
                  </a:lnTo>
                  <a:lnTo>
                    <a:pt x="236" y="31"/>
                  </a:lnTo>
                  <a:lnTo>
                    <a:pt x="238" y="37"/>
                  </a:lnTo>
                  <a:lnTo>
                    <a:pt x="242" y="42"/>
                  </a:lnTo>
                  <a:lnTo>
                    <a:pt x="244" y="49"/>
                  </a:lnTo>
                  <a:lnTo>
                    <a:pt x="247" y="56"/>
                  </a:lnTo>
                  <a:lnTo>
                    <a:pt x="248" y="62"/>
                  </a:lnTo>
                  <a:lnTo>
                    <a:pt x="249" y="69"/>
                  </a:lnTo>
                  <a:lnTo>
                    <a:pt x="250" y="76"/>
                  </a:lnTo>
                  <a:lnTo>
                    <a:pt x="252" y="83"/>
                  </a:lnTo>
                  <a:lnTo>
                    <a:pt x="252" y="90"/>
                  </a:lnTo>
                  <a:lnTo>
                    <a:pt x="252" y="98"/>
                  </a:lnTo>
                  <a:lnTo>
                    <a:pt x="252" y="105"/>
                  </a:lnTo>
                  <a:lnTo>
                    <a:pt x="253" y="112"/>
                  </a:lnTo>
                  <a:lnTo>
                    <a:pt x="252" y="120"/>
                  </a:lnTo>
                  <a:lnTo>
                    <a:pt x="252" y="128"/>
                  </a:lnTo>
                  <a:lnTo>
                    <a:pt x="252" y="134"/>
                  </a:lnTo>
                  <a:lnTo>
                    <a:pt x="25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5" name="Freeform 481"/>
            <p:cNvSpPr>
              <a:spLocks/>
            </p:cNvSpPr>
            <p:nvPr/>
          </p:nvSpPr>
          <p:spPr bwMode="auto">
            <a:xfrm>
              <a:off x="6512" y="3922"/>
              <a:ext cx="22" cy="21"/>
            </a:xfrm>
            <a:custGeom>
              <a:avLst/>
              <a:gdLst>
                <a:gd name="T0" fmla="*/ 0 w 91"/>
                <a:gd name="T1" fmla="*/ 0 h 83"/>
                <a:gd name="T2" fmla="*/ 0 w 91"/>
                <a:gd name="T3" fmla="*/ 0 h 83"/>
                <a:gd name="T4" fmla="*/ 0 w 91"/>
                <a:gd name="T5" fmla="*/ 0 h 83"/>
                <a:gd name="T6" fmla="*/ 0 w 91"/>
                <a:gd name="T7" fmla="*/ 0 h 83"/>
                <a:gd name="T8" fmla="*/ 0 w 91"/>
                <a:gd name="T9" fmla="*/ 0 h 83"/>
                <a:gd name="T10" fmla="*/ 0 w 91"/>
                <a:gd name="T11" fmla="*/ 0 h 83"/>
                <a:gd name="T12" fmla="*/ 0 w 91"/>
                <a:gd name="T13" fmla="*/ 0 h 83"/>
                <a:gd name="T14" fmla="*/ 0 w 91"/>
                <a:gd name="T15" fmla="*/ 0 h 83"/>
                <a:gd name="T16" fmla="*/ 0 w 91"/>
                <a:gd name="T17" fmla="*/ 0 h 83"/>
                <a:gd name="T18" fmla="*/ 0 w 91"/>
                <a:gd name="T19" fmla="*/ 0 h 83"/>
                <a:gd name="T20" fmla="*/ 0 w 91"/>
                <a:gd name="T21" fmla="*/ 0 h 83"/>
                <a:gd name="T22" fmla="*/ 0 w 91"/>
                <a:gd name="T23" fmla="*/ 0 h 83"/>
                <a:gd name="T24" fmla="*/ 0 w 91"/>
                <a:gd name="T25" fmla="*/ 0 h 83"/>
                <a:gd name="T26" fmla="*/ 0 w 91"/>
                <a:gd name="T27" fmla="*/ 0 h 83"/>
                <a:gd name="T28" fmla="*/ 0 w 91"/>
                <a:gd name="T29" fmla="*/ 0 h 83"/>
                <a:gd name="T30" fmla="*/ 0 w 91"/>
                <a:gd name="T31" fmla="*/ 0 h 83"/>
                <a:gd name="T32" fmla="*/ 0 w 91"/>
                <a:gd name="T33" fmla="*/ 0 h 83"/>
                <a:gd name="T34" fmla="*/ 0 w 91"/>
                <a:gd name="T35" fmla="*/ 0 h 83"/>
                <a:gd name="T36" fmla="*/ 0 w 91"/>
                <a:gd name="T37" fmla="*/ 0 h 83"/>
                <a:gd name="T38" fmla="*/ 0 w 91"/>
                <a:gd name="T39" fmla="*/ 0 h 83"/>
                <a:gd name="T40" fmla="*/ 0 w 91"/>
                <a:gd name="T41" fmla="*/ 0 h 83"/>
                <a:gd name="T42" fmla="*/ 0 w 91"/>
                <a:gd name="T43" fmla="*/ 0 h 83"/>
                <a:gd name="T44" fmla="*/ 0 w 91"/>
                <a:gd name="T45" fmla="*/ 0 h 83"/>
                <a:gd name="T46" fmla="*/ 0 w 91"/>
                <a:gd name="T47" fmla="*/ 0 h 83"/>
                <a:gd name="T48" fmla="*/ 0 w 91"/>
                <a:gd name="T49" fmla="*/ 0 h 83"/>
                <a:gd name="T50" fmla="*/ 0 w 91"/>
                <a:gd name="T51" fmla="*/ 0 h 83"/>
                <a:gd name="T52" fmla="*/ 0 w 91"/>
                <a:gd name="T53" fmla="*/ 0 h 83"/>
                <a:gd name="T54" fmla="*/ 0 w 91"/>
                <a:gd name="T55" fmla="*/ 0 h 83"/>
                <a:gd name="T56" fmla="*/ 0 w 91"/>
                <a:gd name="T57" fmla="*/ 0 h 83"/>
                <a:gd name="T58" fmla="*/ 0 w 91"/>
                <a:gd name="T59" fmla="*/ 0 h 83"/>
                <a:gd name="T60" fmla="*/ 0 w 91"/>
                <a:gd name="T61" fmla="*/ 0 h 83"/>
                <a:gd name="T62" fmla="*/ 0 w 91"/>
                <a:gd name="T63" fmla="*/ 0 h 83"/>
                <a:gd name="T64" fmla="*/ 0 w 91"/>
                <a:gd name="T65" fmla="*/ 0 h 83"/>
                <a:gd name="T66" fmla="*/ 0 w 91"/>
                <a:gd name="T67" fmla="*/ 0 h 83"/>
                <a:gd name="T68" fmla="*/ 0 w 91"/>
                <a:gd name="T69" fmla="*/ 0 h 83"/>
                <a:gd name="T70" fmla="*/ 0 w 91"/>
                <a:gd name="T71" fmla="*/ 0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1"/>
                <a:gd name="T109" fmla="*/ 0 h 83"/>
                <a:gd name="T110" fmla="*/ 91 w 91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1" h="83">
                  <a:moveTo>
                    <a:pt x="19" y="2"/>
                  </a:moveTo>
                  <a:lnTo>
                    <a:pt x="27" y="0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2" y="3"/>
                  </a:lnTo>
                  <a:lnTo>
                    <a:pt x="60" y="6"/>
                  </a:lnTo>
                  <a:lnTo>
                    <a:pt x="68" y="10"/>
                  </a:lnTo>
                  <a:lnTo>
                    <a:pt x="75" y="16"/>
                  </a:lnTo>
                  <a:lnTo>
                    <a:pt x="82" y="21"/>
                  </a:lnTo>
                  <a:lnTo>
                    <a:pt x="86" y="28"/>
                  </a:lnTo>
                  <a:lnTo>
                    <a:pt x="88" y="34"/>
                  </a:lnTo>
                  <a:lnTo>
                    <a:pt x="89" y="41"/>
                  </a:lnTo>
                  <a:lnTo>
                    <a:pt x="91" y="49"/>
                  </a:lnTo>
                  <a:lnTo>
                    <a:pt x="87" y="56"/>
                  </a:lnTo>
                  <a:lnTo>
                    <a:pt x="84" y="62"/>
                  </a:lnTo>
                  <a:lnTo>
                    <a:pt x="77" y="70"/>
                  </a:lnTo>
                  <a:lnTo>
                    <a:pt x="69" y="77"/>
                  </a:lnTo>
                  <a:lnTo>
                    <a:pt x="59" y="81"/>
                  </a:lnTo>
                  <a:lnTo>
                    <a:pt x="51" y="83"/>
                  </a:lnTo>
                  <a:lnTo>
                    <a:pt x="42" y="83"/>
                  </a:lnTo>
                  <a:lnTo>
                    <a:pt x="36" y="82"/>
                  </a:lnTo>
                  <a:lnTo>
                    <a:pt x="28" y="79"/>
                  </a:lnTo>
                  <a:lnTo>
                    <a:pt x="23" y="75"/>
                  </a:lnTo>
                  <a:lnTo>
                    <a:pt x="16" y="72"/>
                  </a:lnTo>
                  <a:lnTo>
                    <a:pt x="13" y="68"/>
                  </a:lnTo>
                  <a:lnTo>
                    <a:pt x="15" y="64"/>
                  </a:lnTo>
                  <a:lnTo>
                    <a:pt x="16" y="61"/>
                  </a:lnTo>
                  <a:lnTo>
                    <a:pt x="7" y="57"/>
                  </a:lnTo>
                  <a:lnTo>
                    <a:pt x="4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1" y="22"/>
                  </a:lnTo>
                  <a:lnTo>
                    <a:pt x="5" y="14"/>
                  </a:lnTo>
                  <a:lnTo>
                    <a:pt x="11" y="6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6" name="Freeform 482"/>
            <p:cNvSpPr>
              <a:spLocks/>
            </p:cNvSpPr>
            <p:nvPr/>
          </p:nvSpPr>
          <p:spPr bwMode="auto">
            <a:xfrm>
              <a:off x="6517" y="3934"/>
              <a:ext cx="6" cy="5"/>
            </a:xfrm>
            <a:custGeom>
              <a:avLst/>
              <a:gdLst>
                <a:gd name="T0" fmla="*/ 0 w 27"/>
                <a:gd name="T1" fmla="*/ 0 h 19"/>
                <a:gd name="T2" fmla="*/ 0 w 27"/>
                <a:gd name="T3" fmla="*/ 0 h 19"/>
                <a:gd name="T4" fmla="*/ 0 w 27"/>
                <a:gd name="T5" fmla="*/ 0 h 19"/>
                <a:gd name="T6" fmla="*/ 0 w 27"/>
                <a:gd name="T7" fmla="*/ 0 h 19"/>
                <a:gd name="T8" fmla="*/ 0 w 27"/>
                <a:gd name="T9" fmla="*/ 0 h 19"/>
                <a:gd name="T10" fmla="*/ 0 w 27"/>
                <a:gd name="T11" fmla="*/ 0 h 19"/>
                <a:gd name="T12" fmla="*/ 0 w 27"/>
                <a:gd name="T13" fmla="*/ 0 h 19"/>
                <a:gd name="T14" fmla="*/ 0 w 27"/>
                <a:gd name="T15" fmla="*/ 0 h 19"/>
                <a:gd name="T16" fmla="*/ 0 w 27"/>
                <a:gd name="T17" fmla="*/ 0 h 19"/>
                <a:gd name="T18" fmla="*/ 0 w 27"/>
                <a:gd name="T19" fmla="*/ 0 h 19"/>
                <a:gd name="T20" fmla="*/ 0 w 27"/>
                <a:gd name="T21" fmla="*/ 0 h 19"/>
                <a:gd name="T22" fmla="*/ 0 w 27"/>
                <a:gd name="T23" fmla="*/ 0 h 19"/>
                <a:gd name="T24" fmla="*/ 0 w 27"/>
                <a:gd name="T25" fmla="*/ 0 h 19"/>
                <a:gd name="T26" fmla="*/ 0 w 27"/>
                <a:gd name="T27" fmla="*/ 0 h 19"/>
                <a:gd name="T28" fmla="*/ 0 w 27"/>
                <a:gd name="T29" fmla="*/ 0 h 19"/>
                <a:gd name="T30" fmla="*/ 0 w 27"/>
                <a:gd name="T31" fmla="*/ 0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7"/>
                <a:gd name="T49" fmla="*/ 0 h 19"/>
                <a:gd name="T50" fmla="*/ 27 w 27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7" h="19">
                  <a:moveTo>
                    <a:pt x="0" y="11"/>
                  </a:moveTo>
                  <a:lnTo>
                    <a:pt x="5" y="13"/>
                  </a:lnTo>
                  <a:lnTo>
                    <a:pt x="12" y="17"/>
                  </a:lnTo>
                  <a:lnTo>
                    <a:pt x="21" y="18"/>
                  </a:lnTo>
                  <a:lnTo>
                    <a:pt x="26" y="19"/>
                  </a:lnTo>
                  <a:lnTo>
                    <a:pt x="26" y="12"/>
                  </a:lnTo>
                  <a:lnTo>
                    <a:pt x="27" y="9"/>
                  </a:lnTo>
                  <a:lnTo>
                    <a:pt x="26" y="6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8" y="3"/>
                  </a:lnTo>
                  <a:lnTo>
                    <a:pt x="2" y="6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7" name="Freeform 483"/>
            <p:cNvSpPr>
              <a:spLocks/>
            </p:cNvSpPr>
            <p:nvPr/>
          </p:nvSpPr>
          <p:spPr bwMode="auto">
            <a:xfrm>
              <a:off x="7023" y="3924"/>
              <a:ext cx="66" cy="88"/>
            </a:xfrm>
            <a:custGeom>
              <a:avLst/>
              <a:gdLst>
                <a:gd name="T0" fmla="*/ 0 w 264"/>
                <a:gd name="T1" fmla="*/ 0 h 352"/>
                <a:gd name="T2" fmla="*/ 0 w 264"/>
                <a:gd name="T3" fmla="*/ 0 h 352"/>
                <a:gd name="T4" fmla="*/ 0 w 264"/>
                <a:gd name="T5" fmla="*/ 0 h 352"/>
                <a:gd name="T6" fmla="*/ 0 w 264"/>
                <a:gd name="T7" fmla="*/ 0 h 352"/>
                <a:gd name="T8" fmla="*/ 0 w 264"/>
                <a:gd name="T9" fmla="*/ 0 h 352"/>
                <a:gd name="T10" fmla="*/ 0 w 264"/>
                <a:gd name="T11" fmla="*/ 0 h 352"/>
                <a:gd name="T12" fmla="*/ 0 w 264"/>
                <a:gd name="T13" fmla="*/ 0 h 352"/>
                <a:gd name="T14" fmla="*/ 0 w 264"/>
                <a:gd name="T15" fmla="*/ 0 h 352"/>
                <a:gd name="T16" fmla="*/ 0 w 264"/>
                <a:gd name="T17" fmla="*/ 0 h 352"/>
                <a:gd name="T18" fmla="*/ 0 w 264"/>
                <a:gd name="T19" fmla="*/ 0 h 352"/>
                <a:gd name="T20" fmla="*/ 0 w 264"/>
                <a:gd name="T21" fmla="*/ 0 h 352"/>
                <a:gd name="T22" fmla="*/ 0 w 264"/>
                <a:gd name="T23" fmla="*/ 0 h 352"/>
                <a:gd name="T24" fmla="*/ 0 w 264"/>
                <a:gd name="T25" fmla="*/ 0 h 352"/>
                <a:gd name="T26" fmla="*/ 0 w 264"/>
                <a:gd name="T27" fmla="*/ 0 h 352"/>
                <a:gd name="T28" fmla="*/ 0 w 264"/>
                <a:gd name="T29" fmla="*/ 0 h 352"/>
                <a:gd name="T30" fmla="*/ 0 w 264"/>
                <a:gd name="T31" fmla="*/ 0 h 352"/>
                <a:gd name="T32" fmla="*/ 0 w 264"/>
                <a:gd name="T33" fmla="*/ 0 h 352"/>
                <a:gd name="T34" fmla="*/ 0 w 264"/>
                <a:gd name="T35" fmla="*/ 0 h 352"/>
                <a:gd name="T36" fmla="*/ 0 w 264"/>
                <a:gd name="T37" fmla="*/ 0 h 352"/>
                <a:gd name="T38" fmla="*/ 0 w 264"/>
                <a:gd name="T39" fmla="*/ 0 h 352"/>
                <a:gd name="T40" fmla="*/ 0 w 264"/>
                <a:gd name="T41" fmla="*/ 0 h 352"/>
                <a:gd name="T42" fmla="*/ 0 w 264"/>
                <a:gd name="T43" fmla="*/ 0 h 352"/>
                <a:gd name="T44" fmla="*/ 0 w 264"/>
                <a:gd name="T45" fmla="*/ 0 h 352"/>
                <a:gd name="T46" fmla="*/ 0 w 264"/>
                <a:gd name="T47" fmla="*/ 0 h 352"/>
                <a:gd name="T48" fmla="*/ 0 w 264"/>
                <a:gd name="T49" fmla="*/ 0 h 352"/>
                <a:gd name="T50" fmla="*/ 0 w 264"/>
                <a:gd name="T51" fmla="*/ 0 h 352"/>
                <a:gd name="T52" fmla="*/ 0 w 264"/>
                <a:gd name="T53" fmla="*/ 0 h 352"/>
                <a:gd name="T54" fmla="*/ 0 w 264"/>
                <a:gd name="T55" fmla="*/ 0 h 352"/>
                <a:gd name="T56" fmla="*/ 0 w 264"/>
                <a:gd name="T57" fmla="*/ 0 h 352"/>
                <a:gd name="T58" fmla="*/ 0 w 264"/>
                <a:gd name="T59" fmla="*/ 0 h 352"/>
                <a:gd name="T60" fmla="*/ 0 w 264"/>
                <a:gd name="T61" fmla="*/ 0 h 352"/>
                <a:gd name="T62" fmla="*/ 0 w 264"/>
                <a:gd name="T63" fmla="*/ 0 h 352"/>
                <a:gd name="T64" fmla="*/ 0 w 264"/>
                <a:gd name="T65" fmla="*/ 0 h 352"/>
                <a:gd name="T66" fmla="*/ 0 w 264"/>
                <a:gd name="T67" fmla="*/ 0 h 352"/>
                <a:gd name="T68" fmla="*/ 0 w 264"/>
                <a:gd name="T69" fmla="*/ 0 h 352"/>
                <a:gd name="T70" fmla="*/ 0 w 264"/>
                <a:gd name="T71" fmla="*/ 0 h 352"/>
                <a:gd name="T72" fmla="*/ 0 w 264"/>
                <a:gd name="T73" fmla="*/ 0 h 352"/>
                <a:gd name="T74" fmla="*/ 0 w 264"/>
                <a:gd name="T75" fmla="*/ 0 h 352"/>
                <a:gd name="T76" fmla="*/ 0 w 264"/>
                <a:gd name="T77" fmla="*/ 0 h 352"/>
                <a:gd name="T78" fmla="*/ 0 w 264"/>
                <a:gd name="T79" fmla="*/ 0 h 352"/>
                <a:gd name="T80" fmla="*/ 0 w 264"/>
                <a:gd name="T81" fmla="*/ 0 h 35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4"/>
                <a:gd name="T124" fmla="*/ 0 h 352"/>
                <a:gd name="T125" fmla="*/ 264 w 264"/>
                <a:gd name="T126" fmla="*/ 352 h 35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4" h="352">
                  <a:moveTo>
                    <a:pt x="167" y="1"/>
                  </a:moveTo>
                  <a:lnTo>
                    <a:pt x="176" y="2"/>
                  </a:lnTo>
                  <a:lnTo>
                    <a:pt x="187" y="6"/>
                  </a:lnTo>
                  <a:lnTo>
                    <a:pt x="196" y="8"/>
                  </a:lnTo>
                  <a:lnTo>
                    <a:pt x="204" y="12"/>
                  </a:lnTo>
                  <a:lnTo>
                    <a:pt x="210" y="15"/>
                  </a:lnTo>
                  <a:lnTo>
                    <a:pt x="218" y="22"/>
                  </a:lnTo>
                  <a:lnTo>
                    <a:pt x="225" y="26"/>
                  </a:lnTo>
                  <a:lnTo>
                    <a:pt x="233" y="33"/>
                  </a:lnTo>
                  <a:lnTo>
                    <a:pt x="237" y="39"/>
                  </a:lnTo>
                  <a:lnTo>
                    <a:pt x="243" y="46"/>
                  </a:lnTo>
                  <a:lnTo>
                    <a:pt x="246" y="53"/>
                  </a:lnTo>
                  <a:lnTo>
                    <a:pt x="251" y="61"/>
                  </a:lnTo>
                  <a:lnTo>
                    <a:pt x="253" y="68"/>
                  </a:lnTo>
                  <a:lnTo>
                    <a:pt x="257" y="77"/>
                  </a:lnTo>
                  <a:lnTo>
                    <a:pt x="258" y="86"/>
                  </a:lnTo>
                  <a:lnTo>
                    <a:pt x="262" y="95"/>
                  </a:lnTo>
                  <a:lnTo>
                    <a:pt x="263" y="106"/>
                  </a:lnTo>
                  <a:lnTo>
                    <a:pt x="264" y="120"/>
                  </a:lnTo>
                  <a:lnTo>
                    <a:pt x="264" y="135"/>
                  </a:lnTo>
                  <a:lnTo>
                    <a:pt x="264" y="149"/>
                  </a:lnTo>
                  <a:lnTo>
                    <a:pt x="262" y="164"/>
                  </a:lnTo>
                  <a:lnTo>
                    <a:pt x="261" y="179"/>
                  </a:lnTo>
                  <a:lnTo>
                    <a:pt x="258" y="193"/>
                  </a:lnTo>
                  <a:lnTo>
                    <a:pt x="257" y="208"/>
                  </a:lnTo>
                  <a:lnTo>
                    <a:pt x="252" y="222"/>
                  </a:lnTo>
                  <a:lnTo>
                    <a:pt x="247" y="235"/>
                  </a:lnTo>
                  <a:lnTo>
                    <a:pt x="244" y="249"/>
                  </a:lnTo>
                  <a:lnTo>
                    <a:pt x="239" y="263"/>
                  </a:lnTo>
                  <a:lnTo>
                    <a:pt x="233" y="275"/>
                  </a:lnTo>
                  <a:lnTo>
                    <a:pt x="228" y="287"/>
                  </a:lnTo>
                  <a:lnTo>
                    <a:pt x="222" y="299"/>
                  </a:lnTo>
                  <a:lnTo>
                    <a:pt x="217" y="311"/>
                  </a:lnTo>
                  <a:lnTo>
                    <a:pt x="204" y="325"/>
                  </a:lnTo>
                  <a:lnTo>
                    <a:pt x="190" y="335"/>
                  </a:lnTo>
                  <a:lnTo>
                    <a:pt x="175" y="343"/>
                  </a:lnTo>
                  <a:lnTo>
                    <a:pt x="159" y="350"/>
                  </a:lnTo>
                  <a:lnTo>
                    <a:pt x="141" y="352"/>
                  </a:lnTo>
                  <a:lnTo>
                    <a:pt x="126" y="352"/>
                  </a:lnTo>
                  <a:lnTo>
                    <a:pt x="109" y="350"/>
                  </a:lnTo>
                  <a:lnTo>
                    <a:pt x="93" y="347"/>
                  </a:lnTo>
                  <a:lnTo>
                    <a:pt x="76" y="339"/>
                  </a:lnTo>
                  <a:lnTo>
                    <a:pt x="61" y="331"/>
                  </a:lnTo>
                  <a:lnTo>
                    <a:pt x="47" y="320"/>
                  </a:lnTo>
                  <a:lnTo>
                    <a:pt x="35" y="309"/>
                  </a:lnTo>
                  <a:lnTo>
                    <a:pt x="23" y="297"/>
                  </a:lnTo>
                  <a:lnTo>
                    <a:pt x="15" y="281"/>
                  </a:lnTo>
                  <a:lnTo>
                    <a:pt x="9" y="265"/>
                  </a:lnTo>
                  <a:lnTo>
                    <a:pt x="7" y="249"/>
                  </a:lnTo>
                  <a:lnTo>
                    <a:pt x="3" y="234"/>
                  </a:lnTo>
                  <a:lnTo>
                    <a:pt x="2" y="221"/>
                  </a:lnTo>
                  <a:lnTo>
                    <a:pt x="0" y="206"/>
                  </a:lnTo>
                  <a:lnTo>
                    <a:pt x="0" y="192"/>
                  </a:lnTo>
                  <a:lnTo>
                    <a:pt x="0" y="178"/>
                  </a:lnTo>
                  <a:lnTo>
                    <a:pt x="2" y="162"/>
                  </a:lnTo>
                  <a:lnTo>
                    <a:pt x="4" y="149"/>
                  </a:lnTo>
                  <a:lnTo>
                    <a:pt x="8" y="135"/>
                  </a:lnTo>
                  <a:lnTo>
                    <a:pt x="11" y="120"/>
                  </a:lnTo>
                  <a:lnTo>
                    <a:pt x="15" y="106"/>
                  </a:lnTo>
                  <a:lnTo>
                    <a:pt x="20" y="93"/>
                  </a:lnTo>
                  <a:lnTo>
                    <a:pt x="26" y="80"/>
                  </a:lnTo>
                  <a:lnTo>
                    <a:pt x="33" y="67"/>
                  </a:lnTo>
                  <a:lnTo>
                    <a:pt x="39" y="54"/>
                  </a:lnTo>
                  <a:lnTo>
                    <a:pt x="47" y="42"/>
                  </a:lnTo>
                  <a:lnTo>
                    <a:pt x="57" y="33"/>
                  </a:lnTo>
                  <a:lnTo>
                    <a:pt x="63" y="26"/>
                  </a:lnTo>
                  <a:lnTo>
                    <a:pt x="70" y="22"/>
                  </a:lnTo>
                  <a:lnTo>
                    <a:pt x="79" y="16"/>
                  </a:lnTo>
                  <a:lnTo>
                    <a:pt x="86" y="13"/>
                  </a:lnTo>
                  <a:lnTo>
                    <a:pt x="93" y="10"/>
                  </a:lnTo>
                  <a:lnTo>
                    <a:pt x="100" y="7"/>
                  </a:lnTo>
                  <a:lnTo>
                    <a:pt x="108" y="5"/>
                  </a:lnTo>
                  <a:lnTo>
                    <a:pt x="116" y="3"/>
                  </a:lnTo>
                  <a:lnTo>
                    <a:pt x="122" y="1"/>
                  </a:lnTo>
                  <a:lnTo>
                    <a:pt x="128" y="1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7" y="0"/>
                  </a:lnTo>
                  <a:lnTo>
                    <a:pt x="153" y="0"/>
                  </a:lnTo>
                  <a:lnTo>
                    <a:pt x="161" y="1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8" name="Freeform 484"/>
            <p:cNvSpPr>
              <a:spLocks/>
            </p:cNvSpPr>
            <p:nvPr/>
          </p:nvSpPr>
          <p:spPr bwMode="auto">
            <a:xfrm>
              <a:off x="6929" y="3928"/>
              <a:ext cx="39" cy="14"/>
            </a:xfrm>
            <a:custGeom>
              <a:avLst/>
              <a:gdLst>
                <a:gd name="T0" fmla="*/ 0 w 154"/>
                <a:gd name="T1" fmla="*/ 0 h 57"/>
                <a:gd name="T2" fmla="*/ 0 w 154"/>
                <a:gd name="T3" fmla="*/ 0 h 57"/>
                <a:gd name="T4" fmla="*/ 0 w 154"/>
                <a:gd name="T5" fmla="*/ 0 h 57"/>
                <a:gd name="T6" fmla="*/ 0 w 154"/>
                <a:gd name="T7" fmla="*/ 0 h 57"/>
                <a:gd name="T8" fmla="*/ 0 w 154"/>
                <a:gd name="T9" fmla="*/ 0 h 57"/>
                <a:gd name="T10" fmla="*/ 0 w 154"/>
                <a:gd name="T11" fmla="*/ 0 h 57"/>
                <a:gd name="T12" fmla="*/ 0 w 154"/>
                <a:gd name="T13" fmla="*/ 0 h 57"/>
                <a:gd name="T14" fmla="*/ 0 w 154"/>
                <a:gd name="T15" fmla="*/ 0 h 57"/>
                <a:gd name="T16" fmla="*/ 0 w 154"/>
                <a:gd name="T17" fmla="*/ 0 h 57"/>
                <a:gd name="T18" fmla="*/ 0 w 154"/>
                <a:gd name="T19" fmla="*/ 0 h 57"/>
                <a:gd name="T20" fmla="*/ 0 w 154"/>
                <a:gd name="T21" fmla="*/ 0 h 57"/>
                <a:gd name="T22" fmla="*/ 0 w 154"/>
                <a:gd name="T23" fmla="*/ 0 h 57"/>
                <a:gd name="T24" fmla="*/ 0 w 154"/>
                <a:gd name="T25" fmla="*/ 0 h 57"/>
                <a:gd name="T26" fmla="*/ 0 w 154"/>
                <a:gd name="T27" fmla="*/ 0 h 57"/>
                <a:gd name="T28" fmla="*/ 0 w 154"/>
                <a:gd name="T29" fmla="*/ 0 h 57"/>
                <a:gd name="T30" fmla="*/ 0 w 154"/>
                <a:gd name="T31" fmla="*/ 0 h 57"/>
                <a:gd name="T32" fmla="*/ 0 w 154"/>
                <a:gd name="T33" fmla="*/ 0 h 57"/>
                <a:gd name="T34" fmla="*/ 0 w 154"/>
                <a:gd name="T35" fmla="*/ 0 h 57"/>
                <a:gd name="T36" fmla="*/ 0 w 154"/>
                <a:gd name="T37" fmla="*/ 0 h 57"/>
                <a:gd name="T38" fmla="*/ 0 w 154"/>
                <a:gd name="T39" fmla="*/ 0 h 57"/>
                <a:gd name="T40" fmla="*/ 0 w 154"/>
                <a:gd name="T41" fmla="*/ 0 h 57"/>
                <a:gd name="T42" fmla="*/ 0 w 154"/>
                <a:gd name="T43" fmla="*/ 0 h 57"/>
                <a:gd name="T44" fmla="*/ 0 w 154"/>
                <a:gd name="T45" fmla="*/ 0 h 57"/>
                <a:gd name="T46" fmla="*/ 0 w 154"/>
                <a:gd name="T47" fmla="*/ 0 h 57"/>
                <a:gd name="T48" fmla="*/ 0 w 154"/>
                <a:gd name="T49" fmla="*/ 0 h 57"/>
                <a:gd name="T50" fmla="*/ 0 w 154"/>
                <a:gd name="T51" fmla="*/ 0 h 57"/>
                <a:gd name="T52" fmla="*/ 0 w 154"/>
                <a:gd name="T53" fmla="*/ 0 h 57"/>
                <a:gd name="T54" fmla="*/ 0 w 154"/>
                <a:gd name="T55" fmla="*/ 0 h 57"/>
                <a:gd name="T56" fmla="*/ 0 w 154"/>
                <a:gd name="T57" fmla="*/ 0 h 57"/>
                <a:gd name="T58" fmla="*/ 0 w 154"/>
                <a:gd name="T59" fmla="*/ 0 h 57"/>
                <a:gd name="T60" fmla="*/ 0 w 154"/>
                <a:gd name="T61" fmla="*/ 0 h 57"/>
                <a:gd name="T62" fmla="*/ 0 w 154"/>
                <a:gd name="T63" fmla="*/ 0 h 57"/>
                <a:gd name="T64" fmla="*/ 0 w 154"/>
                <a:gd name="T65" fmla="*/ 0 h 57"/>
                <a:gd name="T66" fmla="*/ 0 w 154"/>
                <a:gd name="T67" fmla="*/ 0 h 57"/>
                <a:gd name="T68" fmla="*/ 0 w 154"/>
                <a:gd name="T69" fmla="*/ 0 h 57"/>
                <a:gd name="T70" fmla="*/ 0 w 154"/>
                <a:gd name="T71" fmla="*/ 0 h 57"/>
                <a:gd name="T72" fmla="*/ 0 w 154"/>
                <a:gd name="T73" fmla="*/ 0 h 57"/>
                <a:gd name="T74" fmla="*/ 0 w 154"/>
                <a:gd name="T75" fmla="*/ 0 h 57"/>
                <a:gd name="T76" fmla="*/ 0 w 154"/>
                <a:gd name="T77" fmla="*/ 0 h 57"/>
                <a:gd name="T78" fmla="*/ 0 w 154"/>
                <a:gd name="T79" fmla="*/ 0 h 57"/>
                <a:gd name="T80" fmla="*/ 0 w 154"/>
                <a:gd name="T81" fmla="*/ 0 h 57"/>
                <a:gd name="T82" fmla="*/ 0 w 154"/>
                <a:gd name="T83" fmla="*/ 0 h 5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4"/>
                <a:gd name="T127" fmla="*/ 0 h 57"/>
                <a:gd name="T128" fmla="*/ 154 w 154"/>
                <a:gd name="T129" fmla="*/ 57 h 5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4" h="57">
                  <a:moveTo>
                    <a:pt x="146" y="0"/>
                  </a:moveTo>
                  <a:lnTo>
                    <a:pt x="154" y="4"/>
                  </a:lnTo>
                  <a:lnTo>
                    <a:pt x="152" y="7"/>
                  </a:lnTo>
                  <a:lnTo>
                    <a:pt x="148" y="7"/>
                  </a:lnTo>
                  <a:lnTo>
                    <a:pt x="145" y="10"/>
                  </a:lnTo>
                  <a:lnTo>
                    <a:pt x="139" y="11"/>
                  </a:lnTo>
                  <a:lnTo>
                    <a:pt x="133" y="14"/>
                  </a:lnTo>
                  <a:lnTo>
                    <a:pt x="126" y="17"/>
                  </a:lnTo>
                  <a:lnTo>
                    <a:pt x="120" y="18"/>
                  </a:lnTo>
                  <a:lnTo>
                    <a:pt x="112" y="20"/>
                  </a:lnTo>
                  <a:lnTo>
                    <a:pt x="106" y="22"/>
                  </a:lnTo>
                  <a:lnTo>
                    <a:pt x="99" y="24"/>
                  </a:lnTo>
                  <a:lnTo>
                    <a:pt x="93" y="26"/>
                  </a:lnTo>
                  <a:lnTo>
                    <a:pt x="87" y="27"/>
                  </a:lnTo>
                  <a:lnTo>
                    <a:pt x="86" y="31"/>
                  </a:lnTo>
                  <a:lnTo>
                    <a:pt x="75" y="34"/>
                  </a:lnTo>
                  <a:lnTo>
                    <a:pt x="65" y="38"/>
                  </a:lnTo>
                  <a:lnTo>
                    <a:pt x="53" y="41"/>
                  </a:lnTo>
                  <a:lnTo>
                    <a:pt x="43" y="46"/>
                  </a:lnTo>
                  <a:lnTo>
                    <a:pt x="32" y="49"/>
                  </a:lnTo>
                  <a:lnTo>
                    <a:pt x="21" y="51"/>
                  </a:lnTo>
                  <a:lnTo>
                    <a:pt x="10" y="53"/>
                  </a:lnTo>
                  <a:lnTo>
                    <a:pt x="0" y="57"/>
                  </a:lnTo>
                  <a:lnTo>
                    <a:pt x="0" y="50"/>
                  </a:lnTo>
                  <a:lnTo>
                    <a:pt x="0" y="45"/>
                  </a:lnTo>
                  <a:lnTo>
                    <a:pt x="6" y="41"/>
                  </a:lnTo>
                  <a:lnTo>
                    <a:pt x="13" y="38"/>
                  </a:lnTo>
                  <a:lnTo>
                    <a:pt x="20" y="35"/>
                  </a:lnTo>
                  <a:lnTo>
                    <a:pt x="30" y="31"/>
                  </a:lnTo>
                  <a:lnTo>
                    <a:pt x="37" y="27"/>
                  </a:lnTo>
                  <a:lnTo>
                    <a:pt x="45" y="24"/>
                  </a:lnTo>
                  <a:lnTo>
                    <a:pt x="55" y="21"/>
                  </a:lnTo>
                  <a:lnTo>
                    <a:pt x="66" y="21"/>
                  </a:lnTo>
                  <a:lnTo>
                    <a:pt x="73" y="16"/>
                  </a:lnTo>
                  <a:lnTo>
                    <a:pt x="83" y="12"/>
                  </a:lnTo>
                  <a:lnTo>
                    <a:pt x="92" y="9"/>
                  </a:lnTo>
                  <a:lnTo>
                    <a:pt x="103" y="7"/>
                  </a:lnTo>
                  <a:lnTo>
                    <a:pt x="114" y="5"/>
                  </a:lnTo>
                  <a:lnTo>
                    <a:pt x="125" y="4"/>
                  </a:lnTo>
                  <a:lnTo>
                    <a:pt x="136" y="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39" name="Freeform 485"/>
            <p:cNvSpPr>
              <a:spLocks/>
            </p:cNvSpPr>
            <p:nvPr/>
          </p:nvSpPr>
          <p:spPr bwMode="auto">
            <a:xfrm>
              <a:off x="6565" y="3928"/>
              <a:ext cx="80" cy="14"/>
            </a:xfrm>
            <a:custGeom>
              <a:avLst/>
              <a:gdLst>
                <a:gd name="T0" fmla="*/ 0 w 318"/>
                <a:gd name="T1" fmla="*/ 0 h 54"/>
                <a:gd name="T2" fmla="*/ 0 w 318"/>
                <a:gd name="T3" fmla="*/ 0 h 54"/>
                <a:gd name="T4" fmla="*/ 0 w 318"/>
                <a:gd name="T5" fmla="*/ 0 h 54"/>
                <a:gd name="T6" fmla="*/ 0 w 318"/>
                <a:gd name="T7" fmla="*/ 0 h 54"/>
                <a:gd name="T8" fmla="*/ 0 w 318"/>
                <a:gd name="T9" fmla="*/ 0 h 54"/>
                <a:gd name="T10" fmla="*/ 0 w 318"/>
                <a:gd name="T11" fmla="*/ 0 h 54"/>
                <a:gd name="T12" fmla="*/ 0 w 318"/>
                <a:gd name="T13" fmla="*/ 0 h 54"/>
                <a:gd name="T14" fmla="*/ 0 w 318"/>
                <a:gd name="T15" fmla="*/ 0 h 54"/>
                <a:gd name="T16" fmla="*/ 0 w 318"/>
                <a:gd name="T17" fmla="*/ 0 h 54"/>
                <a:gd name="T18" fmla="*/ 0 w 318"/>
                <a:gd name="T19" fmla="*/ 0 h 54"/>
                <a:gd name="T20" fmla="*/ 0 w 318"/>
                <a:gd name="T21" fmla="*/ 0 h 54"/>
                <a:gd name="T22" fmla="*/ 0 w 318"/>
                <a:gd name="T23" fmla="*/ 0 h 54"/>
                <a:gd name="T24" fmla="*/ 0 w 318"/>
                <a:gd name="T25" fmla="*/ 0 h 54"/>
                <a:gd name="T26" fmla="*/ 0 w 318"/>
                <a:gd name="T27" fmla="*/ 0 h 54"/>
                <a:gd name="T28" fmla="*/ 0 w 318"/>
                <a:gd name="T29" fmla="*/ 0 h 54"/>
                <a:gd name="T30" fmla="*/ 0 w 318"/>
                <a:gd name="T31" fmla="*/ 0 h 54"/>
                <a:gd name="T32" fmla="*/ 0 w 318"/>
                <a:gd name="T33" fmla="*/ 0 h 54"/>
                <a:gd name="T34" fmla="*/ 0 w 318"/>
                <a:gd name="T35" fmla="*/ 0 h 54"/>
                <a:gd name="T36" fmla="*/ 0 w 318"/>
                <a:gd name="T37" fmla="*/ 0 h 54"/>
                <a:gd name="T38" fmla="*/ 0 w 318"/>
                <a:gd name="T39" fmla="*/ 0 h 54"/>
                <a:gd name="T40" fmla="*/ 0 w 318"/>
                <a:gd name="T41" fmla="*/ 0 h 54"/>
                <a:gd name="T42" fmla="*/ 0 w 318"/>
                <a:gd name="T43" fmla="*/ 0 h 54"/>
                <a:gd name="T44" fmla="*/ 0 w 318"/>
                <a:gd name="T45" fmla="*/ 0 h 54"/>
                <a:gd name="T46" fmla="*/ 0 w 318"/>
                <a:gd name="T47" fmla="*/ 0 h 54"/>
                <a:gd name="T48" fmla="*/ 0 w 318"/>
                <a:gd name="T49" fmla="*/ 0 h 54"/>
                <a:gd name="T50" fmla="*/ 0 w 318"/>
                <a:gd name="T51" fmla="*/ 0 h 54"/>
                <a:gd name="T52" fmla="*/ 0 w 318"/>
                <a:gd name="T53" fmla="*/ 0 h 54"/>
                <a:gd name="T54" fmla="*/ 0 w 318"/>
                <a:gd name="T55" fmla="*/ 0 h 54"/>
                <a:gd name="T56" fmla="*/ 0 w 318"/>
                <a:gd name="T57" fmla="*/ 0 h 54"/>
                <a:gd name="T58" fmla="*/ 0 w 318"/>
                <a:gd name="T59" fmla="*/ 0 h 54"/>
                <a:gd name="T60" fmla="*/ 0 w 318"/>
                <a:gd name="T61" fmla="*/ 0 h 54"/>
                <a:gd name="T62" fmla="*/ 0 w 318"/>
                <a:gd name="T63" fmla="*/ 0 h 54"/>
                <a:gd name="T64" fmla="*/ 0 w 318"/>
                <a:gd name="T65" fmla="*/ 0 h 54"/>
                <a:gd name="T66" fmla="*/ 0 w 318"/>
                <a:gd name="T67" fmla="*/ 0 h 54"/>
                <a:gd name="T68" fmla="*/ 0 w 318"/>
                <a:gd name="T69" fmla="*/ 0 h 54"/>
                <a:gd name="T70" fmla="*/ 0 w 318"/>
                <a:gd name="T71" fmla="*/ 0 h 54"/>
                <a:gd name="T72" fmla="*/ 0 w 318"/>
                <a:gd name="T73" fmla="*/ 0 h 54"/>
                <a:gd name="T74" fmla="*/ 0 w 318"/>
                <a:gd name="T75" fmla="*/ 0 h 5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8"/>
                <a:gd name="T115" fmla="*/ 0 h 54"/>
                <a:gd name="T116" fmla="*/ 318 w 318"/>
                <a:gd name="T117" fmla="*/ 54 h 5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8" h="54">
                  <a:moveTo>
                    <a:pt x="0" y="2"/>
                  </a:moveTo>
                  <a:lnTo>
                    <a:pt x="19" y="0"/>
                  </a:lnTo>
                  <a:lnTo>
                    <a:pt x="38" y="0"/>
                  </a:lnTo>
                  <a:lnTo>
                    <a:pt x="57" y="1"/>
                  </a:lnTo>
                  <a:lnTo>
                    <a:pt x="79" y="2"/>
                  </a:lnTo>
                  <a:lnTo>
                    <a:pt x="98" y="3"/>
                  </a:lnTo>
                  <a:lnTo>
                    <a:pt x="118" y="4"/>
                  </a:lnTo>
                  <a:lnTo>
                    <a:pt x="138" y="7"/>
                  </a:lnTo>
                  <a:lnTo>
                    <a:pt x="159" y="10"/>
                  </a:lnTo>
                  <a:lnTo>
                    <a:pt x="177" y="13"/>
                  </a:lnTo>
                  <a:lnTo>
                    <a:pt x="196" y="15"/>
                  </a:lnTo>
                  <a:lnTo>
                    <a:pt x="216" y="17"/>
                  </a:lnTo>
                  <a:lnTo>
                    <a:pt x="236" y="20"/>
                  </a:lnTo>
                  <a:lnTo>
                    <a:pt x="255" y="21"/>
                  </a:lnTo>
                  <a:lnTo>
                    <a:pt x="275" y="23"/>
                  </a:lnTo>
                  <a:lnTo>
                    <a:pt x="296" y="24"/>
                  </a:lnTo>
                  <a:lnTo>
                    <a:pt x="318" y="26"/>
                  </a:lnTo>
                  <a:lnTo>
                    <a:pt x="315" y="33"/>
                  </a:lnTo>
                  <a:lnTo>
                    <a:pt x="314" y="40"/>
                  </a:lnTo>
                  <a:lnTo>
                    <a:pt x="313" y="47"/>
                  </a:lnTo>
                  <a:lnTo>
                    <a:pt x="313" y="54"/>
                  </a:lnTo>
                  <a:lnTo>
                    <a:pt x="309" y="53"/>
                  </a:lnTo>
                  <a:lnTo>
                    <a:pt x="301" y="51"/>
                  </a:lnTo>
                  <a:lnTo>
                    <a:pt x="289" y="49"/>
                  </a:lnTo>
                  <a:lnTo>
                    <a:pt x="273" y="47"/>
                  </a:lnTo>
                  <a:lnTo>
                    <a:pt x="254" y="45"/>
                  </a:lnTo>
                  <a:lnTo>
                    <a:pt x="233" y="42"/>
                  </a:lnTo>
                  <a:lnTo>
                    <a:pt x="210" y="38"/>
                  </a:lnTo>
                  <a:lnTo>
                    <a:pt x="187" y="35"/>
                  </a:lnTo>
                  <a:lnTo>
                    <a:pt x="161" y="31"/>
                  </a:lnTo>
                  <a:lnTo>
                    <a:pt x="137" y="27"/>
                  </a:lnTo>
                  <a:lnTo>
                    <a:pt x="110" y="22"/>
                  </a:lnTo>
                  <a:lnTo>
                    <a:pt x="86" y="18"/>
                  </a:lnTo>
                  <a:lnTo>
                    <a:pt x="60" y="14"/>
                  </a:lnTo>
                  <a:lnTo>
                    <a:pt x="38" y="9"/>
                  </a:lnTo>
                  <a:lnTo>
                    <a:pt x="16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0" name="Freeform 486"/>
            <p:cNvSpPr>
              <a:spLocks/>
            </p:cNvSpPr>
            <p:nvPr/>
          </p:nvSpPr>
          <p:spPr bwMode="auto">
            <a:xfrm>
              <a:off x="6680" y="3932"/>
              <a:ext cx="26" cy="27"/>
            </a:xfrm>
            <a:custGeom>
              <a:avLst/>
              <a:gdLst>
                <a:gd name="T0" fmla="*/ 0 w 101"/>
                <a:gd name="T1" fmla="*/ 0 h 108"/>
                <a:gd name="T2" fmla="*/ 0 w 101"/>
                <a:gd name="T3" fmla="*/ 0 h 108"/>
                <a:gd name="T4" fmla="*/ 0 w 101"/>
                <a:gd name="T5" fmla="*/ 0 h 108"/>
                <a:gd name="T6" fmla="*/ 0 w 101"/>
                <a:gd name="T7" fmla="*/ 0 h 108"/>
                <a:gd name="T8" fmla="*/ 0 w 101"/>
                <a:gd name="T9" fmla="*/ 0 h 108"/>
                <a:gd name="T10" fmla="*/ 0 w 101"/>
                <a:gd name="T11" fmla="*/ 0 h 108"/>
                <a:gd name="T12" fmla="*/ 0 w 101"/>
                <a:gd name="T13" fmla="*/ 0 h 108"/>
                <a:gd name="T14" fmla="*/ 0 w 101"/>
                <a:gd name="T15" fmla="*/ 0 h 108"/>
                <a:gd name="T16" fmla="*/ 0 w 101"/>
                <a:gd name="T17" fmla="*/ 0 h 108"/>
                <a:gd name="T18" fmla="*/ 0 w 101"/>
                <a:gd name="T19" fmla="*/ 0 h 108"/>
                <a:gd name="T20" fmla="*/ 0 w 101"/>
                <a:gd name="T21" fmla="*/ 0 h 108"/>
                <a:gd name="T22" fmla="*/ 0 w 101"/>
                <a:gd name="T23" fmla="*/ 0 h 108"/>
                <a:gd name="T24" fmla="*/ 0 w 101"/>
                <a:gd name="T25" fmla="*/ 0 h 108"/>
                <a:gd name="T26" fmla="*/ 0 w 101"/>
                <a:gd name="T27" fmla="*/ 0 h 108"/>
                <a:gd name="T28" fmla="*/ 0 w 101"/>
                <a:gd name="T29" fmla="*/ 0 h 108"/>
                <a:gd name="T30" fmla="*/ 0 w 101"/>
                <a:gd name="T31" fmla="*/ 0 h 108"/>
                <a:gd name="T32" fmla="*/ 0 w 101"/>
                <a:gd name="T33" fmla="*/ 0 h 108"/>
                <a:gd name="T34" fmla="*/ 0 w 101"/>
                <a:gd name="T35" fmla="*/ 0 h 108"/>
                <a:gd name="T36" fmla="*/ 0 w 101"/>
                <a:gd name="T37" fmla="*/ 0 h 108"/>
                <a:gd name="T38" fmla="*/ 0 w 101"/>
                <a:gd name="T39" fmla="*/ 0 h 108"/>
                <a:gd name="T40" fmla="*/ 0 w 101"/>
                <a:gd name="T41" fmla="*/ 0 h 108"/>
                <a:gd name="T42" fmla="*/ 0 w 101"/>
                <a:gd name="T43" fmla="*/ 0 h 108"/>
                <a:gd name="T44" fmla="*/ 0 w 101"/>
                <a:gd name="T45" fmla="*/ 0 h 108"/>
                <a:gd name="T46" fmla="*/ 0 w 101"/>
                <a:gd name="T47" fmla="*/ 0 h 108"/>
                <a:gd name="T48" fmla="*/ 0 w 101"/>
                <a:gd name="T49" fmla="*/ 0 h 108"/>
                <a:gd name="T50" fmla="*/ 0 w 101"/>
                <a:gd name="T51" fmla="*/ 0 h 108"/>
                <a:gd name="T52" fmla="*/ 0 w 101"/>
                <a:gd name="T53" fmla="*/ 0 h 108"/>
                <a:gd name="T54" fmla="*/ 0 w 101"/>
                <a:gd name="T55" fmla="*/ 0 h 108"/>
                <a:gd name="T56" fmla="*/ 0 w 101"/>
                <a:gd name="T57" fmla="*/ 0 h 108"/>
                <a:gd name="T58" fmla="*/ 0 w 101"/>
                <a:gd name="T59" fmla="*/ 0 h 108"/>
                <a:gd name="T60" fmla="*/ 0 w 101"/>
                <a:gd name="T61" fmla="*/ 0 h 108"/>
                <a:gd name="T62" fmla="*/ 0 w 101"/>
                <a:gd name="T63" fmla="*/ 0 h 108"/>
                <a:gd name="T64" fmla="*/ 0 w 101"/>
                <a:gd name="T65" fmla="*/ 0 h 108"/>
                <a:gd name="T66" fmla="*/ 0 w 101"/>
                <a:gd name="T67" fmla="*/ 0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1"/>
                <a:gd name="T103" fmla="*/ 0 h 108"/>
                <a:gd name="T104" fmla="*/ 101 w 101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1" h="108">
                  <a:moveTo>
                    <a:pt x="60" y="2"/>
                  </a:moveTo>
                  <a:lnTo>
                    <a:pt x="73" y="5"/>
                  </a:lnTo>
                  <a:lnTo>
                    <a:pt x="83" y="11"/>
                  </a:lnTo>
                  <a:lnTo>
                    <a:pt x="90" y="18"/>
                  </a:lnTo>
                  <a:lnTo>
                    <a:pt x="96" y="28"/>
                  </a:lnTo>
                  <a:lnTo>
                    <a:pt x="100" y="37"/>
                  </a:lnTo>
                  <a:lnTo>
                    <a:pt x="101" y="48"/>
                  </a:lnTo>
                  <a:lnTo>
                    <a:pt x="101" y="59"/>
                  </a:lnTo>
                  <a:lnTo>
                    <a:pt x="98" y="71"/>
                  </a:lnTo>
                  <a:lnTo>
                    <a:pt x="94" y="80"/>
                  </a:lnTo>
                  <a:lnTo>
                    <a:pt x="88" y="90"/>
                  </a:lnTo>
                  <a:lnTo>
                    <a:pt x="80" y="96"/>
                  </a:lnTo>
                  <a:lnTo>
                    <a:pt x="72" y="104"/>
                  </a:lnTo>
                  <a:lnTo>
                    <a:pt x="61" y="106"/>
                  </a:lnTo>
                  <a:lnTo>
                    <a:pt x="51" y="108"/>
                  </a:lnTo>
                  <a:lnTo>
                    <a:pt x="39" y="106"/>
                  </a:lnTo>
                  <a:lnTo>
                    <a:pt x="29" y="102"/>
                  </a:lnTo>
                  <a:lnTo>
                    <a:pt x="19" y="98"/>
                  </a:lnTo>
                  <a:lnTo>
                    <a:pt x="13" y="94"/>
                  </a:lnTo>
                  <a:lnTo>
                    <a:pt x="6" y="86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2"/>
                  </a:lnTo>
                  <a:lnTo>
                    <a:pt x="0" y="53"/>
                  </a:lnTo>
                  <a:lnTo>
                    <a:pt x="3" y="44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5" y="18"/>
                  </a:lnTo>
                  <a:lnTo>
                    <a:pt x="23" y="12"/>
                  </a:lnTo>
                  <a:lnTo>
                    <a:pt x="29" y="6"/>
                  </a:lnTo>
                  <a:lnTo>
                    <a:pt x="38" y="2"/>
                  </a:lnTo>
                  <a:lnTo>
                    <a:pt x="49" y="0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1" name="Freeform 487"/>
            <p:cNvSpPr>
              <a:spLocks/>
            </p:cNvSpPr>
            <p:nvPr/>
          </p:nvSpPr>
          <p:spPr bwMode="auto">
            <a:xfrm>
              <a:off x="6875" y="3933"/>
              <a:ext cx="7" cy="5"/>
            </a:xfrm>
            <a:custGeom>
              <a:avLst/>
              <a:gdLst>
                <a:gd name="T0" fmla="*/ 0 w 28"/>
                <a:gd name="T1" fmla="*/ 0 h 18"/>
                <a:gd name="T2" fmla="*/ 0 w 28"/>
                <a:gd name="T3" fmla="*/ 0 h 18"/>
                <a:gd name="T4" fmla="*/ 0 w 28"/>
                <a:gd name="T5" fmla="*/ 0 h 18"/>
                <a:gd name="T6" fmla="*/ 0 w 28"/>
                <a:gd name="T7" fmla="*/ 0 h 18"/>
                <a:gd name="T8" fmla="*/ 0 w 28"/>
                <a:gd name="T9" fmla="*/ 0 h 18"/>
                <a:gd name="T10" fmla="*/ 0 w 28"/>
                <a:gd name="T11" fmla="*/ 0 h 18"/>
                <a:gd name="T12" fmla="*/ 0 w 28"/>
                <a:gd name="T13" fmla="*/ 0 h 18"/>
                <a:gd name="T14" fmla="*/ 0 w 28"/>
                <a:gd name="T15" fmla="*/ 0 h 18"/>
                <a:gd name="T16" fmla="*/ 0 w 28"/>
                <a:gd name="T17" fmla="*/ 0 h 18"/>
                <a:gd name="T18" fmla="*/ 0 w 28"/>
                <a:gd name="T19" fmla="*/ 0 h 18"/>
                <a:gd name="T20" fmla="*/ 0 w 28"/>
                <a:gd name="T21" fmla="*/ 0 h 18"/>
                <a:gd name="T22" fmla="*/ 0 w 28"/>
                <a:gd name="T23" fmla="*/ 0 h 18"/>
                <a:gd name="T24" fmla="*/ 0 w 28"/>
                <a:gd name="T25" fmla="*/ 0 h 18"/>
                <a:gd name="T26" fmla="*/ 0 w 28"/>
                <a:gd name="T27" fmla="*/ 0 h 18"/>
                <a:gd name="T28" fmla="*/ 0 w 28"/>
                <a:gd name="T29" fmla="*/ 0 h 18"/>
                <a:gd name="T30" fmla="*/ 0 w 28"/>
                <a:gd name="T31" fmla="*/ 0 h 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8"/>
                <a:gd name="T49" fmla="*/ 0 h 18"/>
                <a:gd name="T50" fmla="*/ 28 w 28"/>
                <a:gd name="T51" fmla="*/ 18 h 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8" h="18">
                  <a:moveTo>
                    <a:pt x="18" y="0"/>
                  </a:moveTo>
                  <a:lnTo>
                    <a:pt x="25" y="3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8" y="12"/>
                  </a:lnTo>
                  <a:lnTo>
                    <a:pt x="22" y="16"/>
                  </a:lnTo>
                  <a:lnTo>
                    <a:pt x="14" y="18"/>
                  </a:lnTo>
                  <a:lnTo>
                    <a:pt x="6" y="18"/>
                  </a:lnTo>
                  <a:lnTo>
                    <a:pt x="1" y="17"/>
                  </a:lnTo>
                  <a:lnTo>
                    <a:pt x="0" y="14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4" y="2"/>
                  </a:lnTo>
                  <a:lnTo>
                    <a:pt x="15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2" name="Freeform 488"/>
            <p:cNvSpPr>
              <a:spLocks/>
            </p:cNvSpPr>
            <p:nvPr/>
          </p:nvSpPr>
          <p:spPr bwMode="auto">
            <a:xfrm>
              <a:off x="7110" y="3937"/>
              <a:ext cx="38" cy="47"/>
            </a:xfrm>
            <a:custGeom>
              <a:avLst/>
              <a:gdLst>
                <a:gd name="T0" fmla="*/ 0 w 149"/>
                <a:gd name="T1" fmla="*/ 0 h 189"/>
                <a:gd name="T2" fmla="*/ 0 w 149"/>
                <a:gd name="T3" fmla="*/ 0 h 189"/>
                <a:gd name="T4" fmla="*/ 0 w 149"/>
                <a:gd name="T5" fmla="*/ 0 h 189"/>
                <a:gd name="T6" fmla="*/ 0 w 149"/>
                <a:gd name="T7" fmla="*/ 0 h 189"/>
                <a:gd name="T8" fmla="*/ 0 w 149"/>
                <a:gd name="T9" fmla="*/ 0 h 189"/>
                <a:gd name="T10" fmla="*/ 0 w 149"/>
                <a:gd name="T11" fmla="*/ 0 h 189"/>
                <a:gd name="T12" fmla="*/ 0 w 149"/>
                <a:gd name="T13" fmla="*/ 0 h 189"/>
                <a:gd name="T14" fmla="*/ 0 w 149"/>
                <a:gd name="T15" fmla="*/ 0 h 189"/>
                <a:gd name="T16" fmla="*/ 0 w 149"/>
                <a:gd name="T17" fmla="*/ 0 h 189"/>
                <a:gd name="T18" fmla="*/ 0 w 149"/>
                <a:gd name="T19" fmla="*/ 0 h 189"/>
                <a:gd name="T20" fmla="*/ 0 w 149"/>
                <a:gd name="T21" fmla="*/ 0 h 189"/>
                <a:gd name="T22" fmla="*/ 0 w 149"/>
                <a:gd name="T23" fmla="*/ 0 h 189"/>
                <a:gd name="T24" fmla="*/ 0 w 149"/>
                <a:gd name="T25" fmla="*/ 0 h 189"/>
                <a:gd name="T26" fmla="*/ 0 w 149"/>
                <a:gd name="T27" fmla="*/ 0 h 189"/>
                <a:gd name="T28" fmla="*/ 0 w 149"/>
                <a:gd name="T29" fmla="*/ 0 h 189"/>
                <a:gd name="T30" fmla="*/ 0 w 149"/>
                <a:gd name="T31" fmla="*/ 0 h 189"/>
                <a:gd name="T32" fmla="*/ 0 w 149"/>
                <a:gd name="T33" fmla="*/ 0 h 189"/>
                <a:gd name="T34" fmla="*/ 0 w 149"/>
                <a:gd name="T35" fmla="*/ 0 h 189"/>
                <a:gd name="T36" fmla="*/ 0 w 149"/>
                <a:gd name="T37" fmla="*/ 0 h 189"/>
                <a:gd name="T38" fmla="*/ 0 w 149"/>
                <a:gd name="T39" fmla="*/ 0 h 189"/>
                <a:gd name="T40" fmla="*/ 0 w 149"/>
                <a:gd name="T41" fmla="*/ 0 h 189"/>
                <a:gd name="T42" fmla="*/ 0 w 149"/>
                <a:gd name="T43" fmla="*/ 0 h 189"/>
                <a:gd name="T44" fmla="*/ 0 w 149"/>
                <a:gd name="T45" fmla="*/ 0 h 189"/>
                <a:gd name="T46" fmla="*/ 0 w 149"/>
                <a:gd name="T47" fmla="*/ 0 h 189"/>
                <a:gd name="T48" fmla="*/ 0 w 149"/>
                <a:gd name="T49" fmla="*/ 0 h 189"/>
                <a:gd name="T50" fmla="*/ 0 w 149"/>
                <a:gd name="T51" fmla="*/ 0 h 189"/>
                <a:gd name="T52" fmla="*/ 0 w 149"/>
                <a:gd name="T53" fmla="*/ 0 h 189"/>
                <a:gd name="T54" fmla="*/ 0 w 149"/>
                <a:gd name="T55" fmla="*/ 0 h 189"/>
                <a:gd name="T56" fmla="*/ 0 w 149"/>
                <a:gd name="T57" fmla="*/ 0 h 189"/>
                <a:gd name="T58" fmla="*/ 0 w 149"/>
                <a:gd name="T59" fmla="*/ 0 h 189"/>
                <a:gd name="T60" fmla="*/ 0 w 149"/>
                <a:gd name="T61" fmla="*/ 0 h 189"/>
                <a:gd name="T62" fmla="*/ 0 w 149"/>
                <a:gd name="T63" fmla="*/ 0 h 189"/>
                <a:gd name="T64" fmla="*/ 0 w 149"/>
                <a:gd name="T65" fmla="*/ 0 h 189"/>
                <a:gd name="T66" fmla="*/ 0 w 149"/>
                <a:gd name="T67" fmla="*/ 0 h 189"/>
                <a:gd name="T68" fmla="*/ 0 w 149"/>
                <a:gd name="T69" fmla="*/ 0 h 189"/>
                <a:gd name="T70" fmla="*/ 0 w 149"/>
                <a:gd name="T71" fmla="*/ 0 h 189"/>
                <a:gd name="T72" fmla="*/ 0 w 149"/>
                <a:gd name="T73" fmla="*/ 0 h 189"/>
                <a:gd name="T74" fmla="*/ 0 w 149"/>
                <a:gd name="T75" fmla="*/ 0 h 189"/>
                <a:gd name="T76" fmla="*/ 0 w 149"/>
                <a:gd name="T77" fmla="*/ 0 h 189"/>
                <a:gd name="T78" fmla="*/ 0 w 149"/>
                <a:gd name="T79" fmla="*/ 0 h 189"/>
                <a:gd name="T80" fmla="*/ 0 w 149"/>
                <a:gd name="T81" fmla="*/ 0 h 189"/>
                <a:gd name="T82" fmla="*/ 0 w 149"/>
                <a:gd name="T83" fmla="*/ 0 h 189"/>
                <a:gd name="T84" fmla="*/ 0 w 149"/>
                <a:gd name="T85" fmla="*/ 0 h 189"/>
                <a:gd name="T86" fmla="*/ 0 w 149"/>
                <a:gd name="T87" fmla="*/ 0 h 1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9"/>
                <a:gd name="T133" fmla="*/ 0 h 189"/>
                <a:gd name="T134" fmla="*/ 149 w 149"/>
                <a:gd name="T135" fmla="*/ 189 h 1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9" h="189">
                  <a:moveTo>
                    <a:pt x="84" y="0"/>
                  </a:moveTo>
                  <a:lnTo>
                    <a:pt x="103" y="2"/>
                  </a:lnTo>
                  <a:lnTo>
                    <a:pt x="118" y="9"/>
                  </a:lnTo>
                  <a:lnTo>
                    <a:pt x="130" y="17"/>
                  </a:lnTo>
                  <a:lnTo>
                    <a:pt x="139" y="30"/>
                  </a:lnTo>
                  <a:lnTo>
                    <a:pt x="145" y="43"/>
                  </a:lnTo>
                  <a:lnTo>
                    <a:pt x="149" y="57"/>
                  </a:lnTo>
                  <a:lnTo>
                    <a:pt x="149" y="74"/>
                  </a:lnTo>
                  <a:lnTo>
                    <a:pt x="149" y="91"/>
                  </a:lnTo>
                  <a:lnTo>
                    <a:pt x="143" y="107"/>
                  </a:lnTo>
                  <a:lnTo>
                    <a:pt x="138" y="123"/>
                  </a:lnTo>
                  <a:lnTo>
                    <a:pt x="128" y="139"/>
                  </a:lnTo>
                  <a:lnTo>
                    <a:pt x="120" y="153"/>
                  </a:lnTo>
                  <a:lnTo>
                    <a:pt x="108" y="165"/>
                  </a:lnTo>
                  <a:lnTo>
                    <a:pt x="96" y="175"/>
                  </a:lnTo>
                  <a:lnTo>
                    <a:pt x="81" y="183"/>
                  </a:lnTo>
                  <a:lnTo>
                    <a:pt x="69" y="189"/>
                  </a:lnTo>
                  <a:lnTo>
                    <a:pt x="59" y="187"/>
                  </a:lnTo>
                  <a:lnTo>
                    <a:pt x="48" y="185"/>
                  </a:lnTo>
                  <a:lnTo>
                    <a:pt x="39" y="181"/>
                  </a:lnTo>
                  <a:lnTo>
                    <a:pt x="32" y="175"/>
                  </a:lnTo>
                  <a:lnTo>
                    <a:pt x="24" y="168"/>
                  </a:lnTo>
                  <a:lnTo>
                    <a:pt x="18" y="160"/>
                  </a:lnTo>
                  <a:lnTo>
                    <a:pt x="12" y="150"/>
                  </a:lnTo>
                  <a:lnTo>
                    <a:pt x="8" y="142"/>
                  </a:lnTo>
                  <a:lnTo>
                    <a:pt x="3" y="131"/>
                  </a:lnTo>
                  <a:lnTo>
                    <a:pt x="1" y="120"/>
                  </a:lnTo>
                  <a:lnTo>
                    <a:pt x="0" y="109"/>
                  </a:lnTo>
                  <a:lnTo>
                    <a:pt x="1" y="99"/>
                  </a:lnTo>
                  <a:lnTo>
                    <a:pt x="2" y="88"/>
                  </a:lnTo>
                  <a:lnTo>
                    <a:pt x="6" y="77"/>
                  </a:lnTo>
                  <a:lnTo>
                    <a:pt x="10" y="67"/>
                  </a:lnTo>
                  <a:lnTo>
                    <a:pt x="18" y="59"/>
                  </a:lnTo>
                  <a:lnTo>
                    <a:pt x="24" y="51"/>
                  </a:lnTo>
                  <a:lnTo>
                    <a:pt x="30" y="44"/>
                  </a:lnTo>
                  <a:lnTo>
                    <a:pt x="35" y="37"/>
                  </a:lnTo>
                  <a:lnTo>
                    <a:pt x="41" y="32"/>
                  </a:lnTo>
                  <a:lnTo>
                    <a:pt x="49" y="21"/>
                  </a:lnTo>
                  <a:lnTo>
                    <a:pt x="59" y="13"/>
                  </a:lnTo>
                  <a:lnTo>
                    <a:pt x="65" y="8"/>
                  </a:lnTo>
                  <a:lnTo>
                    <a:pt x="69" y="4"/>
                  </a:lnTo>
                  <a:lnTo>
                    <a:pt x="77" y="1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3" name="Freeform 489"/>
            <p:cNvSpPr>
              <a:spLocks/>
            </p:cNvSpPr>
            <p:nvPr/>
          </p:nvSpPr>
          <p:spPr bwMode="auto">
            <a:xfrm>
              <a:off x="7038" y="3948"/>
              <a:ext cx="38" cy="47"/>
            </a:xfrm>
            <a:custGeom>
              <a:avLst/>
              <a:gdLst>
                <a:gd name="T0" fmla="*/ 0 w 153"/>
                <a:gd name="T1" fmla="*/ 0 h 190"/>
                <a:gd name="T2" fmla="*/ 0 w 153"/>
                <a:gd name="T3" fmla="*/ 0 h 190"/>
                <a:gd name="T4" fmla="*/ 0 w 153"/>
                <a:gd name="T5" fmla="*/ 0 h 190"/>
                <a:gd name="T6" fmla="*/ 0 w 153"/>
                <a:gd name="T7" fmla="*/ 0 h 190"/>
                <a:gd name="T8" fmla="*/ 0 w 153"/>
                <a:gd name="T9" fmla="*/ 0 h 190"/>
                <a:gd name="T10" fmla="*/ 0 w 153"/>
                <a:gd name="T11" fmla="*/ 0 h 190"/>
                <a:gd name="T12" fmla="*/ 0 w 153"/>
                <a:gd name="T13" fmla="*/ 0 h 190"/>
                <a:gd name="T14" fmla="*/ 0 w 153"/>
                <a:gd name="T15" fmla="*/ 0 h 190"/>
                <a:gd name="T16" fmla="*/ 0 w 153"/>
                <a:gd name="T17" fmla="*/ 0 h 190"/>
                <a:gd name="T18" fmla="*/ 0 w 153"/>
                <a:gd name="T19" fmla="*/ 0 h 190"/>
                <a:gd name="T20" fmla="*/ 0 w 153"/>
                <a:gd name="T21" fmla="*/ 0 h 190"/>
                <a:gd name="T22" fmla="*/ 0 w 153"/>
                <a:gd name="T23" fmla="*/ 0 h 190"/>
                <a:gd name="T24" fmla="*/ 0 w 153"/>
                <a:gd name="T25" fmla="*/ 0 h 190"/>
                <a:gd name="T26" fmla="*/ 0 w 153"/>
                <a:gd name="T27" fmla="*/ 0 h 190"/>
                <a:gd name="T28" fmla="*/ 0 w 153"/>
                <a:gd name="T29" fmla="*/ 0 h 190"/>
                <a:gd name="T30" fmla="*/ 0 w 153"/>
                <a:gd name="T31" fmla="*/ 0 h 190"/>
                <a:gd name="T32" fmla="*/ 0 w 153"/>
                <a:gd name="T33" fmla="*/ 0 h 190"/>
                <a:gd name="T34" fmla="*/ 0 w 153"/>
                <a:gd name="T35" fmla="*/ 0 h 190"/>
                <a:gd name="T36" fmla="*/ 0 w 153"/>
                <a:gd name="T37" fmla="*/ 0 h 190"/>
                <a:gd name="T38" fmla="*/ 0 w 153"/>
                <a:gd name="T39" fmla="*/ 0 h 190"/>
                <a:gd name="T40" fmla="*/ 0 w 153"/>
                <a:gd name="T41" fmla="*/ 0 h 190"/>
                <a:gd name="T42" fmla="*/ 0 w 153"/>
                <a:gd name="T43" fmla="*/ 0 h 190"/>
                <a:gd name="T44" fmla="*/ 0 w 153"/>
                <a:gd name="T45" fmla="*/ 0 h 190"/>
                <a:gd name="T46" fmla="*/ 0 w 153"/>
                <a:gd name="T47" fmla="*/ 0 h 190"/>
                <a:gd name="T48" fmla="*/ 0 w 153"/>
                <a:gd name="T49" fmla="*/ 0 h 190"/>
                <a:gd name="T50" fmla="*/ 0 w 153"/>
                <a:gd name="T51" fmla="*/ 0 h 190"/>
                <a:gd name="T52" fmla="*/ 0 w 153"/>
                <a:gd name="T53" fmla="*/ 0 h 190"/>
                <a:gd name="T54" fmla="*/ 0 w 153"/>
                <a:gd name="T55" fmla="*/ 0 h 190"/>
                <a:gd name="T56" fmla="*/ 0 w 153"/>
                <a:gd name="T57" fmla="*/ 0 h 190"/>
                <a:gd name="T58" fmla="*/ 0 w 153"/>
                <a:gd name="T59" fmla="*/ 0 h 190"/>
                <a:gd name="T60" fmla="*/ 0 w 153"/>
                <a:gd name="T61" fmla="*/ 0 h 190"/>
                <a:gd name="T62" fmla="*/ 0 w 153"/>
                <a:gd name="T63" fmla="*/ 0 h 190"/>
                <a:gd name="T64" fmla="*/ 0 w 153"/>
                <a:gd name="T65" fmla="*/ 0 h 190"/>
                <a:gd name="T66" fmla="*/ 0 w 153"/>
                <a:gd name="T67" fmla="*/ 0 h 190"/>
                <a:gd name="T68" fmla="*/ 0 w 153"/>
                <a:gd name="T69" fmla="*/ 0 h 190"/>
                <a:gd name="T70" fmla="*/ 0 w 153"/>
                <a:gd name="T71" fmla="*/ 0 h 190"/>
                <a:gd name="T72" fmla="*/ 0 w 153"/>
                <a:gd name="T73" fmla="*/ 0 h 190"/>
                <a:gd name="T74" fmla="*/ 0 w 153"/>
                <a:gd name="T75" fmla="*/ 0 h 190"/>
                <a:gd name="T76" fmla="*/ 0 w 153"/>
                <a:gd name="T77" fmla="*/ 0 h 190"/>
                <a:gd name="T78" fmla="*/ 0 w 153"/>
                <a:gd name="T79" fmla="*/ 0 h 190"/>
                <a:gd name="T80" fmla="*/ 0 w 153"/>
                <a:gd name="T81" fmla="*/ 0 h 190"/>
                <a:gd name="T82" fmla="*/ 0 w 153"/>
                <a:gd name="T83" fmla="*/ 0 h 190"/>
                <a:gd name="T84" fmla="*/ 0 w 153"/>
                <a:gd name="T85" fmla="*/ 0 h 190"/>
                <a:gd name="T86" fmla="*/ 0 w 153"/>
                <a:gd name="T87" fmla="*/ 0 h 190"/>
                <a:gd name="T88" fmla="*/ 0 w 153"/>
                <a:gd name="T89" fmla="*/ 0 h 190"/>
                <a:gd name="T90" fmla="*/ 0 w 153"/>
                <a:gd name="T91" fmla="*/ 0 h 19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3"/>
                <a:gd name="T139" fmla="*/ 0 h 190"/>
                <a:gd name="T140" fmla="*/ 153 w 153"/>
                <a:gd name="T141" fmla="*/ 190 h 19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3" h="190">
                  <a:moveTo>
                    <a:pt x="85" y="0"/>
                  </a:moveTo>
                  <a:lnTo>
                    <a:pt x="105" y="3"/>
                  </a:lnTo>
                  <a:lnTo>
                    <a:pt x="121" y="8"/>
                  </a:lnTo>
                  <a:lnTo>
                    <a:pt x="134" y="16"/>
                  </a:lnTo>
                  <a:lnTo>
                    <a:pt x="144" y="28"/>
                  </a:lnTo>
                  <a:lnTo>
                    <a:pt x="151" y="40"/>
                  </a:lnTo>
                  <a:lnTo>
                    <a:pt x="153" y="55"/>
                  </a:lnTo>
                  <a:lnTo>
                    <a:pt x="153" y="70"/>
                  </a:lnTo>
                  <a:lnTo>
                    <a:pt x="153" y="87"/>
                  </a:lnTo>
                  <a:lnTo>
                    <a:pt x="148" y="103"/>
                  </a:lnTo>
                  <a:lnTo>
                    <a:pt x="142" y="118"/>
                  </a:lnTo>
                  <a:lnTo>
                    <a:pt x="134" y="133"/>
                  </a:lnTo>
                  <a:lnTo>
                    <a:pt x="126" y="149"/>
                  </a:lnTo>
                  <a:lnTo>
                    <a:pt x="114" y="162"/>
                  </a:lnTo>
                  <a:lnTo>
                    <a:pt x="101" y="173"/>
                  </a:lnTo>
                  <a:lnTo>
                    <a:pt x="87" y="182"/>
                  </a:lnTo>
                  <a:lnTo>
                    <a:pt x="74" y="190"/>
                  </a:lnTo>
                  <a:lnTo>
                    <a:pt x="65" y="189"/>
                  </a:lnTo>
                  <a:lnTo>
                    <a:pt x="57" y="186"/>
                  </a:lnTo>
                  <a:lnTo>
                    <a:pt x="47" y="182"/>
                  </a:lnTo>
                  <a:lnTo>
                    <a:pt x="40" y="178"/>
                  </a:lnTo>
                  <a:lnTo>
                    <a:pt x="32" y="170"/>
                  </a:lnTo>
                  <a:lnTo>
                    <a:pt x="24" y="164"/>
                  </a:lnTo>
                  <a:lnTo>
                    <a:pt x="17" y="156"/>
                  </a:lnTo>
                  <a:lnTo>
                    <a:pt x="12" y="149"/>
                  </a:lnTo>
                  <a:lnTo>
                    <a:pt x="6" y="138"/>
                  </a:lnTo>
                  <a:lnTo>
                    <a:pt x="3" y="129"/>
                  </a:lnTo>
                  <a:lnTo>
                    <a:pt x="0" y="119"/>
                  </a:lnTo>
                  <a:lnTo>
                    <a:pt x="0" y="111"/>
                  </a:lnTo>
                  <a:lnTo>
                    <a:pt x="0" y="101"/>
                  </a:lnTo>
                  <a:lnTo>
                    <a:pt x="5" y="92"/>
                  </a:lnTo>
                  <a:lnTo>
                    <a:pt x="10" y="84"/>
                  </a:lnTo>
                  <a:lnTo>
                    <a:pt x="18" y="76"/>
                  </a:lnTo>
                  <a:lnTo>
                    <a:pt x="20" y="69"/>
                  </a:lnTo>
                  <a:lnTo>
                    <a:pt x="22" y="63"/>
                  </a:lnTo>
                  <a:lnTo>
                    <a:pt x="24" y="57"/>
                  </a:lnTo>
                  <a:lnTo>
                    <a:pt x="27" y="51"/>
                  </a:lnTo>
                  <a:lnTo>
                    <a:pt x="30" y="45"/>
                  </a:lnTo>
                  <a:lnTo>
                    <a:pt x="34" y="40"/>
                  </a:lnTo>
                  <a:lnTo>
                    <a:pt x="38" y="35"/>
                  </a:lnTo>
                  <a:lnTo>
                    <a:pt x="44" y="32"/>
                  </a:lnTo>
                  <a:lnTo>
                    <a:pt x="52" y="22"/>
                  </a:lnTo>
                  <a:lnTo>
                    <a:pt x="63" y="15"/>
                  </a:lnTo>
                  <a:lnTo>
                    <a:pt x="73" y="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4" name="Freeform 490"/>
            <p:cNvSpPr>
              <a:spLocks/>
            </p:cNvSpPr>
            <p:nvPr/>
          </p:nvSpPr>
          <p:spPr bwMode="auto">
            <a:xfrm>
              <a:off x="7125" y="3951"/>
              <a:ext cx="13" cy="18"/>
            </a:xfrm>
            <a:custGeom>
              <a:avLst/>
              <a:gdLst>
                <a:gd name="T0" fmla="*/ 0 w 54"/>
                <a:gd name="T1" fmla="*/ 0 h 72"/>
                <a:gd name="T2" fmla="*/ 0 w 54"/>
                <a:gd name="T3" fmla="*/ 0 h 72"/>
                <a:gd name="T4" fmla="*/ 0 w 54"/>
                <a:gd name="T5" fmla="*/ 0 h 72"/>
                <a:gd name="T6" fmla="*/ 0 w 54"/>
                <a:gd name="T7" fmla="*/ 0 h 72"/>
                <a:gd name="T8" fmla="*/ 0 w 54"/>
                <a:gd name="T9" fmla="*/ 0 h 72"/>
                <a:gd name="T10" fmla="*/ 0 w 54"/>
                <a:gd name="T11" fmla="*/ 0 h 72"/>
                <a:gd name="T12" fmla="*/ 0 w 54"/>
                <a:gd name="T13" fmla="*/ 0 h 72"/>
                <a:gd name="T14" fmla="*/ 0 w 54"/>
                <a:gd name="T15" fmla="*/ 0 h 72"/>
                <a:gd name="T16" fmla="*/ 0 w 54"/>
                <a:gd name="T17" fmla="*/ 0 h 72"/>
                <a:gd name="T18" fmla="*/ 0 w 54"/>
                <a:gd name="T19" fmla="*/ 0 h 72"/>
                <a:gd name="T20" fmla="*/ 0 w 54"/>
                <a:gd name="T21" fmla="*/ 0 h 72"/>
                <a:gd name="T22" fmla="*/ 0 w 54"/>
                <a:gd name="T23" fmla="*/ 0 h 72"/>
                <a:gd name="T24" fmla="*/ 0 w 54"/>
                <a:gd name="T25" fmla="*/ 0 h 72"/>
                <a:gd name="T26" fmla="*/ 0 w 54"/>
                <a:gd name="T27" fmla="*/ 0 h 72"/>
                <a:gd name="T28" fmla="*/ 0 w 54"/>
                <a:gd name="T29" fmla="*/ 0 h 72"/>
                <a:gd name="T30" fmla="*/ 0 w 54"/>
                <a:gd name="T31" fmla="*/ 0 h 72"/>
                <a:gd name="T32" fmla="*/ 0 w 54"/>
                <a:gd name="T33" fmla="*/ 0 h 72"/>
                <a:gd name="T34" fmla="*/ 0 w 54"/>
                <a:gd name="T35" fmla="*/ 0 h 72"/>
                <a:gd name="T36" fmla="*/ 0 w 54"/>
                <a:gd name="T37" fmla="*/ 0 h 72"/>
                <a:gd name="T38" fmla="*/ 0 w 54"/>
                <a:gd name="T39" fmla="*/ 0 h 72"/>
                <a:gd name="T40" fmla="*/ 0 w 54"/>
                <a:gd name="T41" fmla="*/ 0 h 72"/>
                <a:gd name="T42" fmla="*/ 0 w 54"/>
                <a:gd name="T43" fmla="*/ 0 h 72"/>
                <a:gd name="T44" fmla="*/ 0 w 54"/>
                <a:gd name="T45" fmla="*/ 0 h 72"/>
                <a:gd name="T46" fmla="*/ 0 w 54"/>
                <a:gd name="T47" fmla="*/ 0 h 72"/>
                <a:gd name="T48" fmla="*/ 0 w 54"/>
                <a:gd name="T49" fmla="*/ 0 h 72"/>
                <a:gd name="T50" fmla="*/ 0 w 54"/>
                <a:gd name="T51" fmla="*/ 0 h 72"/>
                <a:gd name="T52" fmla="*/ 0 w 54"/>
                <a:gd name="T53" fmla="*/ 0 h 72"/>
                <a:gd name="T54" fmla="*/ 0 w 54"/>
                <a:gd name="T55" fmla="*/ 0 h 72"/>
                <a:gd name="T56" fmla="*/ 0 w 54"/>
                <a:gd name="T57" fmla="*/ 0 h 72"/>
                <a:gd name="T58" fmla="*/ 0 w 54"/>
                <a:gd name="T59" fmla="*/ 0 h 72"/>
                <a:gd name="T60" fmla="*/ 0 w 54"/>
                <a:gd name="T61" fmla="*/ 0 h 7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4"/>
                <a:gd name="T94" fmla="*/ 0 h 72"/>
                <a:gd name="T95" fmla="*/ 54 w 54"/>
                <a:gd name="T96" fmla="*/ 72 h 7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4" h="72">
                  <a:moveTo>
                    <a:pt x="19" y="1"/>
                  </a:moveTo>
                  <a:lnTo>
                    <a:pt x="25" y="0"/>
                  </a:lnTo>
                  <a:lnTo>
                    <a:pt x="33" y="1"/>
                  </a:lnTo>
                  <a:lnTo>
                    <a:pt x="38" y="1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4" y="20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0" y="48"/>
                  </a:lnTo>
                  <a:lnTo>
                    <a:pt x="46" y="58"/>
                  </a:lnTo>
                  <a:lnTo>
                    <a:pt x="36" y="65"/>
                  </a:lnTo>
                  <a:lnTo>
                    <a:pt x="25" y="71"/>
                  </a:lnTo>
                  <a:lnTo>
                    <a:pt x="19" y="71"/>
                  </a:lnTo>
                  <a:lnTo>
                    <a:pt x="13" y="72"/>
                  </a:lnTo>
                  <a:lnTo>
                    <a:pt x="6" y="70"/>
                  </a:lnTo>
                  <a:lnTo>
                    <a:pt x="0" y="67"/>
                  </a:lnTo>
                  <a:lnTo>
                    <a:pt x="5" y="63"/>
                  </a:lnTo>
                  <a:lnTo>
                    <a:pt x="12" y="57"/>
                  </a:lnTo>
                  <a:lnTo>
                    <a:pt x="17" y="49"/>
                  </a:lnTo>
                  <a:lnTo>
                    <a:pt x="22" y="41"/>
                  </a:lnTo>
                  <a:lnTo>
                    <a:pt x="23" y="32"/>
                  </a:lnTo>
                  <a:lnTo>
                    <a:pt x="21" y="25"/>
                  </a:lnTo>
                  <a:lnTo>
                    <a:pt x="17" y="21"/>
                  </a:lnTo>
                  <a:lnTo>
                    <a:pt x="13" y="19"/>
                  </a:lnTo>
                  <a:lnTo>
                    <a:pt x="10" y="17"/>
                  </a:lnTo>
                  <a:lnTo>
                    <a:pt x="4" y="15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5" name="Freeform 491"/>
            <p:cNvSpPr>
              <a:spLocks/>
            </p:cNvSpPr>
            <p:nvPr/>
          </p:nvSpPr>
          <p:spPr bwMode="auto">
            <a:xfrm>
              <a:off x="6729" y="3956"/>
              <a:ext cx="83" cy="95"/>
            </a:xfrm>
            <a:custGeom>
              <a:avLst/>
              <a:gdLst>
                <a:gd name="T0" fmla="*/ 0 w 333"/>
                <a:gd name="T1" fmla="*/ 0 h 379"/>
                <a:gd name="T2" fmla="*/ 0 w 333"/>
                <a:gd name="T3" fmla="*/ 0 h 379"/>
                <a:gd name="T4" fmla="*/ 0 w 333"/>
                <a:gd name="T5" fmla="*/ 0 h 379"/>
                <a:gd name="T6" fmla="*/ 0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0 w 333"/>
                <a:gd name="T13" fmla="*/ 0 h 379"/>
                <a:gd name="T14" fmla="*/ 0 w 333"/>
                <a:gd name="T15" fmla="*/ 0 h 379"/>
                <a:gd name="T16" fmla="*/ 0 w 333"/>
                <a:gd name="T17" fmla="*/ 0 h 379"/>
                <a:gd name="T18" fmla="*/ 0 w 333"/>
                <a:gd name="T19" fmla="*/ 0 h 379"/>
                <a:gd name="T20" fmla="*/ 0 w 333"/>
                <a:gd name="T21" fmla="*/ 0 h 379"/>
                <a:gd name="T22" fmla="*/ 0 w 333"/>
                <a:gd name="T23" fmla="*/ 0 h 379"/>
                <a:gd name="T24" fmla="*/ 0 w 333"/>
                <a:gd name="T25" fmla="*/ 0 h 379"/>
                <a:gd name="T26" fmla="*/ 0 w 333"/>
                <a:gd name="T27" fmla="*/ 0 h 379"/>
                <a:gd name="T28" fmla="*/ 0 w 333"/>
                <a:gd name="T29" fmla="*/ 0 h 379"/>
                <a:gd name="T30" fmla="*/ 0 w 333"/>
                <a:gd name="T31" fmla="*/ 0 h 379"/>
                <a:gd name="T32" fmla="*/ 0 w 333"/>
                <a:gd name="T33" fmla="*/ 0 h 379"/>
                <a:gd name="T34" fmla="*/ 0 w 333"/>
                <a:gd name="T35" fmla="*/ 0 h 379"/>
                <a:gd name="T36" fmla="*/ 0 w 333"/>
                <a:gd name="T37" fmla="*/ 0 h 379"/>
                <a:gd name="T38" fmla="*/ 0 w 333"/>
                <a:gd name="T39" fmla="*/ 0 h 379"/>
                <a:gd name="T40" fmla="*/ 0 w 333"/>
                <a:gd name="T41" fmla="*/ 0 h 379"/>
                <a:gd name="T42" fmla="*/ 0 w 333"/>
                <a:gd name="T43" fmla="*/ 0 h 379"/>
                <a:gd name="T44" fmla="*/ 0 w 333"/>
                <a:gd name="T45" fmla="*/ 0 h 379"/>
                <a:gd name="T46" fmla="*/ 0 w 333"/>
                <a:gd name="T47" fmla="*/ 0 h 379"/>
                <a:gd name="T48" fmla="*/ 0 w 333"/>
                <a:gd name="T49" fmla="*/ 0 h 379"/>
                <a:gd name="T50" fmla="*/ 0 w 333"/>
                <a:gd name="T51" fmla="*/ 0 h 379"/>
                <a:gd name="T52" fmla="*/ 0 w 333"/>
                <a:gd name="T53" fmla="*/ 0 h 379"/>
                <a:gd name="T54" fmla="*/ 0 w 333"/>
                <a:gd name="T55" fmla="*/ 0 h 379"/>
                <a:gd name="T56" fmla="*/ 0 w 333"/>
                <a:gd name="T57" fmla="*/ 0 h 379"/>
                <a:gd name="T58" fmla="*/ 0 w 333"/>
                <a:gd name="T59" fmla="*/ 0 h 379"/>
                <a:gd name="T60" fmla="*/ 0 w 333"/>
                <a:gd name="T61" fmla="*/ 0 h 379"/>
                <a:gd name="T62" fmla="*/ 0 w 333"/>
                <a:gd name="T63" fmla="*/ 0 h 379"/>
                <a:gd name="T64" fmla="*/ 0 w 333"/>
                <a:gd name="T65" fmla="*/ 0 h 379"/>
                <a:gd name="T66" fmla="*/ 0 w 333"/>
                <a:gd name="T67" fmla="*/ 0 h 379"/>
                <a:gd name="T68" fmla="*/ 0 w 333"/>
                <a:gd name="T69" fmla="*/ 0 h 379"/>
                <a:gd name="T70" fmla="*/ 0 w 333"/>
                <a:gd name="T71" fmla="*/ 0 h 379"/>
                <a:gd name="T72" fmla="*/ 0 w 333"/>
                <a:gd name="T73" fmla="*/ 0 h 379"/>
                <a:gd name="T74" fmla="*/ 0 w 333"/>
                <a:gd name="T75" fmla="*/ 0 h 379"/>
                <a:gd name="T76" fmla="*/ 0 w 333"/>
                <a:gd name="T77" fmla="*/ 0 h 379"/>
                <a:gd name="T78" fmla="*/ 0 w 333"/>
                <a:gd name="T79" fmla="*/ 0 h 379"/>
                <a:gd name="T80" fmla="*/ 0 w 333"/>
                <a:gd name="T81" fmla="*/ 0 h 379"/>
                <a:gd name="T82" fmla="*/ 0 w 333"/>
                <a:gd name="T83" fmla="*/ 0 h 379"/>
                <a:gd name="T84" fmla="*/ 0 w 333"/>
                <a:gd name="T85" fmla="*/ 0 h 379"/>
                <a:gd name="T86" fmla="*/ 0 w 333"/>
                <a:gd name="T87" fmla="*/ 0 h 379"/>
                <a:gd name="T88" fmla="*/ 0 w 333"/>
                <a:gd name="T89" fmla="*/ 0 h 379"/>
                <a:gd name="T90" fmla="*/ 0 w 333"/>
                <a:gd name="T91" fmla="*/ 0 h 379"/>
                <a:gd name="T92" fmla="*/ 0 w 333"/>
                <a:gd name="T93" fmla="*/ 0 h 379"/>
                <a:gd name="T94" fmla="*/ 0 w 333"/>
                <a:gd name="T95" fmla="*/ 0 h 379"/>
                <a:gd name="T96" fmla="*/ 0 w 333"/>
                <a:gd name="T97" fmla="*/ 0 h 379"/>
                <a:gd name="T98" fmla="*/ 0 w 333"/>
                <a:gd name="T99" fmla="*/ 0 h 379"/>
                <a:gd name="T100" fmla="*/ 0 w 333"/>
                <a:gd name="T101" fmla="*/ 0 h 379"/>
                <a:gd name="T102" fmla="*/ 0 w 333"/>
                <a:gd name="T103" fmla="*/ 0 h 379"/>
                <a:gd name="T104" fmla="*/ 0 w 333"/>
                <a:gd name="T105" fmla="*/ 0 h 379"/>
                <a:gd name="T106" fmla="*/ 0 w 333"/>
                <a:gd name="T107" fmla="*/ 0 h 379"/>
                <a:gd name="T108" fmla="*/ 0 w 333"/>
                <a:gd name="T109" fmla="*/ 0 h 379"/>
                <a:gd name="T110" fmla="*/ 0 w 333"/>
                <a:gd name="T111" fmla="*/ 0 h 379"/>
                <a:gd name="T112" fmla="*/ 0 w 333"/>
                <a:gd name="T113" fmla="*/ 0 h 3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33"/>
                <a:gd name="T172" fmla="*/ 0 h 379"/>
                <a:gd name="T173" fmla="*/ 333 w 333"/>
                <a:gd name="T174" fmla="*/ 379 h 3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33" h="379">
                  <a:moveTo>
                    <a:pt x="181" y="0"/>
                  </a:moveTo>
                  <a:lnTo>
                    <a:pt x="218" y="5"/>
                  </a:lnTo>
                  <a:lnTo>
                    <a:pt x="252" y="20"/>
                  </a:lnTo>
                  <a:lnTo>
                    <a:pt x="277" y="40"/>
                  </a:lnTo>
                  <a:lnTo>
                    <a:pt x="300" y="66"/>
                  </a:lnTo>
                  <a:lnTo>
                    <a:pt x="316" y="95"/>
                  </a:lnTo>
                  <a:lnTo>
                    <a:pt x="327" y="130"/>
                  </a:lnTo>
                  <a:lnTo>
                    <a:pt x="333" y="164"/>
                  </a:lnTo>
                  <a:lnTo>
                    <a:pt x="333" y="201"/>
                  </a:lnTo>
                  <a:lnTo>
                    <a:pt x="328" y="236"/>
                  </a:lnTo>
                  <a:lnTo>
                    <a:pt x="318" y="271"/>
                  </a:lnTo>
                  <a:lnTo>
                    <a:pt x="304" y="302"/>
                  </a:lnTo>
                  <a:lnTo>
                    <a:pt x="286" y="330"/>
                  </a:lnTo>
                  <a:lnTo>
                    <a:pt x="262" y="351"/>
                  </a:lnTo>
                  <a:lnTo>
                    <a:pt x="233" y="367"/>
                  </a:lnTo>
                  <a:lnTo>
                    <a:pt x="200" y="376"/>
                  </a:lnTo>
                  <a:lnTo>
                    <a:pt x="165" y="376"/>
                  </a:lnTo>
                  <a:lnTo>
                    <a:pt x="159" y="370"/>
                  </a:lnTo>
                  <a:lnTo>
                    <a:pt x="153" y="365"/>
                  </a:lnTo>
                  <a:lnTo>
                    <a:pt x="147" y="360"/>
                  </a:lnTo>
                  <a:lnTo>
                    <a:pt x="144" y="356"/>
                  </a:lnTo>
                  <a:lnTo>
                    <a:pt x="138" y="349"/>
                  </a:lnTo>
                  <a:lnTo>
                    <a:pt x="134" y="344"/>
                  </a:lnTo>
                  <a:lnTo>
                    <a:pt x="129" y="337"/>
                  </a:lnTo>
                  <a:lnTo>
                    <a:pt x="126" y="333"/>
                  </a:lnTo>
                  <a:lnTo>
                    <a:pt x="122" y="327"/>
                  </a:lnTo>
                  <a:lnTo>
                    <a:pt x="117" y="321"/>
                  </a:lnTo>
                  <a:lnTo>
                    <a:pt x="112" y="317"/>
                  </a:lnTo>
                  <a:lnTo>
                    <a:pt x="109" y="312"/>
                  </a:lnTo>
                  <a:lnTo>
                    <a:pt x="98" y="306"/>
                  </a:lnTo>
                  <a:lnTo>
                    <a:pt x="88" y="302"/>
                  </a:lnTo>
                  <a:lnTo>
                    <a:pt x="89" y="310"/>
                  </a:lnTo>
                  <a:lnTo>
                    <a:pt x="92" y="320"/>
                  </a:lnTo>
                  <a:lnTo>
                    <a:pt x="94" y="330"/>
                  </a:lnTo>
                  <a:lnTo>
                    <a:pt x="100" y="339"/>
                  </a:lnTo>
                  <a:lnTo>
                    <a:pt x="104" y="348"/>
                  </a:lnTo>
                  <a:lnTo>
                    <a:pt x="111" y="356"/>
                  </a:lnTo>
                  <a:lnTo>
                    <a:pt x="117" y="361"/>
                  </a:lnTo>
                  <a:lnTo>
                    <a:pt x="127" y="366"/>
                  </a:lnTo>
                  <a:lnTo>
                    <a:pt x="126" y="369"/>
                  </a:lnTo>
                  <a:lnTo>
                    <a:pt x="126" y="373"/>
                  </a:lnTo>
                  <a:lnTo>
                    <a:pt x="126" y="377"/>
                  </a:lnTo>
                  <a:lnTo>
                    <a:pt x="129" y="379"/>
                  </a:lnTo>
                  <a:lnTo>
                    <a:pt x="108" y="369"/>
                  </a:lnTo>
                  <a:lnTo>
                    <a:pt x="88" y="357"/>
                  </a:lnTo>
                  <a:lnTo>
                    <a:pt x="70" y="340"/>
                  </a:lnTo>
                  <a:lnTo>
                    <a:pt x="55" y="325"/>
                  </a:lnTo>
                  <a:lnTo>
                    <a:pt x="40" y="306"/>
                  </a:lnTo>
                  <a:lnTo>
                    <a:pt x="28" y="286"/>
                  </a:lnTo>
                  <a:lnTo>
                    <a:pt x="17" y="266"/>
                  </a:lnTo>
                  <a:lnTo>
                    <a:pt x="10" y="245"/>
                  </a:lnTo>
                  <a:lnTo>
                    <a:pt x="4" y="223"/>
                  </a:lnTo>
                  <a:lnTo>
                    <a:pt x="2" y="200"/>
                  </a:lnTo>
                  <a:lnTo>
                    <a:pt x="0" y="178"/>
                  </a:lnTo>
                  <a:lnTo>
                    <a:pt x="3" y="157"/>
                  </a:lnTo>
                  <a:lnTo>
                    <a:pt x="6" y="134"/>
                  </a:lnTo>
                  <a:lnTo>
                    <a:pt x="14" y="113"/>
                  </a:lnTo>
                  <a:lnTo>
                    <a:pt x="23" y="93"/>
                  </a:lnTo>
                  <a:lnTo>
                    <a:pt x="38" y="73"/>
                  </a:lnTo>
                  <a:lnTo>
                    <a:pt x="43" y="77"/>
                  </a:lnTo>
                  <a:lnTo>
                    <a:pt x="46" y="80"/>
                  </a:lnTo>
                  <a:lnTo>
                    <a:pt x="43" y="89"/>
                  </a:lnTo>
                  <a:lnTo>
                    <a:pt x="38" y="99"/>
                  </a:lnTo>
                  <a:lnTo>
                    <a:pt x="33" y="110"/>
                  </a:lnTo>
                  <a:lnTo>
                    <a:pt x="30" y="122"/>
                  </a:lnTo>
                  <a:lnTo>
                    <a:pt x="26" y="134"/>
                  </a:lnTo>
                  <a:lnTo>
                    <a:pt x="22" y="146"/>
                  </a:lnTo>
                  <a:lnTo>
                    <a:pt x="20" y="158"/>
                  </a:lnTo>
                  <a:lnTo>
                    <a:pt x="18" y="171"/>
                  </a:lnTo>
                  <a:lnTo>
                    <a:pt x="16" y="181"/>
                  </a:lnTo>
                  <a:lnTo>
                    <a:pt x="16" y="193"/>
                  </a:lnTo>
                  <a:lnTo>
                    <a:pt x="16" y="204"/>
                  </a:lnTo>
                  <a:lnTo>
                    <a:pt x="18" y="216"/>
                  </a:lnTo>
                  <a:lnTo>
                    <a:pt x="21" y="225"/>
                  </a:lnTo>
                  <a:lnTo>
                    <a:pt x="26" y="234"/>
                  </a:lnTo>
                  <a:lnTo>
                    <a:pt x="30" y="243"/>
                  </a:lnTo>
                  <a:lnTo>
                    <a:pt x="40" y="252"/>
                  </a:lnTo>
                  <a:lnTo>
                    <a:pt x="40" y="254"/>
                  </a:lnTo>
                  <a:lnTo>
                    <a:pt x="38" y="257"/>
                  </a:lnTo>
                  <a:lnTo>
                    <a:pt x="45" y="262"/>
                  </a:lnTo>
                  <a:lnTo>
                    <a:pt x="53" y="265"/>
                  </a:lnTo>
                  <a:lnTo>
                    <a:pt x="51" y="254"/>
                  </a:lnTo>
                  <a:lnTo>
                    <a:pt x="51" y="244"/>
                  </a:lnTo>
                  <a:lnTo>
                    <a:pt x="49" y="234"/>
                  </a:lnTo>
                  <a:lnTo>
                    <a:pt x="49" y="225"/>
                  </a:lnTo>
                  <a:lnTo>
                    <a:pt x="47" y="214"/>
                  </a:lnTo>
                  <a:lnTo>
                    <a:pt x="47" y="204"/>
                  </a:lnTo>
                  <a:lnTo>
                    <a:pt x="47" y="193"/>
                  </a:lnTo>
                  <a:lnTo>
                    <a:pt x="49" y="184"/>
                  </a:lnTo>
                  <a:lnTo>
                    <a:pt x="49" y="173"/>
                  </a:lnTo>
                  <a:lnTo>
                    <a:pt x="50" y="163"/>
                  </a:lnTo>
                  <a:lnTo>
                    <a:pt x="51" y="152"/>
                  </a:lnTo>
                  <a:lnTo>
                    <a:pt x="55" y="143"/>
                  </a:lnTo>
                  <a:lnTo>
                    <a:pt x="57" y="132"/>
                  </a:lnTo>
                  <a:lnTo>
                    <a:pt x="61" y="122"/>
                  </a:lnTo>
                  <a:lnTo>
                    <a:pt x="64" y="112"/>
                  </a:lnTo>
                  <a:lnTo>
                    <a:pt x="70" y="104"/>
                  </a:lnTo>
                  <a:lnTo>
                    <a:pt x="71" y="94"/>
                  </a:lnTo>
                  <a:lnTo>
                    <a:pt x="76" y="85"/>
                  </a:lnTo>
                  <a:lnTo>
                    <a:pt x="79" y="77"/>
                  </a:lnTo>
                  <a:lnTo>
                    <a:pt x="85" y="68"/>
                  </a:lnTo>
                  <a:lnTo>
                    <a:pt x="89" y="59"/>
                  </a:lnTo>
                  <a:lnTo>
                    <a:pt x="96" y="52"/>
                  </a:lnTo>
                  <a:lnTo>
                    <a:pt x="102" y="43"/>
                  </a:lnTo>
                  <a:lnTo>
                    <a:pt x="110" y="38"/>
                  </a:lnTo>
                  <a:lnTo>
                    <a:pt x="116" y="30"/>
                  </a:lnTo>
                  <a:lnTo>
                    <a:pt x="124" y="24"/>
                  </a:lnTo>
                  <a:lnTo>
                    <a:pt x="133" y="18"/>
                  </a:lnTo>
                  <a:lnTo>
                    <a:pt x="142" y="13"/>
                  </a:lnTo>
                  <a:lnTo>
                    <a:pt x="151" y="8"/>
                  </a:lnTo>
                  <a:lnTo>
                    <a:pt x="161" y="5"/>
                  </a:lnTo>
                  <a:lnTo>
                    <a:pt x="170" y="1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6" name="Freeform 492"/>
            <p:cNvSpPr>
              <a:spLocks/>
            </p:cNvSpPr>
            <p:nvPr/>
          </p:nvSpPr>
          <p:spPr bwMode="auto">
            <a:xfrm>
              <a:off x="7000" y="3956"/>
              <a:ext cx="6" cy="20"/>
            </a:xfrm>
            <a:custGeom>
              <a:avLst/>
              <a:gdLst>
                <a:gd name="T0" fmla="*/ 0 w 20"/>
                <a:gd name="T1" fmla="*/ 0 h 79"/>
                <a:gd name="T2" fmla="*/ 0 w 20"/>
                <a:gd name="T3" fmla="*/ 0 h 79"/>
                <a:gd name="T4" fmla="*/ 0 w 20"/>
                <a:gd name="T5" fmla="*/ 0 h 79"/>
                <a:gd name="T6" fmla="*/ 0 w 20"/>
                <a:gd name="T7" fmla="*/ 0 h 79"/>
                <a:gd name="T8" fmla="*/ 0 w 20"/>
                <a:gd name="T9" fmla="*/ 0 h 79"/>
                <a:gd name="T10" fmla="*/ 0 w 20"/>
                <a:gd name="T11" fmla="*/ 0 h 79"/>
                <a:gd name="T12" fmla="*/ 0 w 20"/>
                <a:gd name="T13" fmla="*/ 0 h 79"/>
                <a:gd name="T14" fmla="*/ 0 w 20"/>
                <a:gd name="T15" fmla="*/ 0 h 79"/>
                <a:gd name="T16" fmla="*/ 0 w 20"/>
                <a:gd name="T17" fmla="*/ 0 h 79"/>
                <a:gd name="T18" fmla="*/ 0 w 20"/>
                <a:gd name="T19" fmla="*/ 0 h 79"/>
                <a:gd name="T20" fmla="*/ 0 w 20"/>
                <a:gd name="T21" fmla="*/ 0 h 79"/>
                <a:gd name="T22" fmla="*/ 0 w 20"/>
                <a:gd name="T23" fmla="*/ 0 h 79"/>
                <a:gd name="T24" fmla="*/ 0 w 20"/>
                <a:gd name="T25" fmla="*/ 0 h 79"/>
                <a:gd name="T26" fmla="*/ 0 w 20"/>
                <a:gd name="T27" fmla="*/ 0 h 79"/>
                <a:gd name="T28" fmla="*/ 0 w 20"/>
                <a:gd name="T29" fmla="*/ 0 h 79"/>
                <a:gd name="T30" fmla="*/ 0 w 20"/>
                <a:gd name="T31" fmla="*/ 0 h 79"/>
                <a:gd name="T32" fmla="*/ 0 w 20"/>
                <a:gd name="T33" fmla="*/ 0 h 79"/>
                <a:gd name="T34" fmla="*/ 0 w 20"/>
                <a:gd name="T35" fmla="*/ 0 h 79"/>
                <a:gd name="T36" fmla="*/ 0 w 20"/>
                <a:gd name="T37" fmla="*/ 0 h 79"/>
                <a:gd name="T38" fmla="*/ 0 w 20"/>
                <a:gd name="T39" fmla="*/ 0 h 79"/>
                <a:gd name="T40" fmla="*/ 0 w 20"/>
                <a:gd name="T41" fmla="*/ 0 h 79"/>
                <a:gd name="T42" fmla="*/ 0 w 20"/>
                <a:gd name="T43" fmla="*/ 0 h 79"/>
                <a:gd name="T44" fmla="*/ 0 w 20"/>
                <a:gd name="T45" fmla="*/ 0 h 79"/>
                <a:gd name="T46" fmla="*/ 0 w 20"/>
                <a:gd name="T47" fmla="*/ 0 h 79"/>
                <a:gd name="T48" fmla="*/ 0 w 20"/>
                <a:gd name="T49" fmla="*/ 0 h 79"/>
                <a:gd name="T50" fmla="*/ 0 w 20"/>
                <a:gd name="T51" fmla="*/ 0 h 7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"/>
                <a:gd name="T79" fmla="*/ 0 h 79"/>
                <a:gd name="T80" fmla="*/ 20 w 20"/>
                <a:gd name="T81" fmla="*/ 79 h 7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" h="79">
                  <a:moveTo>
                    <a:pt x="11" y="0"/>
                  </a:moveTo>
                  <a:lnTo>
                    <a:pt x="12" y="2"/>
                  </a:lnTo>
                  <a:lnTo>
                    <a:pt x="13" y="5"/>
                  </a:lnTo>
                  <a:lnTo>
                    <a:pt x="14" y="10"/>
                  </a:lnTo>
                  <a:lnTo>
                    <a:pt x="17" y="17"/>
                  </a:lnTo>
                  <a:lnTo>
                    <a:pt x="18" y="23"/>
                  </a:lnTo>
                  <a:lnTo>
                    <a:pt x="19" y="30"/>
                  </a:lnTo>
                  <a:lnTo>
                    <a:pt x="19" y="38"/>
                  </a:lnTo>
                  <a:lnTo>
                    <a:pt x="20" y="46"/>
                  </a:lnTo>
                  <a:lnTo>
                    <a:pt x="19" y="56"/>
                  </a:lnTo>
                  <a:lnTo>
                    <a:pt x="19" y="65"/>
                  </a:lnTo>
                  <a:lnTo>
                    <a:pt x="17" y="73"/>
                  </a:lnTo>
                  <a:lnTo>
                    <a:pt x="13" y="78"/>
                  </a:lnTo>
                  <a:lnTo>
                    <a:pt x="11" y="79"/>
                  </a:lnTo>
                  <a:lnTo>
                    <a:pt x="8" y="79"/>
                  </a:lnTo>
                  <a:lnTo>
                    <a:pt x="4" y="76"/>
                  </a:lnTo>
                  <a:lnTo>
                    <a:pt x="0" y="72"/>
                  </a:lnTo>
                  <a:lnTo>
                    <a:pt x="1" y="63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4" y="34"/>
                  </a:lnTo>
                  <a:lnTo>
                    <a:pt x="4" y="24"/>
                  </a:lnTo>
                  <a:lnTo>
                    <a:pt x="5" y="15"/>
                  </a:lnTo>
                  <a:lnTo>
                    <a:pt x="7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7" name="Freeform 493"/>
            <p:cNvSpPr>
              <a:spLocks/>
            </p:cNvSpPr>
            <p:nvPr/>
          </p:nvSpPr>
          <p:spPr bwMode="auto">
            <a:xfrm>
              <a:off x="6742" y="3959"/>
              <a:ext cx="7" cy="6"/>
            </a:xfrm>
            <a:custGeom>
              <a:avLst/>
              <a:gdLst>
                <a:gd name="T0" fmla="*/ 0 w 28"/>
                <a:gd name="T1" fmla="*/ 0 h 25"/>
                <a:gd name="T2" fmla="*/ 0 w 28"/>
                <a:gd name="T3" fmla="*/ 0 h 25"/>
                <a:gd name="T4" fmla="*/ 0 w 28"/>
                <a:gd name="T5" fmla="*/ 0 h 25"/>
                <a:gd name="T6" fmla="*/ 0 w 28"/>
                <a:gd name="T7" fmla="*/ 0 h 25"/>
                <a:gd name="T8" fmla="*/ 0 w 28"/>
                <a:gd name="T9" fmla="*/ 0 h 25"/>
                <a:gd name="T10" fmla="*/ 0 w 28"/>
                <a:gd name="T11" fmla="*/ 0 h 25"/>
                <a:gd name="T12" fmla="*/ 0 w 28"/>
                <a:gd name="T13" fmla="*/ 0 h 25"/>
                <a:gd name="T14" fmla="*/ 0 w 28"/>
                <a:gd name="T15" fmla="*/ 0 h 25"/>
                <a:gd name="T16" fmla="*/ 0 w 28"/>
                <a:gd name="T17" fmla="*/ 0 h 25"/>
                <a:gd name="T18" fmla="*/ 0 w 28"/>
                <a:gd name="T19" fmla="*/ 0 h 25"/>
                <a:gd name="T20" fmla="*/ 0 w 28"/>
                <a:gd name="T21" fmla="*/ 0 h 25"/>
                <a:gd name="T22" fmla="*/ 0 w 28"/>
                <a:gd name="T23" fmla="*/ 0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"/>
                <a:gd name="T37" fmla="*/ 0 h 25"/>
                <a:gd name="T38" fmla="*/ 28 w 2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" h="25">
                  <a:moveTo>
                    <a:pt x="20" y="0"/>
                  </a:moveTo>
                  <a:lnTo>
                    <a:pt x="24" y="1"/>
                  </a:lnTo>
                  <a:lnTo>
                    <a:pt x="28" y="6"/>
                  </a:lnTo>
                  <a:lnTo>
                    <a:pt x="22" y="9"/>
                  </a:lnTo>
                  <a:lnTo>
                    <a:pt x="15" y="17"/>
                  </a:lnTo>
                  <a:lnTo>
                    <a:pt x="8" y="22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6" y="9"/>
                  </a:lnTo>
                  <a:lnTo>
                    <a:pt x="11" y="3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8" name="Freeform 494"/>
            <p:cNvSpPr>
              <a:spLocks/>
            </p:cNvSpPr>
            <p:nvPr/>
          </p:nvSpPr>
          <p:spPr bwMode="auto">
            <a:xfrm>
              <a:off x="6505" y="3962"/>
              <a:ext cx="210" cy="80"/>
            </a:xfrm>
            <a:custGeom>
              <a:avLst/>
              <a:gdLst>
                <a:gd name="T0" fmla="*/ 0 w 841"/>
                <a:gd name="T1" fmla="*/ 0 h 319"/>
                <a:gd name="T2" fmla="*/ 0 w 841"/>
                <a:gd name="T3" fmla="*/ 0 h 319"/>
                <a:gd name="T4" fmla="*/ 0 w 841"/>
                <a:gd name="T5" fmla="*/ 0 h 319"/>
                <a:gd name="T6" fmla="*/ 0 w 841"/>
                <a:gd name="T7" fmla="*/ 0 h 319"/>
                <a:gd name="T8" fmla="*/ 0 w 841"/>
                <a:gd name="T9" fmla="*/ 0 h 319"/>
                <a:gd name="T10" fmla="*/ 0 w 841"/>
                <a:gd name="T11" fmla="*/ 0 h 319"/>
                <a:gd name="T12" fmla="*/ 0 w 841"/>
                <a:gd name="T13" fmla="*/ 0 h 319"/>
                <a:gd name="T14" fmla="*/ 0 w 841"/>
                <a:gd name="T15" fmla="*/ 0 h 319"/>
                <a:gd name="T16" fmla="*/ 0 w 841"/>
                <a:gd name="T17" fmla="*/ 0 h 319"/>
                <a:gd name="T18" fmla="*/ 0 w 841"/>
                <a:gd name="T19" fmla="*/ 0 h 319"/>
                <a:gd name="T20" fmla="*/ 0 w 841"/>
                <a:gd name="T21" fmla="*/ 0 h 319"/>
                <a:gd name="T22" fmla="*/ 0 w 841"/>
                <a:gd name="T23" fmla="*/ 0 h 319"/>
                <a:gd name="T24" fmla="*/ 0 w 841"/>
                <a:gd name="T25" fmla="*/ 0 h 319"/>
                <a:gd name="T26" fmla="*/ 0 w 841"/>
                <a:gd name="T27" fmla="*/ 0 h 319"/>
                <a:gd name="T28" fmla="*/ 0 w 841"/>
                <a:gd name="T29" fmla="*/ 0 h 319"/>
                <a:gd name="T30" fmla="*/ 0 w 841"/>
                <a:gd name="T31" fmla="*/ 0 h 319"/>
                <a:gd name="T32" fmla="*/ 0 w 841"/>
                <a:gd name="T33" fmla="*/ 0 h 319"/>
                <a:gd name="T34" fmla="*/ 0 w 841"/>
                <a:gd name="T35" fmla="*/ 0 h 319"/>
                <a:gd name="T36" fmla="*/ 0 w 841"/>
                <a:gd name="T37" fmla="*/ 0 h 319"/>
                <a:gd name="T38" fmla="*/ 0 w 841"/>
                <a:gd name="T39" fmla="*/ 0 h 319"/>
                <a:gd name="T40" fmla="*/ 0 w 841"/>
                <a:gd name="T41" fmla="*/ 0 h 319"/>
                <a:gd name="T42" fmla="*/ 0 w 841"/>
                <a:gd name="T43" fmla="*/ 0 h 319"/>
                <a:gd name="T44" fmla="*/ 0 w 841"/>
                <a:gd name="T45" fmla="*/ 0 h 319"/>
                <a:gd name="T46" fmla="*/ 0 w 841"/>
                <a:gd name="T47" fmla="*/ 0 h 319"/>
                <a:gd name="T48" fmla="*/ 0 w 841"/>
                <a:gd name="T49" fmla="*/ 0 h 319"/>
                <a:gd name="T50" fmla="*/ 0 w 841"/>
                <a:gd name="T51" fmla="*/ 0 h 319"/>
                <a:gd name="T52" fmla="*/ 0 w 841"/>
                <a:gd name="T53" fmla="*/ 0 h 319"/>
                <a:gd name="T54" fmla="*/ 0 w 841"/>
                <a:gd name="T55" fmla="*/ 0 h 319"/>
                <a:gd name="T56" fmla="*/ 0 w 841"/>
                <a:gd name="T57" fmla="*/ 0 h 319"/>
                <a:gd name="T58" fmla="*/ 0 w 841"/>
                <a:gd name="T59" fmla="*/ 0 h 319"/>
                <a:gd name="T60" fmla="*/ 0 w 841"/>
                <a:gd name="T61" fmla="*/ 0 h 319"/>
                <a:gd name="T62" fmla="*/ 0 w 841"/>
                <a:gd name="T63" fmla="*/ 0 h 319"/>
                <a:gd name="T64" fmla="*/ 0 w 841"/>
                <a:gd name="T65" fmla="*/ 0 h 319"/>
                <a:gd name="T66" fmla="*/ 0 w 841"/>
                <a:gd name="T67" fmla="*/ 0 h 319"/>
                <a:gd name="T68" fmla="*/ 0 w 841"/>
                <a:gd name="T69" fmla="*/ 0 h 319"/>
                <a:gd name="T70" fmla="*/ 0 w 841"/>
                <a:gd name="T71" fmla="*/ 0 h 319"/>
                <a:gd name="T72" fmla="*/ 0 w 841"/>
                <a:gd name="T73" fmla="*/ 0 h 319"/>
                <a:gd name="T74" fmla="*/ 0 w 841"/>
                <a:gd name="T75" fmla="*/ 0 h 319"/>
                <a:gd name="T76" fmla="*/ 0 w 841"/>
                <a:gd name="T77" fmla="*/ 0 h 319"/>
                <a:gd name="T78" fmla="*/ 0 w 841"/>
                <a:gd name="T79" fmla="*/ 0 h 319"/>
                <a:gd name="T80" fmla="*/ 0 w 841"/>
                <a:gd name="T81" fmla="*/ 0 h 319"/>
                <a:gd name="T82" fmla="*/ 0 w 841"/>
                <a:gd name="T83" fmla="*/ 0 h 319"/>
                <a:gd name="T84" fmla="*/ 0 w 841"/>
                <a:gd name="T85" fmla="*/ 0 h 319"/>
                <a:gd name="T86" fmla="*/ 0 w 841"/>
                <a:gd name="T87" fmla="*/ 0 h 319"/>
                <a:gd name="T88" fmla="*/ 0 w 841"/>
                <a:gd name="T89" fmla="*/ 0 h 319"/>
                <a:gd name="T90" fmla="*/ 0 w 841"/>
                <a:gd name="T91" fmla="*/ 0 h 319"/>
                <a:gd name="T92" fmla="*/ 0 w 841"/>
                <a:gd name="T93" fmla="*/ 0 h 319"/>
                <a:gd name="T94" fmla="*/ 0 w 841"/>
                <a:gd name="T95" fmla="*/ 0 h 319"/>
                <a:gd name="T96" fmla="*/ 0 w 841"/>
                <a:gd name="T97" fmla="*/ 0 h 319"/>
                <a:gd name="T98" fmla="*/ 0 w 841"/>
                <a:gd name="T99" fmla="*/ 0 h 319"/>
                <a:gd name="T100" fmla="*/ 0 w 841"/>
                <a:gd name="T101" fmla="*/ 0 h 319"/>
                <a:gd name="T102" fmla="*/ 0 w 841"/>
                <a:gd name="T103" fmla="*/ 0 h 319"/>
                <a:gd name="T104" fmla="*/ 0 w 841"/>
                <a:gd name="T105" fmla="*/ 0 h 319"/>
                <a:gd name="T106" fmla="*/ 0 w 841"/>
                <a:gd name="T107" fmla="*/ 0 h 319"/>
                <a:gd name="T108" fmla="*/ 0 w 841"/>
                <a:gd name="T109" fmla="*/ 0 h 319"/>
                <a:gd name="T110" fmla="*/ 0 w 841"/>
                <a:gd name="T111" fmla="*/ 0 h 319"/>
                <a:gd name="T112" fmla="*/ 0 w 841"/>
                <a:gd name="T113" fmla="*/ 0 h 319"/>
                <a:gd name="T114" fmla="*/ 0 w 841"/>
                <a:gd name="T115" fmla="*/ 0 h 319"/>
                <a:gd name="T116" fmla="*/ 0 w 841"/>
                <a:gd name="T117" fmla="*/ 0 h 319"/>
                <a:gd name="T118" fmla="*/ 0 w 841"/>
                <a:gd name="T119" fmla="*/ 0 h 3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41"/>
                <a:gd name="T181" fmla="*/ 0 h 319"/>
                <a:gd name="T182" fmla="*/ 841 w 841"/>
                <a:gd name="T183" fmla="*/ 319 h 3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41" h="319">
                  <a:moveTo>
                    <a:pt x="2" y="0"/>
                  </a:moveTo>
                  <a:lnTo>
                    <a:pt x="55" y="3"/>
                  </a:lnTo>
                  <a:lnTo>
                    <a:pt x="108" y="6"/>
                  </a:lnTo>
                  <a:lnTo>
                    <a:pt x="161" y="8"/>
                  </a:lnTo>
                  <a:lnTo>
                    <a:pt x="215" y="12"/>
                  </a:lnTo>
                  <a:lnTo>
                    <a:pt x="267" y="15"/>
                  </a:lnTo>
                  <a:lnTo>
                    <a:pt x="320" y="18"/>
                  </a:lnTo>
                  <a:lnTo>
                    <a:pt x="371" y="21"/>
                  </a:lnTo>
                  <a:lnTo>
                    <a:pt x="424" y="26"/>
                  </a:lnTo>
                  <a:lnTo>
                    <a:pt x="475" y="29"/>
                  </a:lnTo>
                  <a:lnTo>
                    <a:pt x="528" y="32"/>
                  </a:lnTo>
                  <a:lnTo>
                    <a:pt x="580" y="36"/>
                  </a:lnTo>
                  <a:lnTo>
                    <a:pt x="633" y="41"/>
                  </a:lnTo>
                  <a:lnTo>
                    <a:pt x="683" y="46"/>
                  </a:lnTo>
                  <a:lnTo>
                    <a:pt x="736" y="50"/>
                  </a:lnTo>
                  <a:lnTo>
                    <a:pt x="787" y="57"/>
                  </a:lnTo>
                  <a:lnTo>
                    <a:pt x="840" y="63"/>
                  </a:lnTo>
                  <a:lnTo>
                    <a:pt x="840" y="79"/>
                  </a:lnTo>
                  <a:lnTo>
                    <a:pt x="840" y="95"/>
                  </a:lnTo>
                  <a:lnTo>
                    <a:pt x="840" y="111"/>
                  </a:lnTo>
                  <a:lnTo>
                    <a:pt x="841" y="127"/>
                  </a:lnTo>
                  <a:lnTo>
                    <a:pt x="841" y="142"/>
                  </a:lnTo>
                  <a:lnTo>
                    <a:pt x="841" y="159"/>
                  </a:lnTo>
                  <a:lnTo>
                    <a:pt x="841" y="175"/>
                  </a:lnTo>
                  <a:lnTo>
                    <a:pt x="841" y="191"/>
                  </a:lnTo>
                  <a:lnTo>
                    <a:pt x="840" y="207"/>
                  </a:lnTo>
                  <a:lnTo>
                    <a:pt x="839" y="222"/>
                  </a:lnTo>
                  <a:lnTo>
                    <a:pt x="838" y="239"/>
                  </a:lnTo>
                  <a:lnTo>
                    <a:pt x="836" y="255"/>
                  </a:lnTo>
                  <a:lnTo>
                    <a:pt x="834" y="271"/>
                  </a:lnTo>
                  <a:lnTo>
                    <a:pt x="834" y="286"/>
                  </a:lnTo>
                  <a:lnTo>
                    <a:pt x="832" y="302"/>
                  </a:lnTo>
                  <a:lnTo>
                    <a:pt x="829" y="319"/>
                  </a:lnTo>
                  <a:lnTo>
                    <a:pt x="822" y="319"/>
                  </a:lnTo>
                  <a:lnTo>
                    <a:pt x="816" y="319"/>
                  </a:lnTo>
                  <a:lnTo>
                    <a:pt x="810" y="319"/>
                  </a:lnTo>
                  <a:lnTo>
                    <a:pt x="803" y="319"/>
                  </a:lnTo>
                  <a:lnTo>
                    <a:pt x="799" y="303"/>
                  </a:lnTo>
                  <a:lnTo>
                    <a:pt x="799" y="290"/>
                  </a:lnTo>
                  <a:lnTo>
                    <a:pt x="799" y="275"/>
                  </a:lnTo>
                  <a:lnTo>
                    <a:pt x="799" y="261"/>
                  </a:lnTo>
                  <a:lnTo>
                    <a:pt x="799" y="247"/>
                  </a:lnTo>
                  <a:lnTo>
                    <a:pt x="799" y="232"/>
                  </a:lnTo>
                  <a:lnTo>
                    <a:pt x="799" y="218"/>
                  </a:lnTo>
                  <a:lnTo>
                    <a:pt x="800" y="203"/>
                  </a:lnTo>
                  <a:lnTo>
                    <a:pt x="799" y="188"/>
                  </a:lnTo>
                  <a:lnTo>
                    <a:pt x="799" y="174"/>
                  </a:lnTo>
                  <a:lnTo>
                    <a:pt x="799" y="160"/>
                  </a:lnTo>
                  <a:lnTo>
                    <a:pt x="799" y="147"/>
                  </a:lnTo>
                  <a:lnTo>
                    <a:pt x="798" y="134"/>
                  </a:lnTo>
                  <a:lnTo>
                    <a:pt x="797" y="122"/>
                  </a:lnTo>
                  <a:lnTo>
                    <a:pt x="794" y="109"/>
                  </a:lnTo>
                  <a:lnTo>
                    <a:pt x="792" y="99"/>
                  </a:lnTo>
                  <a:lnTo>
                    <a:pt x="759" y="95"/>
                  </a:lnTo>
                  <a:lnTo>
                    <a:pt x="728" y="93"/>
                  </a:lnTo>
                  <a:lnTo>
                    <a:pt x="695" y="89"/>
                  </a:lnTo>
                  <a:lnTo>
                    <a:pt x="664" y="86"/>
                  </a:lnTo>
                  <a:lnTo>
                    <a:pt x="633" y="83"/>
                  </a:lnTo>
                  <a:lnTo>
                    <a:pt x="601" y="81"/>
                  </a:lnTo>
                  <a:lnTo>
                    <a:pt x="569" y="77"/>
                  </a:lnTo>
                  <a:lnTo>
                    <a:pt x="538" y="75"/>
                  </a:lnTo>
                  <a:lnTo>
                    <a:pt x="505" y="72"/>
                  </a:lnTo>
                  <a:lnTo>
                    <a:pt x="474" y="70"/>
                  </a:lnTo>
                  <a:lnTo>
                    <a:pt x="440" y="69"/>
                  </a:lnTo>
                  <a:lnTo>
                    <a:pt x="409" y="67"/>
                  </a:lnTo>
                  <a:lnTo>
                    <a:pt x="376" y="63"/>
                  </a:lnTo>
                  <a:lnTo>
                    <a:pt x="344" y="61"/>
                  </a:lnTo>
                  <a:lnTo>
                    <a:pt x="311" y="60"/>
                  </a:lnTo>
                  <a:lnTo>
                    <a:pt x="279" y="58"/>
                  </a:lnTo>
                  <a:lnTo>
                    <a:pt x="263" y="53"/>
                  </a:lnTo>
                  <a:lnTo>
                    <a:pt x="246" y="49"/>
                  </a:lnTo>
                  <a:lnTo>
                    <a:pt x="231" y="47"/>
                  </a:lnTo>
                  <a:lnTo>
                    <a:pt x="214" y="46"/>
                  </a:lnTo>
                  <a:lnTo>
                    <a:pt x="197" y="44"/>
                  </a:lnTo>
                  <a:lnTo>
                    <a:pt x="181" y="44"/>
                  </a:lnTo>
                  <a:lnTo>
                    <a:pt x="164" y="43"/>
                  </a:lnTo>
                  <a:lnTo>
                    <a:pt x="149" y="43"/>
                  </a:lnTo>
                  <a:lnTo>
                    <a:pt x="133" y="42"/>
                  </a:lnTo>
                  <a:lnTo>
                    <a:pt x="116" y="41"/>
                  </a:lnTo>
                  <a:lnTo>
                    <a:pt x="100" y="39"/>
                  </a:lnTo>
                  <a:lnTo>
                    <a:pt x="87" y="39"/>
                  </a:lnTo>
                  <a:lnTo>
                    <a:pt x="72" y="35"/>
                  </a:lnTo>
                  <a:lnTo>
                    <a:pt x="58" y="32"/>
                  </a:lnTo>
                  <a:lnTo>
                    <a:pt x="45" y="28"/>
                  </a:lnTo>
                  <a:lnTo>
                    <a:pt x="34" y="22"/>
                  </a:lnTo>
                  <a:lnTo>
                    <a:pt x="29" y="23"/>
                  </a:lnTo>
                  <a:lnTo>
                    <a:pt x="26" y="27"/>
                  </a:lnTo>
                  <a:lnTo>
                    <a:pt x="21" y="29"/>
                  </a:lnTo>
                  <a:lnTo>
                    <a:pt x="17" y="30"/>
                  </a:lnTo>
                  <a:lnTo>
                    <a:pt x="19" y="35"/>
                  </a:lnTo>
                  <a:lnTo>
                    <a:pt x="20" y="41"/>
                  </a:lnTo>
                  <a:lnTo>
                    <a:pt x="21" y="48"/>
                  </a:lnTo>
                  <a:lnTo>
                    <a:pt x="21" y="55"/>
                  </a:lnTo>
                  <a:lnTo>
                    <a:pt x="21" y="61"/>
                  </a:lnTo>
                  <a:lnTo>
                    <a:pt x="21" y="70"/>
                  </a:lnTo>
                  <a:lnTo>
                    <a:pt x="21" y="76"/>
                  </a:lnTo>
                  <a:lnTo>
                    <a:pt x="22" y="84"/>
                  </a:lnTo>
                  <a:lnTo>
                    <a:pt x="22" y="92"/>
                  </a:lnTo>
                  <a:lnTo>
                    <a:pt x="22" y="99"/>
                  </a:lnTo>
                  <a:lnTo>
                    <a:pt x="22" y="106"/>
                  </a:lnTo>
                  <a:lnTo>
                    <a:pt x="22" y="113"/>
                  </a:lnTo>
                  <a:lnTo>
                    <a:pt x="22" y="121"/>
                  </a:lnTo>
                  <a:lnTo>
                    <a:pt x="23" y="127"/>
                  </a:lnTo>
                  <a:lnTo>
                    <a:pt x="25" y="134"/>
                  </a:lnTo>
                  <a:lnTo>
                    <a:pt x="28" y="141"/>
                  </a:lnTo>
                  <a:lnTo>
                    <a:pt x="32" y="150"/>
                  </a:lnTo>
                  <a:lnTo>
                    <a:pt x="37" y="160"/>
                  </a:lnTo>
                  <a:lnTo>
                    <a:pt x="43" y="166"/>
                  </a:lnTo>
                  <a:lnTo>
                    <a:pt x="52" y="173"/>
                  </a:lnTo>
                  <a:lnTo>
                    <a:pt x="62" y="169"/>
                  </a:lnTo>
                  <a:lnTo>
                    <a:pt x="72" y="167"/>
                  </a:lnTo>
                  <a:lnTo>
                    <a:pt x="82" y="165"/>
                  </a:lnTo>
                  <a:lnTo>
                    <a:pt x="93" y="165"/>
                  </a:lnTo>
                  <a:lnTo>
                    <a:pt x="104" y="163"/>
                  </a:lnTo>
                  <a:lnTo>
                    <a:pt x="115" y="162"/>
                  </a:lnTo>
                  <a:lnTo>
                    <a:pt x="126" y="160"/>
                  </a:lnTo>
                  <a:lnTo>
                    <a:pt x="137" y="159"/>
                  </a:lnTo>
                  <a:lnTo>
                    <a:pt x="135" y="153"/>
                  </a:lnTo>
                  <a:lnTo>
                    <a:pt x="134" y="149"/>
                  </a:lnTo>
                  <a:lnTo>
                    <a:pt x="131" y="146"/>
                  </a:lnTo>
                  <a:lnTo>
                    <a:pt x="127" y="143"/>
                  </a:lnTo>
                  <a:lnTo>
                    <a:pt x="120" y="140"/>
                  </a:lnTo>
                  <a:lnTo>
                    <a:pt x="111" y="139"/>
                  </a:lnTo>
                  <a:lnTo>
                    <a:pt x="103" y="138"/>
                  </a:lnTo>
                  <a:lnTo>
                    <a:pt x="93" y="138"/>
                  </a:lnTo>
                  <a:lnTo>
                    <a:pt x="84" y="138"/>
                  </a:lnTo>
                  <a:lnTo>
                    <a:pt x="76" y="138"/>
                  </a:lnTo>
                  <a:lnTo>
                    <a:pt x="69" y="137"/>
                  </a:lnTo>
                  <a:lnTo>
                    <a:pt x="64" y="137"/>
                  </a:lnTo>
                  <a:lnTo>
                    <a:pt x="59" y="134"/>
                  </a:lnTo>
                  <a:lnTo>
                    <a:pt x="58" y="132"/>
                  </a:lnTo>
                  <a:lnTo>
                    <a:pt x="59" y="124"/>
                  </a:lnTo>
                  <a:lnTo>
                    <a:pt x="67" y="119"/>
                  </a:lnTo>
                  <a:lnTo>
                    <a:pt x="73" y="117"/>
                  </a:lnTo>
                  <a:lnTo>
                    <a:pt x="79" y="117"/>
                  </a:lnTo>
                  <a:lnTo>
                    <a:pt x="86" y="117"/>
                  </a:lnTo>
                  <a:lnTo>
                    <a:pt x="93" y="117"/>
                  </a:lnTo>
                  <a:lnTo>
                    <a:pt x="100" y="116"/>
                  </a:lnTo>
                  <a:lnTo>
                    <a:pt x="106" y="116"/>
                  </a:lnTo>
                  <a:lnTo>
                    <a:pt x="114" y="116"/>
                  </a:lnTo>
                  <a:lnTo>
                    <a:pt x="121" y="116"/>
                  </a:lnTo>
                  <a:lnTo>
                    <a:pt x="127" y="116"/>
                  </a:lnTo>
                  <a:lnTo>
                    <a:pt x="134" y="116"/>
                  </a:lnTo>
                  <a:lnTo>
                    <a:pt x="140" y="116"/>
                  </a:lnTo>
                  <a:lnTo>
                    <a:pt x="147" y="116"/>
                  </a:lnTo>
                  <a:lnTo>
                    <a:pt x="153" y="116"/>
                  </a:lnTo>
                  <a:lnTo>
                    <a:pt x="161" y="116"/>
                  </a:lnTo>
                  <a:lnTo>
                    <a:pt x="168" y="117"/>
                  </a:lnTo>
                  <a:lnTo>
                    <a:pt x="175" y="119"/>
                  </a:lnTo>
                  <a:lnTo>
                    <a:pt x="164" y="113"/>
                  </a:lnTo>
                  <a:lnTo>
                    <a:pt x="155" y="110"/>
                  </a:lnTo>
                  <a:lnTo>
                    <a:pt x="144" y="107"/>
                  </a:lnTo>
                  <a:lnTo>
                    <a:pt x="134" y="105"/>
                  </a:lnTo>
                  <a:lnTo>
                    <a:pt x="127" y="102"/>
                  </a:lnTo>
                  <a:lnTo>
                    <a:pt x="121" y="102"/>
                  </a:lnTo>
                  <a:lnTo>
                    <a:pt x="114" y="101"/>
                  </a:lnTo>
                  <a:lnTo>
                    <a:pt x="108" y="100"/>
                  </a:lnTo>
                  <a:lnTo>
                    <a:pt x="102" y="97"/>
                  </a:lnTo>
                  <a:lnTo>
                    <a:pt x="94" y="95"/>
                  </a:lnTo>
                  <a:lnTo>
                    <a:pt x="88" y="93"/>
                  </a:lnTo>
                  <a:lnTo>
                    <a:pt x="81" y="89"/>
                  </a:lnTo>
                  <a:lnTo>
                    <a:pt x="125" y="89"/>
                  </a:lnTo>
                  <a:lnTo>
                    <a:pt x="168" y="89"/>
                  </a:lnTo>
                  <a:lnTo>
                    <a:pt x="211" y="89"/>
                  </a:lnTo>
                  <a:lnTo>
                    <a:pt x="255" y="89"/>
                  </a:lnTo>
                  <a:lnTo>
                    <a:pt x="298" y="89"/>
                  </a:lnTo>
                  <a:lnTo>
                    <a:pt x="340" y="90"/>
                  </a:lnTo>
                  <a:lnTo>
                    <a:pt x="382" y="92"/>
                  </a:lnTo>
                  <a:lnTo>
                    <a:pt x="427" y="93"/>
                  </a:lnTo>
                  <a:lnTo>
                    <a:pt x="468" y="94"/>
                  </a:lnTo>
                  <a:lnTo>
                    <a:pt x="510" y="96"/>
                  </a:lnTo>
                  <a:lnTo>
                    <a:pt x="552" y="99"/>
                  </a:lnTo>
                  <a:lnTo>
                    <a:pt x="594" y="102"/>
                  </a:lnTo>
                  <a:lnTo>
                    <a:pt x="636" y="107"/>
                  </a:lnTo>
                  <a:lnTo>
                    <a:pt x="680" y="113"/>
                  </a:lnTo>
                  <a:lnTo>
                    <a:pt x="722" y="119"/>
                  </a:lnTo>
                  <a:lnTo>
                    <a:pt x="764" y="126"/>
                  </a:lnTo>
                  <a:lnTo>
                    <a:pt x="758" y="132"/>
                  </a:lnTo>
                  <a:lnTo>
                    <a:pt x="752" y="136"/>
                  </a:lnTo>
                  <a:lnTo>
                    <a:pt x="745" y="138"/>
                  </a:lnTo>
                  <a:lnTo>
                    <a:pt x="738" y="141"/>
                  </a:lnTo>
                  <a:lnTo>
                    <a:pt x="729" y="141"/>
                  </a:lnTo>
                  <a:lnTo>
                    <a:pt x="720" y="142"/>
                  </a:lnTo>
                  <a:lnTo>
                    <a:pt x="711" y="141"/>
                  </a:lnTo>
                  <a:lnTo>
                    <a:pt x="703" y="140"/>
                  </a:lnTo>
                  <a:lnTo>
                    <a:pt x="693" y="138"/>
                  </a:lnTo>
                  <a:lnTo>
                    <a:pt x="682" y="137"/>
                  </a:lnTo>
                  <a:lnTo>
                    <a:pt x="673" y="135"/>
                  </a:lnTo>
                  <a:lnTo>
                    <a:pt x="664" y="135"/>
                  </a:lnTo>
                  <a:lnTo>
                    <a:pt x="656" y="134"/>
                  </a:lnTo>
                  <a:lnTo>
                    <a:pt x="647" y="135"/>
                  </a:lnTo>
                  <a:lnTo>
                    <a:pt x="640" y="136"/>
                  </a:lnTo>
                  <a:lnTo>
                    <a:pt x="634" y="139"/>
                  </a:lnTo>
                  <a:lnTo>
                    <a:pt x="640" y="140"/>
                  </a:lnTo>
                  <a:lnTo>
                    <a:pt x="648" y="143"/>
                  </a:lnTo>
                  <a:lnTo>
                    <a:pt x="657" y="145"/>
                  </a:lnTo>
                  <a:lnTo>
                    <a:pt x="665" y="147"/>
                  </a:lnTo>
                  <a:lnTo>
                    <a:pt x="673" y="148"/>
                  </a:lnTo>
                  <a:lnTo>
                    <a:pt x="682" y="150"/>
                  </a:lnTo>
                  <a:lnTo>
                    <a:pt x="689" y="152"/>
                  </a:lnTo>
                  <a:lnTo>
                    <a:pt x="699" y="155"/>
                  </a:lnTo>
                  <a:lnTo>
                    <a:pt x="706" y="156"/>
                  </a:lnTo>
                  <a:lnTo>
                    <a:pt x="716" y="159"/>
                  </a:lnTo>
                  <a:lnTo>
                    <a:pt x="723" y="162"/>
                  </a:lnTo>
                  <a:lnTo>
                    <a:pt x="732" y="165"/>
                  </a:lnTo>
                  <a:lnTo>
                    <a:pt x="740" y="167"/>
                  </a:lnTo>
                  <a:lnTo>
                    <a:pt x="748" y="170"/>
                  </a:lnTo>
                  <a:lnTo>
                    <a:pt x="756" y="174"/>
                  </a:lnTo>
                  <a:lnTo>
                    <a:pt x="764" y="178"/>
                  </a:lnTo>
                  <a:lnTo>
                    <a:pt x="759" y="186"/>
                  </a:lnTo>
                  <a:lnTo>
                    <a:pt x="753" y="192"/>
                  </a:lnTo>
                  <a:lnTo>
                    <a:pt x="735" y="185"/>
                  </a:lnTo>
                  <a:lnTo>
                    <a:pt x="717" y="179"/>
                  </a:lnTo>
                  <a:lnTo>
                    <a:pt x="699" y="174"/>
                  </a:lnTo>
                  <a:lnTo>
                    <a:pt x="682" y="169"/>
                  </a:lnTo>
                  <a:lnTo>
                    <a:pt x="662" y="165"/>
                  </a:lnTo>
                  <a:lnTo>
                    <a:pt x="644" y="163"/>
                  </a:lnTo>
                  <a:lnTo>
                    <a:pt x="624" y="161"/>
                  </a:lnTo>
                  <a:lnTo>
                    <a:pt x="606" y="160"/>
                  </a:lnTo>
                  <a:lnTo>
                    <a:pt x="587" y="157"/>
                  </a:lnTo>
                  <a:lnTo>
                    <a:pt x="568" y="156"/>
                  </a:lnTo>
                  <a:lnTo>
                    <a:pt x="548" y="155"/>
                  </a:lnTo>
                  <a:lnTo>
                    <a:pt x="530" y="154"/>
                  </a:lnTo>
                  <a:lnTo>
                    <a:pt x="510" y="152"/>
                  </a:lnTo>
                  <a:lnTo>
                    <a:pt x="493" y="150"/>
                  </a:lnTo>
                  <a:lnTo>
                    <a:pt x="474" y="147"/>
                  </a:lnTo>
                  <a:lnTo>
                    <a:pt x="457" y="145"/>
                  </a:lnTo>
                  <a:lnTo>
                    <a:pt x="456" y="149"/>
                  </a:lnTo>
                  <a:lnTo>
                    <a:pt x="455" y="153"/>
                  </a:lnTo>
                  <a:lnTo>
                    <a:pt x="473" y="155"/>
                  </a:lnTo>
                  <a:lnTo>
                    <a:pt x="491" y="159"/>
                  </a:lnTo>
                  <a:lnTo>
                    <a:pt x="509" y="162"/>
                  </a:lnTo>
                  <a:lnTo>
                    <a:pt x="528" y="165"/>
                  </a:lnTo>
                  <a:lnTo>
                    <a:pt x="546" y="167"/>
                  </a:lnTo>
                  <a:lnTo>
                    <a:pt x="565" y="170"/>
                  </a:lnTo>
                  <a:lnTo>
                    <a:pt x="583" y="175"/>
                  </a:lnTo>
                  <a:lnTo>
                    <a:pt x="601" y="178"/>
                  </a:lnTo>
                  <a:lnTo>
                    <a:pt x="620" y="181"/>
                  </a:lnTo>
                  <a:lnTo>
                    <a:pt x="638" y="187"/>
                  </a:lnTo>
                  <a:lnTo>
                    <a:pt x="657" y="190"/>
                  </a:lnTo>
                  <a:lnTo>
                    <a:pt x="675" y="195"/>
                  </a:lnTo>
                  <a:lnTo>
                    <a:pt x="693" y="199"/>
                  </a:lnTo>
                  <a:lnTo>
                    <a:pt x="711" y="204"/>
                  </a:lnTo>
                  <a:lnTo>
                    <a:pt x="729" y="209"/>
                  </a:lnTo>
                  <a:lnTo>
                    <a:pt x="747" y="216"/>
                  </a:lnTo>
                  <a:lnTo>
                    <a:pt x="741" y="220"/>
                  </a:lnTo>
                  <a:lnTo>
                    <a:pt x="734" y="226"/>
                  </a:lnTo>
                  <a:lnTo>
                    <a:pt x="727" y="228"/>
                  </a:lnTo>
                  <a:lnTo>
                    <a:pt x="718" y="229"/>
                  </a:lnTo>
                  <a:lnTo>
                    <a:pt x="709" y="229"/>
                  </a:lnTo>
                  <a:lnTo>
                    <a:pt x="700" y="229"/>
                  </a:lnTo>
                  <a:lnTo>
                    <a:pt x="691" y="229"/>
                  </a:lnTo>
                  <a:lnTo>
                    <a:pt x="682" y="228"/>
                  </a:lnTo>
                  <a:lnTo>
                    <a:pt x="671" y="225"/>
                  </a:lnTo>
                  <a:lnTo>
                    <a:pt x="660" y="221"/>
                  </a:lnTo>
                  <a:lnTo>
                    <a:pt x="651" y="218"/>
                  </a:lnTo>
                  <a:lnTo>
                    <a:pt x="642" y="217"/>
                  </a:lnTo>
                  <a:lnTo>
                    <a:pt x="633" y="214"/>
                  </a:lnTo>
                  <a:lnTo>
                    <a:pt x="624" y="212"/>
                  </a:lnTo>
                  <a:lnTo>
                    <a:pt x="615" y="209"/>
                  </a:lnTo>
                  <a:lnTo>
                    <a:pt x="609" y="209"/>
                  </a:lnTo>
                  <a:lnTo>
                    <a:pt x="601" y="208"/>
                  </a:lnTo>
                  <a:lnTo>
                    <a:pt x="597" y="208"/>
                  </a:lnTo>
                  <a:lnTo>
                    <a:pt x="589" y="206"/>
                  </a:lnTo>
                  <a:lnTo>
                    <a:pt x="581" y="204"/>
                  </a:lnTo>
                  <a:lnTo>
                    <a:pt x="573" y="202"/>
                  </a:lnTo>
                  <a:lnTo>
                    <a:pt x="564" y="200"/>
                  </a:lnTo>
                  <a:lnTo>
                    <a:pt x="556" y="198"/>
                  </a:lnTo>
                  <a:lnTo>
                    <a:pt x="547" y="196"/>
                  </a:lnTo>
                  <a:lnTo>
                    <a:pt x="539" y="194"/>
                  </a:lnTo>
                  <a:lnTo>
                    <a:pt x="532" y="193"/>
                  </a:lnTo>
                  <a:lnTo>
                    <a:pt x="524" y="192"/>
                  </a:lnTo>
                  <a:lnTo>
                    <a:pt x="521" y="193"/>
                  </a:lnTo>
                  <a:lnTo>
                    <a:pt x="515" y="194"/>
                  </a:lnTo>
                  <a:lnTo>
                    <a:pt x="512" y="198"/>
                  </a:lnTo>
                  <a:lnTo>
                    <a:pt x="511" y="200"/>
                  </a:lnTo>
                  <a:lnTo>
                    <a:pt x="512" y="206"/>
                  </a:lnTo>
                  <a:lnTo>
                    <a:pt x="527" y="208"/>
                  </a:lnTo>
                  <a:lnTo>
                    <a:pt x="542" y="209"/>
                  </a:lnTo>
                  <a:lnTo>
                    <a:pt x="556" y="212"/>
                  </a:lnTo>
                  <a:lnTo>
                    <a:pt x="573" y="215"/>
                  </a:lnTo>
                  <a:lnTo>
                    <a:pt x="587" y="218"/>
                  </a:lnTo>
                  <a:lnTo>
                    <a:pt x="601" y="220"/>
                  </a:lnTo>
                  <a:lnTo>
                    <a:pt x="616" y="223"/>
                  </a:lnTo>
                  <a:lnTo>
                    <a:pt x="633" y="228"/>
                  </a:lnTo>
                  <a:lnTo>
                    <a:pt x="647" y="230"/>
                  </a:lnTo>
                  <a:lnTo>
                    <a:pt x="662" y="234"/>
                  </a:lnTo>
                  <a:lnTo>
                    <a:pt x="676" y="239"/>
                  </a:lnTo>
                  <a:lnTo>
                    <a:pt x="692" y="243"/>
                  </a:lnTo>
                  <a:lnTo>
                    <a:pt x="706" y="246"/>
                  </a:lnTo>
                  <a:lnTo>
                    <a:pt x="721" y="250"/>
                  </a:lnTo>
                  <a:lnTo>
                    <a:pt x="736" y="256"/>
                  </a:lnTo>
                  <a:lnTo>
                    <a:pt x="752" y="261"/>
                  </a:lnTo>
                  <a:lnTo>
                    <a:pt x="748" y="268"/>
                  </a:lnTo>
                  <a:lnTo>
                    <a:pt x="745" y="272"/>
                  </a:lnTo>
                  <a:lnTo>
                    <a:pt x="741" y="273"/>
                  </a:lnTo>
                  <a:lnTo>
                    <a:pt x="736" y="275"/>
                  </a:lnTo>
                  <a:lnTo>
                    <a:pt x="729" y="274"/>
                  </a:lnTo>
                  <a:lnTo>
                    <a:pt x="723" y="273"/>
                  </a:lnTo>
                  <a:lnTo>
                    <a:pt x="717" y="272"/>
                  </a:lnTo>
                  <a:lnTo>
                    <a:pt x="710" y="270"/>
                  </a:lnTo>
                  <a:lnTo>
                    <a:pt x="701" y="267"/>
                  </a:lnTo>
                  <a:lnTo>
                    <a:pt x="694" y="263"/>
                  </a:lnTo>
                  <a:lnTo>
                    <a:pt x="686" y="260"/>
                  </a:lnTo>
                  <a:lnTo>
                    <a:pt x="679" y="260"/>
                  </a:lnTo>
                  <a:lnTo>
                    <a:pt x="671" y="257"/>
                  </a:lnTo>
                  <a:lnTo>
                    <a:pt x="663" y="258"/>
                  </a:lnTo>
                  <a:lnTo>
                    <a:pt x="657" y="258"/>
                  </a:lnTo>
                  <a:lnTo>
                    <a:pt x="651" y="261"/>
                  </a:lnTo>
                  <a:lnTo>
                    <a:pt x="642" y="262"/>
                  </a:lnTo>
                  <a:lnTo>
                    <a:pt x="634" y="266"/>
                  </a:lnTo>
                  <a:lnTo>
                    <a:pt x="641" y="268"/>
                  </a:lnTo>
                  <a:lnTo>
                    <a:pt x="650" y="271"/>
                  </a:lnTo>
                  <a:lnTo>
                    <a:pt x="658" y="272"/>
                  </a:lnTo>
                  <a:lnTo>
                    <a:pt x="667" y="275"/>
                  </a:lnTo>
                  <a:lnTo>
                    <a:pt x="674" y="278"/>
                  </a:lnTo>
                  <a:lnTo>
                    <a:pt x="682" y="281"/>
                  </a:lnTo>
                  <a:lnTo>
                    <a:pt x="692" y="283"/>
                  </a:lnTo>
                  <a:lnTo>
                    <a:pt x="700" y="286"/>
                  </a:lnTo>
                  <a:lnTo>
                    <a:pt x="707" y="288"/>
                  </a:lnTo>
                  <a:lnTo>
                    <a:pt x="717" y="290"/>
                  </a:lnTo>
                  <a:lnTo>
                    <a:pt x="724" y="293"/>
                  </a:lnTo>
                  <a:lnTo>
                    <a:pt x="734" y="295"/>
                  </a:lnTo>
                  <a:lnTo>
                    <a:pt x="741" y="297"/>
                  </a:lnTo>
                  <a:lnTo>
                    <a:pt x="751" y="299"/>
                  </a:lnTo>
                  <a:lnTo>
                    <a:pt x="758" y="301"/>
                  </a:lnTo>
                  <a:lnTo>
                    <a:pt x="768" y="303"/>
                  </a:lnTo>
                  <a:lnTo>
                    <a:pt x="769" y="311"/>
                  </a:lnTo>
                  <a:lnTo>
                    <a:pt x="770" y="319"/>
                  </a:lnTo>
                  <a:lnTo>
                    <a:pt x="722" y="313"/>
                  </a:lnTo>
                  <a:lnTo>
                    <a:pt x="675" y="311"/>
                  </a:lnTo>
                  <a:lnTo>
                    <a:pt x="627" y="308"/>
                  </a:lnTo>
                  <a:lnTo>
                    <a:pt x="580" y="306"/>
                  </a:lnTo>
                  <a:lnTo>
                    <a:pt x="533" y="303"/>
                  </a:lnTo>
                  <a:lnTo>
                    <a:pt x="486" y="302"/>
                  </a:lnTo>
                  <a:lnTo>
                    <a:pt x="440" y="299"/>
                  </a:lnTo>
                  <a:lnTo>
                    <a:pt x="394" y="298"/>
                  </a:lnTo>
                  <a:lnTo>
                    <a:pt x="347" y="294"/>
                  </a:lnTo>
                  <a:lnTo>
                    <a:pt x="302" y="292"/>
                  </a:lnTo>
                  <a:lnTo>
                    <a:pt x="256" y="287"/>
                  </a:lnTo>
                  <a:lnTo>
                    <a:pt x="210" y="284"/>
                  </a:lnTo>
                  <a:lnTo>
                    <a:pt x="164" y="279"/>
                  </a:lnTo>
                  <a:lnTo>
                    <a:pt x="119" y="273"/>
                  </a:lnTo>
                  <a:lnTo>
                    <a:pt x="73" y="267"/>
                  </a:lnTo>
                  <a:lnTo>
                    <a:pt x="28" y="260"/>
                  </a:lnTo>
                  <a:lnTo>
                    <a:pt x="25" y="243"/>
                  </a:lnTo>
                  <a:lnTo>
                    <a:pt x="22" y="228"/>
                  </a:lnTo>
                  <a:lnTo>
                    <a:pt x="21" y="210"/>
                  </a:lnTo>
                  <a:lnTo>
                    <a:pt x="19" y="195"/>
                  </a:lnTo>
                  <a:lnTo>
                    <a:pt x="15" y="177"/>
                  </a:lnTo>
                  <a:lnTo>
                    <a:pt x="13" y="162"/>
                  </a:lnTo>
                  <a:lnTo>
                    <a:pt x="10" y="145"/>
                  </a:lnTo>
                  <a:lnTo>
                    <a:pt x="9" y="128"/>
                  </a:lnTo>
                  <a:lnTo>
                    <a:pt x="5" y="111"/>
                  </a:lnTo>
                  <a:lnTo>
                    <a:pt x="4" y="95"/>
                  </a:lnTo>
                  <a:lnTo>
                    <a:pt x="2" y="79"/>
                  </a:lnTo>
                  <a:lnTo>
                    <a:pt x="2" y="62"/>
                  </a:lnTo>
                  <a:lnTo>
                    <a:pt x="0" y="46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8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49" name="Freeform 495"/>
            <p:cNvSpPr>
              <a:spLocks/>
            </p:cNvSpPr>
            <p:nvPr/>
          </p:nvSpPr>
          <p:spPr bwMode="auto">
            <a:xfrm>
              <a:off x="7053" y="3962"/>
              <a:ext cx="14" cy="17"/>
            </a:xfrm>
            <a:custGeom>
              <a:avLst/>
              <a:gdLst>
                <a:gd name="T0" fmla="*/ 0 w 55"/>
                <a:gd name="T1" fmla="*/ 0 h 71"/>
                <a:gd name="T2" fmla="*/ 0 w 55"/>
                <a:gd name="T3" fmla="*/ 0 h 71"/>
                <a:gd name="T4" fmla="*/ 0 w 55"/>
                <a:gd name="T5" fmla="*/ 0 h 71"/>
                <a:gd name="T6" fmla="*/ 0 w 55"/>
                <a:gd name="T7" fmla="*/ 0 h 71"/>
                <a:gd name="T8" fmla="*/ 0 w 55"/>
                <a:gd name="T9" fmla="*/ 0 h 71"/>
                <a:gd name="T10" fmla="*/ 0 w 55"/>
                <a:gd name="T11" fmla="*/ 0 h 71"/>
                <a:gd name="T12" fmla="*/ 0 w 55"/>
                <a:gd name="T13" fmla="*/ 0 h 71"/>
                <a:gd name="T14" fmla="*/ 0 w 55"/>
                <a:gd name="T15" fmla="*/ 0 h 71"/>
                <a:gd name="T16" fmla="*/ 0 w 55"/>
                <a:gd name="T17" fmla="*/ 0 h 71"/>
                <a:gd name="T18" fmla="*/ 0 w 55"/>
                <a:gd name="T19" fmla="*/ 0 h 71"/>
                <a:gd name="T20" fmla="*/ 0 w 55"/>
                <a:gd name="T21" fmla="*/ 0 h 71"/>
                <a:gd name="T22" fmla="*/ 0 w 55"/>
                <a:gd name="T23" fmla="*/ 0 h 71"/>
                <a:gd name="T24" fmla="*/ 0 w 55"/>
                <a:gd name="T25" fmla="*/ 0 h 71"/>
                <a:gd name="T26" fmla="*/ 0 w 55"/>
                <a:gd name="T27" fmla="*/ 0 h 71"/>
                <a:gd name="T28" fmla="*/ 0 w 55"/>
                <a:gd name="T29" fmla="*/ 0 h 71"/>
                <a:gd name="T30" fmla="*/ 0 w 55"/>
                <a:gd name="T31" fmla="*/ 0 h 71"/>
                <a:gd name="T32" fmla="*/ 0 w 55"/>
                <a:gd name="T33" fmla="*/ 0 h 71"/>
                <a:gd name="T34" fmla="*/ 0 w 55"/>
                <a:gd name="T35" fmla="*/ 0 h 71"/>
                <a:gd name="T36" fmla="*/ 0 w 55"/>
                <a:gd name="T37" fmla="*/ 0 h 71"/>
                <a:gd name="T38" fmla="*/ 0 w 55"/>
                <a:gd name="T39" fmla="*/ 0 h 71"/>
                <a:gd name="T40" fmla="*/ 0 w 55"/>
                <a:gd name="T41" fmla="*/ 0 h 71"/>
                <a:gd name="T42" fmla="*/ 0 w 55"/>
                <a:gd name="T43" fmla="*/ 0 h 71"/>
                <a:gd name="T44" fmla="*/ 0 w 55"/>
                <a:gd name="T45" fmla="*/ 0 h 71"/>
                <a:gd name="T46" fmla="*/ 0 w 55"/>
                <a:gd name="T47" fmla="*/ 0 h 71"/>
                <a:gd name="T48" fmla="*/ 0 w 55"/>
                <a:gd name="T49" fmla="*/ 0 h 71"/>
                <a:gd name="T50" fmla="*/ 0 w 55"/>
                <a:gd name="T51" fmla="*/ 0 h 71"/>
                <a:gd name="T52" fmla="*/ 0 w 55"/>
                <a:gd name="T53" fmla="*/ 0 h 71"/>
                <a:gd name="T54" fmla="*/ 0 w 55"/>
                <a:gd name="T55" fmla="*/ 0 h 71"/>
                <a:gd name="T56" fmla="*/ 0 w 55"/>
                <a:gd name="T57" fmla="*/ 0 h 71"/>
                <a:gd name="T58" fmla="*/ 0 w 55"/>
                <a:gd name="T59" fmla="*/ 0 h 71"/>
                <a:gd name="T60" fmla="*/ 0 w 55"/>
                <a:gd name="T61" fmla="*/ 0 h 7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5"/>
                <a:gd name="T94" fmla="*/ 0 h 71"/>
                <a:gd name="T95" fmla="*/ 55 w 55"/>
                <a:gd name="T96" fmla="*/ 71 h 7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5" h="71">
                  <a:moveTo>
                    <a:pt x="20" y="1"/>
                  </a:moveTo>
                  <a:lnTo>
                    <a:pt x="27" y="0"/>
                  </a:lnTo>
                  <a:lnTo>
                    <a:pt x="33" y="1"/>
                  </a:lnTo>
                  <a:lnTo>
                    <a:pt x="39" y="3"/>
                  </a:lnTo>
                  <a:lnTo>
                    <a:pt x="44" y="7"/>
                  </a:lnTo>
                  <a:lnTo>
                    <a:pt x="48" y="9"/>
                  </a:lnTo>
                  <a:lnTo>
                    <a:pt x="51" y="15"/>
                  </a:lnTo>
                  <a:lnTo>
                    <a:pt x="53" y="20"/>
                  </a:lnTo>
                  <a:lnTo>
                    <a:pt x="55" y="27"/>
                  </a:lnTo>
                  <a:lnTo>
                    <a:pt x="54" y="31"/>
                  </a:lnTo>
                  <a:lnTo>
                    <a:pt x="53" y="37"/>
                  </a:lnTo>
                  <a:lnTo>
                    <a:pt x="50" y="43"/>
                  </a:lnTo>
                  <a:lnTo>
                    <a:pt x="49" y="49"/>
                  </a:lnTo>
                  <a:lnTo>
                    <a:pt x="42" y="59"/>
                  </a:lnTo>
                  <a:lnTo>
                    <a:pt x="33" y="67"/>
                  </a:lnTo>
                  <a:lnTo>
                    <a:pt x="25" y="70"/>
                  </a:lnTo>
                  <a:lnTo>
                    <a:pt x="18" y="71"/>
                  </a:lnTo>
                  <a:lnTo>
                    <a:pt x="9" y="70"/>
                  </a:lnTo>
                  <a:lnTo>
                    <a:pt x="0" y="67"/>
                  </a:lnTo>
                  <a:lnTo>
                    <a:pt x="6" y="62"/>
                  </a:lnTo>
                  <a:lnTo>
                    <a:pt x="10" y="58"/>
                  </a:lnTo>
                  <a:lnTo>
                    <a:pt x="15" y="50"/>
                  </a:lnTo>
                  <a:lnTo>
                    <a:pt x="19" y="43"/>
                  </a:lnTo>
                  <a:lnTo>
                    <a:pt x="19" y="34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0" name="Freeform 496"/>
            <p:cNvSpPr>
              <a:spLocks/>
            </p:cNvSpPr>
            <p:nvPr/>
          </p:nvSpPr>
          <p:spPr bwMode="auto">
            <a:xfrm>
              <a:off x="6757" y="3975"/>
              <a:ext cx="43" cy="58"/>
            </a:xfrm>
            <a:custGeom>
              <a:avLst/>
              <a:gdLst>
                <a:gd name="T0" fmla="*/ 0 w 172"/>
                <a:gd name="T1" fmla="*/ 0 h 235"/>
                <a:gd name="T2" fmla="*/ 0 w 172"/>
                <a:gd name="T3" fmla="*/ 0 h 235"/>
                <a:gd name="T4" fmla="*/ 0 w 172"/>
                <a:gd name="T5" fmla="*/ 0 h 235"/>
                <a:gd name="T6" fmla="*/ 0 w 172"/>
                <a:gd name="T7" fmla="*/ 0 h 235"/>
                <a:gd name="T8" fmla="*/ 0 w 172"/>
                <a:gd name="T9" fmla="*/ 0 h 235"/>
                <a:gd name="T10" fmla="*/ 0 w 172"/>
                <a:gd name="T11" fmla="*/ 0 h 235"/>
                <a:gd name="T12" fmla="*/ 0 w 172"/>
                <a:gd name="T13" fmla="*/ 0 h 235"/>
                <a:gd name="T14" fmla="*/ 0 w 172"/>
                <a:gd name="T15" fmla="*/ 0 h 235"/>
                <a:gd name="T16" fmla="*/ 0 w 172"/>
                <a:gd name="T17" fmla="*/ 0 h 235"/>
                <a:gd name="T18" fmla="*/ 0 w 172"/>
                <a:gd name="T19" fmla="*/ 0 h 235"/>
                <a:gd name="T20" fmla="*/ 0 w 172"/>
                <a:gd name="T21" fmla="*/ 0 h 235"/>
                <a:gd name="T22" fmla="*/ 0 w 172"/>
                <a:gd name="T23" fmla="*/ 0 h 235"/>
                <a:gd name="T24" fmla="*/ 0 w 172"/>
                <a:gd name="T25" fmla="*/ 0 h 235"/>
                <a:gd name="T26" fmla="*/ 0 w 172"/>
                <a:gd name="T27" fmla="*/ 0 h 235"/>
                <a:gd name="T28" fmla="*/ 0 w 172"/>
                <a:gd name="T29" fmla="*/ 0 h 235"/>
                <a:gd name="T30" fmla="*/ 0 w 172"/>
                <a:gd name="T31" fmla="*/ 0 h 235"/>
                <a:gd name="T32" fmla="*/ 0 w 172"/>
                <a:gd name="T33" fmla="*/ 0 h 235"/>
                <a:gd name="T34" fmla="*/ 0 w 172"/>
                <a:gd name="T35" fmla="*/ 0 h 235"/>
                <a:gd name="T36" fmla="*/ 0 w 172"/>
                <a:gd name="T37" fmla="*/ 0 h 235"/>
                <a:gd name="T38" fmla="*/ 0 w 172"/>
                <a:gd name="T39" fmla="*/ 0 h 235"/>
                <a:gd name="T40" fmla="*/ 0 w 172"/>
                <a:gd name="T41" fmla="*/ 0 h 235"/>
                <a:gd name="T42" fmla="*/ 0 w 172"/>
                <a:gd name="T43" fmla="*/ 0 h 235"/>
                <a:gd name="T44" fmla="*/ 0 w 172"/>
                <a:gd name="T45" fmla="*/ 0 h 235"/>
                <a:gd name="T46" fmla="*/ 0 w 172"/>
                <a:gd name="T47" fmla="*/ 0 h 235"/>
                <a:gd name="T48" fmla="*/ 0 w 172"/>
                <a:gd name="T49" fmla="*/ 0 h 235"/>
                <a:gd name="T50" fmla="*/ 0 w 172"/>
                <a:gd name="T51" fmla="*/ 0 h 235"/>
                <a:gd name="T52" fmla="*/ 0 w 172"/>
                <a:gd name="T53" fmla="*/ 0 h 235"/>
                <a:gd name="T54" fmla="*/ 0 w 172"/>
                <a:gd name="T55" fmla="*/ 0 h 235"/>
                <a:gd name="T56" fmla="*/ 0 w 172"/>
                <a:gd name="T57" fmla="*/ 0 h 235"/>
                <a:gd name="T58" fmla="*/ 0 w 172"/>
                <a:gd name="T59" fmla="*/ 0 h 235"/>
                <a:gd name="T60" fmla="*/ 0 w 172"/>
                <a:gd name="T61" fmla="*/ 0 h 235"/>
                <a:gd name="T62" fmla="*/ 0 w 172"/>
                <a:gd name="T63" fmla="*/ 0 h 235"/>
                <a:gd name="T64" fmla="*/ 0 w 172"/>
                <a:gd name="T65" fmla="*/ 0 h 235"/>
                <a:gd name="T66" fmla="*/ 0 w 172"/>
                <a:gd name="T67" fmla="*/ 0 h 23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2"/>
                <a:gd name="T103" fmla="*/ 0 h 235"/>
                <a:gd name="T104" fmla="*/ 172 w 172"/>
                <a:gd name="T105" fmla="*/ 235 h 23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2" h="235">
                  <a:moveTo>
                    <a:pt x="53" y="4"/>
                  </a:moveTo>
                  <a:lnTo>
                    <a:pt x="78" y="0"/>
                  </a:lnTo>
                  <a:lnTo>
                    <a:pt x="101" y="4"/>
                  </a:lnTo>
                  <a:lnTo>
                    <a:pt x="120" y="11"/>
                  </a:lnTo>
                  <a:lnTo>
                    <a:pt x="137" y="26"/>
                  </a:lnTo>
                  <a:lnTo>
                    <a:pt x="149" y="43"/>
                  </a:lnTo>
                  <a:lnTo>
                    <a:pt x="160" y="63"/>
                  </a:lnTo>
                  <a:lnTo>
                    <a:pt x="167" y="84"/>
                  </a:lnTo>
                  <a:lnTo>
                    <a:pt x="172" y="107"/>
                  </a:lnTo>
                  <a:lnTo>
                    <a:pt x="172" y="130"/>
                  </a:lnTo>
                  <a:lnTo>
                    <a:pt x="168" y="153"/>
                  </a:lnTo>
                  <a:lnTo>
                    <a:pt x="161" y="175"/>
                  </a:lnTo>
                  <a:lnTo>
                    <a:pt x="153" y="194"/>
                  </a:lnTo>
                  <a:lnTo>
                    <a:pt x="139" y="210"/>
                  </a:lnTo>
                  <a:lnTo>
                    <a:pt x="125" y="223"/>
                  </a:lnTo>
                  <a:lnTo>
                    <a:pt x="105" y="232"/>
                  </a:lnTo>
                  <a:lnTo>
                    <a:pt x="83" y="235"/>
                  </a:lnTo>
                  <a:lnTo>
                    <a:pt x="65" y="226"/>
                  </a:lnTo>
                  <a:lnTo>
                    <a:pt x="49" y="216"/>
                  </a:lnTo>
                  <a:lnTo>
                    <a:pt x="36" y="204"/>
                  </a:lnTo>
                  <a:lnTo>
                    <a:pt x="25" y="191"/>
                  </a:lnTo>
                  <a:lnTo>
                    <a:pt x="15" y="176"/>
                  </a:lnTo>
                  <a:lnTo>
                    <a:pt x="9" y="160"/>
                  </a:lnTo>
                  <a:lnTo>
                    <a:pt x="5" y="144"/>
                  </a:lnTo>
                  <a:lnTo>
                    <a:pt x="2" y="128"/>
                  </a:lnTo>
                  <a:lnTo>
                    <a:pt x="0" y="111"/>
                  </a:lnTo>
                  <a:lnTo>
                    <a:pt x="1" y="95"/>
                  </a:lnTo>
                  <a:lnTo>
                    <a:pt x="5" y="76"/>
                  </a:lnTo>
                  <a:lnTo>
                    <a:pt x="9" y="61"/>
                  </a:lnTo>
                  <a:lnTo>
                    <a:pt x="17" y="44"/>
                  </a:lnTo>
                  <a:lnTo>
                    <a:pt x="26" y="30"/>
                  </a:lnTo>
                  <a:lnTo>
                    <a:pt x="38" y="16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1" name="Freeform 497"/>
            <p:cNvSpPr>
              <a:spLocks/>
            </p:cNvSpPr>
            <p:nvPr/>
          </p:nvSpPr>
          <p:spPr bwMode="auto">
            <a:xfrm>
              <a:off x="6770" y="3990"/>
              <a:ext cx="16" cy="24"/>
            </a:xfrm>
            <a:custGeom>
              <a:avLst/>
              <a:gdLst>
                <a:gd name="T0" fmla="*/ 0 w 62"/>
                <a:gd name="T1" fmla="*/ 0 h 95"/>
                <a:gd name="T2" fmla="*/ 0 w 62"/>
                <a:gd name="T3" fmla="*/ 0 h 95"/>
                <a:gd name="T4" fmla="*/ 0 w 62"/>
                <a:gd name="T5" fmla="*/ 0 h 95"/>
                <a:gd name="T6" fmla="*/ 0 w 62"/>
                <a:gd name="T7" fmla="*/ 0 h 95"/>
                <a:gd name="T8" fmla="*/ 0 w 62"/>
                <a:gd name="T9" fmla="*/ 0 h 95"/>
                <a:gd name="T10" fmla="*/ 0 w 62"/>
                <a:gd name="T11" fmla="*/ 0 h 95"/>
                <a:gd name="T12" fmla="*/ 0 w 62"/>
                <a:gd name="T13" fmla="*/ 0 h 95"/>
                <a:gd name="T14" fmla="*/ 0 w 62"/>
                <a:gd name="T15" fmla="*/ 0 h 95"/>
                <a:gd name="T16" fmla="*/ 0 w 62"/>
                <a:gd name="T17" fmla="*/ 0 h 95"/>
                <a:gd name="T18" fmla="*/ 0 w 62"/>
                <a:gd name="T19" fmla="*/ 0 h 95"/>
                <a:gd name="T20" fmla="*/ 0 w 62"/>
                <a:gd name="T21" fmla="*/ 0 h 95"/>
                <a:gd name="T22" fmla="*/ 0 w 62"/>
                <a:gd name="T23" fmla="*/ 0 h 95"/>
                <a:gd name="T24" fmla="*/ 0 w 62"/>
                <a:gd name="T25" fmla="*/ 0 h 95"/>
                <a:gd name="T26" fmla="*/ 0 w 62"/>
                <a:gd name="T27" fmla="*/ 0 h 95"/>
                <a:gd name="T28" fmla="*/ 0 w 62"/>
                <a:gd name="T29" fmla="*/ 0 h 95"/>
                <a:gd name="T30" fmla="*/ 0 w 62"/>
                <a:gd name="T31" fmla="*/ 0 h 95"/>
                <a:gd name="T32" fmla="*/ 0 w 62"/>
                <a:gd name="T33" fmla="*/ 0 h 95"/>
                <a:gd name="T34" fmla="*/ 0 w 62"/>
                <a:gd name="T35" fmla="*/ 0 h 95"/>
                <a:gd name="T36" fmla="*/ 0 w 62"/>
                <a:gd name="T37" fmla="*/ 0 h 95"/>
                <a:gd name="T38" fmla="*/ 0 w 62"/>
                <a:gd name="T39" fmla="*/ 0 h 95"/>
                <a:gd name="T40" fmla="*/ 0 w 62"/>
                <a:gd name="T41" fmla="*/ 0 h 95"/>
                <a:gd name="T42" fmla="*/ 0 w 62"/>
                <a:gd name="T43" fmla="*/ 0 h 95"/>
                <a:gd name="T44" fmla="*/ 0 w 62"/>
                <a:gd name="T45" fmla="*/ 0 h 95"/>
                <a:gd name="T46" fmla="*/ 0 w 62"/>
                <a:gd name="T47" fmla="*/ 0 h 95"/>
                <a:gd name="T48" fmla="*/ 0 w 62"/>
                <a:gd name="T49" fmla="*/ 0 h 95"/>
                <a:gd name="T50" fmla="*/ 0 w 62"/>
                <a:gd name="T51" fmla="*/ 0 h 95"/>
                <a:gd name="T52" fmla="*/ 0 w 62"/>
                <a:gd name="T53" fmla="*/ 0 h 95"/>
                <a:gd name="T54" fmla="*/ 0 w 62"/>
                <a:gd name="T55" fmla="*/ 0 h 95"/>
                <a:gd name="T56" fmla="*/ 0 w 62"/>
                <a:gd name="T57" fmla="*/ 0 h 95"/>
                <a:gd name="T58" fmla="*/ 0 w 62"/>
                <a:gd name="T59" fmla="*/ 0 h 95"/>
                <a:gd name="T60" fmla="*/ 0 w 62"/>
                <a:gd name="T61" fmla="*/ 0 h 95"/>
                <a:gd name="T62" fmla="*/ 0 w 62"/>
                <a:gd name="T63" fmla="*/ 0 h 95"/>
                <a:gd name="T64" fmla="*/ 0 w 62"/>
                <a:gd name="T65" fmla="*/ 0 h 95"/>
                <a:gd name="T66" fmla="*/ 0 w 62"/>
                <a:gd name="T67" fmla="*/ 0 h 95"/>
                <a:gd name="T68" fmla="*/ 0 w 62"/>
                <a:gd name="T69" fmla="*/ 0 h 95"/>
                <a:gd name="T70" fmla="*/ 0 w 62"/>
                <a:gd name="T71" fmla="*/ 0 h 95"/>
                <a:gd name="T72" fmla="*/ 0 w 62"/>
                <a:gd name="T73" fmla="*/ 0 h 95"/>
                <a:gd name="T74" fmla="*/ 0 w 62"/>
                <a:gd name="T75" fmla="*/ 0 h 95"/>
                <a:gd name="T76" fmla="*/ 0 w 62"/>
                <a:gd name="T77" fmla="*/ 0 h 95"/>
                <a:gd name="T78" fmla="*/ 0 w 62"/>
                <a:gd name="T79" fmla="*/ 0 h 95"/>
                <a:gd name="T80" fmla="*/ 0 w 62"/>
                <a:gd name="T81" fmla="*/ 0 h 95"/>
                <a:gd name="T82" fmla="*/ 0 w 62"/>
                <a:gd name="T83" fmla="*/ 0 h 95"/>
                <a:gd name="T84" fmla="*/ 0 w 62"/>
                <a:gd name="T85" fmla="*/ 0 h 95"/>
                <a:gd name="T86" fmla="*/ 0 w 62"/>
                <a:gd name="T87" fmla="*/ 0 h 95"/>
                <a:gd name="T88" fmla="*/ 0 w 62"/>
                <a:gd name="T89" fmla="*/ 0 h 95"/>
                <a:gd name="T90" fmla="*/ 0 w 62"/>
                <a:gd name="T91" fmla="*/ 0 h 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2"/>
                <a:gd name="T139" fmla="*/ 0 h 95"/>
                <a:gd name="T140" fmla="*/ 62 w 62"/>
                <a:gd name="T141" fmla="*/ 95 h 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2" h="95">
                  <a:moveTo>
                    <a:pt x="17" y="1"/>
                  </a:moveTo>
                  <a:lnTo>
                    <a:pt x="26" y="0"/>
                  </a:lnTo>
                  <a:lnTo>
                    <a:pt x="37" y="3"/>
                  </a:lnTo>
                  <a:lnTo>
                    <a:pt x="44" y="8"/>
                  </a:lnTo>
                  <a:lnTo>
                    <a:pt x="50" y="14"/>
                  </a:lnTo>
                  <a:lnTo>
                    <a:pt x="55" y="21"/>
                  </a:lnTo>
                  <a:lnTo>
                    <a:pt x="60" y="29"/>
                  </a:lnTo>
                  <a:lnTo>
                    <a:pt x="61" y="38"/>
                  </a:lnTo>
                  <a:lnTo>
                    <a:pt x="62" y="48"/>
                  </a:lnTo>
                  <a:lnTo>
                    <a:pt x="61" y="56"/>
                  </a:lnTo>
                  <a:lnTo>
                    <a:pt x="60" y="65"/>
                  </a:lnTo>
                  <a:lnTo>
                    <a:pt x="55" y="74"/>
                  </a:lnTo>
                  <a:lnTo>
                    <a:pt x="50" y="81"/>
                  </a:lnTo>
                  <a:lnTo>
                    <a:pt x="44" y="86"/>
                  </a:lnTo>
                  <a:lnTo>
                    <a:pt x="37" y="91"/>
                  </a:lnTo>
                  <a:lnTo>
                    <a:pt x="27" y="94"/>
                  </a:lnTo>
                  <a:lnTo>
                    <a:pt x="19" y="95"/>
                  </a:lnTo>
                  <a:lnTo>
                    <a:pt x="17" y="87"/>
                  </a:lnTo>
                  <a:lnTo>
                    <a:pt x="11" y="85"/>
                  </a:lnTo>
                  <a:lnTo>
                    <a:pt x="11" y="83"/>
                  </a:lnTo>
                  <a:lnTo>
                    <a:pt x="15" y="79"/>
                  </a:lnTo>
                  <a:lnTo>
                    <a:pt x="21" y="74"/>
                  </a:lnTo>
                  <a:lnTo>
                    <a:pt x="26" y="67"/>
                  </a:lnTo>
                  <a:lnTo>
                    <a:pt x="31" y="61"/>
                  </a:lnTo>
                  <a:lnTo>
                    <a:pt x="34" y="52"/>
                  </a:lnTo>
                  <a:lnTo>
                    <a:pt x="37" y="43"/>
                  </a:lnTo>
                  <a:lnTo>
                    <a:pt x="37" y="35"/>
                  </a:lnTo>
                  <a:lnTo>
                    <a:pt x="38" y="26"/>
                  </a:lnTo>
                  <a:lnTo>
                    <a:pt x="30" y="22"/>
                  </a:lnTo>
                  <a:lnTo>
                    <a:pt x="24" y="22"/>
                  </a:lnTo>
                  <a:lnTo>
                    <a:pt x="18" y="24"/>
                  </a:lnTo>
                  <a:lnTo>
                    <a:pt x="14" y="28"/>
                  </a:lnTo>
                  <a:lnTo>
                    <a:pt x="11" y="33"/>
                  </a:lnTo>
                  <a:lnTo>
                    <a:pt x="9" y="40"/>
                  </a:lnTo>
                  <a:lnTo>
                    <a:pt x="8" y="47"/>
                  </a:lnTo>
                  <a:lnTo>
                    <a:pt x="11" y="55"/>
                  </a:lnTo>
                  <a:lnTo>
                    <a:pt x="5" y="52"/>
                  </a:lnTo>
                  <a:lnTo>
                    <a:pt x="2" y="44"/>
                  </a:lnTo>
                  <a:lnTo>
                    <a:pt x="0" y="36"/>
                  </a:lnTo>
                  <a:lnTo>
                    <a:pt x="1" y="27"/>
                  </a:lnTo>
                  <a:lnTo>
                    <a:pt x="2" y="17"/>
                  </a:lnTo>
                  <a:lnTo>
                    <a:pt x="5" y="10"/>
                  </a:lnTo>
                  <a:lnTo>
                    <a:pt x="9" y="3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2" name="Freeform 498"/>
            <p:cNvSpPr>
              <a:spLocks/>
            </p:cNvSpPr>
            <p:nvPr/>
          </p:nvSpPr>
          <p:spPr bwMode="auto">
            <a:xfrm>
              <a:off x="6546" y="3997"/>
              <a:ext cx="8" cy="4"/>
            </a:xfrm>
            <a:custGeom>
              <a:avLst/>
              <a:gdLst>
                <a:gd name="T0" fmla="*/ 0 w 33"/>
                <a:gd name="T1" fmla="*/ 0 h 16"/>
                <a:gd name="T2" fmla="*/ 0 w 33"/>
                <a:gd name="T3" fmla="*/ 0 h 16"/>
                <a:gd name="T4" fmla="*/ 0 w 33"/>
                <a:gd name="T5" fmla="*/ 0 h 16"/>
                <a:gd name="T6" fmla="*/ 0 w 33"/>
                <a:gd name="T7" fmla="*/ 0 h 16"/>
                <a:gd name="T8" fmla="*/ 0 w 33"/>
                <a:gd name="T9" fmla="*/ 0 h 16"/>
                <a:gd name="T10" fmla="*/ 0 w 33"/>
                <a:gd name="T11" fmla="*/ 0 h 16"/>
                <a:gd name="T12" fmla="*/ 0 w 33"/>
                <a:gd name="T13" fmla="*/ 0 h 16"/>
                <a:gd name="T14" fmla="*/ 0 w 33"/>
                <a:gd name="T15" fmla="*/ 0 h 16"/>
                <a:gd name="T16" fmla="*/ 0 w 33"/>
                <a:gd name="T17" fmla="*/ 0 h 16"/>
                <a:gd name="T18" fmla="*/ 0 w 33"/>
                <a:gd name="T19" fmla="*/ 0 h 16"/>
                <a:gd name="T20" fmla="*/ 0 w 33"/>
                <a:gd name="T21" fmla="*/ 0 h 16"/>
                <a:gd name="T22" fmla="*/ 0 w 33"/>
                <a:gd name="T23" fmla="*/ 0 h 16"/>
                <a:gd name="T24" fmla="*/ 0 w 33"/>
                <a:gd name="T25" fmla="*/ 0 h 16"/>
                <a:gd name="T26" fmla="*/ 0 w 33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"/>
                <a:gd name="T43" fmla="*/ 0 h 16"/>
                <a:gd name="T44" fmla="*/ 33 w 33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" h="16">
                  <a:moveTo>
                    <a:pt x="6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33" y="8"/>
                  </a:lnTo>
                  <a:lnTo>
                    <a:pt x="25" y="14"/>
                  </a:lnTo>
                  <a:lnTo>
                    <a:pt x="19" y="15"/>
                  </a:lnTo>
                  <a:lnTo>
                    <a:pt x="13" y="16"/>
                  </a:lnTo>
                  <a:lnTo>
                    <a:pt x="7" y="14"/>
                  </a:lnTo>
                  <a:lnTo>
                    <a:pt x="4" y="12"/>
                  </a:lnTo>
                  <a:lnTo>
                    <a:pt x="0" y="7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3" name="Freeform 499"/>
            <p:cNvSpPr>
              <a:spLocks/>
            </p:cNvSpPr>
            <p:nvPr/>
          </p:nvSpPr>
          <p:spPr bwMode="auto">
            <a:xfrm>
              <a:off x="6515" y="4005"/>
              <a:ext cx="28" cy="17"/>
            </a:xfrm>
            <a:custGeom>
              <a:avLst/>
              <a:gdLst>
                <a:gd name="T0" fmla="*/ 0 w 114"/>
                <a:gd name="T1" fmla="*/ 0 h 67"/>
                <a:gd name="T2" fmla="*/ 0 w 114"/>
                <a:gd name="T3" fmla="*/ 0 h 67"/>
                <a:gd name="T4" fmla="*/ 0 w 114"/>
                <a:gd name="T5" fmla="*/ 0 h 67"/>
                <a:gd name="T6" fmla="*/ 0 w 114"/>
                <a:gd name="T7" fmla="*/ 0 h 67"/>
                <a:gd name="T8" fmla="*/ 0 w 114"/>
                <a:gd name="T9" fmla="*/ 0 h 67"/>
                <a:gd name="T10" fmla="*/ 0 w 114"/>
                <a:gd name="T11" fmla="*/ 0 h 67"/>
                <a:gd name="T12" fmla="*/ 0 w 114"/>
                <a:gd name="T13" fmla="*/ 0 h 67"/>
                <a:gd name="T14" fmla="*/ 0 w 114"/>
                <a:gd name="T15" fmla="*/ 0 h 67"/>
                <a:gd name="T16" fmla="*/ 0 w 114"/>
                <a:gd name="T17" fmla="*/ 0 h 67"/>
                <a:gd name="T18" fmla="*/ 0 w 114"/>
                <a:gd name="T19" fmla="*/ 0 h 67"/>
                <a:gd name="T20" fmla="*/ 0 w 114"/>
                <a:gd name="T21" fmla="*/ 0 h 67"/>
                <a:gd name="T22" fmla="*/ 0 w 114"/>
                <a:gd name="T23" fmla="*/ 0 h 67"/>
                <a:gd name="T24" fmla="*/ 0 w 114"/>
                <a:gd name="T25" fmla="*/ 0 h 67"/>
                <a:gd name="T26" fmla="*/ 0 w 114"/>
                <a:gd name="T27" fmla="*/ 0 h 67"/>
                <a:gd name="T28" fmla="*/ 0 w 114"/>
                <a:gd name="T29" fmla="*/ 0 h 67"/>
                <a:gd name="T30" fmla="*/ 0 w 114"/>
                <a:gd name="T31" fmla="*/ 0 h 67"/>
                <a:gd name="T32" fmla="*/ 0 w 114"/>
                <a:gd name="T33" fmla="*/ 0 h 67"/>
                <a:gd name="T34" fmla="*/ 0 w 114"/>
                <a:gd name="T35" fmla="*/ 0 h 67"/>
                <a:gd name="T36" fmla="*/ 0 w 114"/>
                <a:gd name="T37" fmla="*/ 0 h 67"/>
                <a:gd name="T38" fmla="*/ 0 w 114"/>
                <a:gd name="T39" fmla="*/ 0 h 67"/>
                <a:gd name="T40" fmla="*/ 0 w 114"/>
                <a:gd name="T41" fmla="*/ 0 h 67"/>
                <a:gd name="T42" fmla="*/ 0 w 114"/>
                <a:gd name="T43" fmla="*/ 0 h 67"/>
                <a:gd name="T44" fmla="*/ 0 w 114"/>
                <a:gd name="T45" fmla="*/ 0 h 67"/>
                <a:gd name="T46" fmla="*/ 0 w 114"/>
                <a:gd name="T47" fmla="*/ 0 h 67"/>
                <a:gd name="T48" fmla="*/ 0 w 114"/>
                <a:gd name="T49" fmla="*/ 0 h 67"/>
                <a:gd name="T50" fmla="*/ 0 w 114"/>
                <a:gd name="T51" fmla="*/ 0 h 67"/>
                <a:gd name="T52" fmla="*/ 0 w 114"/>
                <a:gd name="T53" fmla="*/ 0 h 67"/>
                <a:gd name="T54" fmla="*/ 0 w 114"/>
                <a:gd name="T55" fmla="*/ 0 h 67"/>
                <a:gd name="T56" fmla="*/ 0 w 114"/>
                <a:gd name="T57" fmla="*/ 0 h 67"/>
                <a:gd name="T58" fmla="*/ 0 w 114"/>
                <a:gd name="T59" fmla="*/ 0 h 67"/>
                <a:gd name="T60" fmla="*/ 0 w 114"/>
                <a:gd name="T61" fmla="*/ 0 h 67"/>
                <a:gd name="T62" fmla="*/ 0 w 114"/>
                <a:gd name="T63" fmla="*/ 0 h 67"/>
                <a:gd name="T64" fmla="*/ 0 w 114"/>
                <a:gd name="T65" fmla="*/ 0 h 67"/>
                <a:gd name="T66" fmla="*/ 0 w 114"/>
                <a:gd name="T67" fmla="*/ 0 h 67"/>
                <a:gd name="T68" fmla="*/ 0 w 114"/>
                <a:gd name="T69" fmla="*/ 0 h 67"/>
                <a:gd name="T70" fmla="*/ 0 w 114"/>
                <a:gd name="T71" fmla="*/ 0 h 67"/>
                <a:gd name="T72" fmla="*/ 0 w 114"/>
                <a:gd name="T73" fmla="*/ 0 h 67"/>
                <a:gd name="T74" fmla="*/ 0 w 114"/>
                <a:gd name="T75" fmla="*/ 0 h 67"/>
                <a:gd name="T76" fmla="*/ 0 w 114"/>
                <a:gd name="T77" fmla="*/ 0 h 67"/>
                <a:gd name="T78" fmla="*/ 0 w 114"/>
                <a:gd name="T79" fmla="*/ 0 h 67"/>
                <a:gd name="T80" fmla="*/ 0 w 114"/>
                <a:gd name="T81" fmla="*/ 0 h 67"/>
                <a:gd name="T82" fmla="*/ 0 w 114"/>
                <a:gd name="T83" fmla="*/ 0 h 67"/>
                <a:gd name="T84" fmla="*/ 0 w 114"/>
                <a:gd name="T85" fmla="*/ 0 h 67"/>
                <a:gd name="T86" fmla="*/ 0 w 114"/>
                <a:gd name="T87" fmla="*/ 0 h 67"/>
                <a:gd name="T88" fmla="*/ 0 w 114"/>
                <a:gd name="T89" fmla="*/ 0 h 67"/>
                <a:gd name="T90" fmla="*/ 0 w 114"/>
                <a:gd name="T91" fmla="*/ 0 h 67"/>
                <a:gd name="T92" fmla="*/ 0 w 114"/>
                <a:gd name="T93" fmla="*/ 0 h 67"/>
                <a:gd name="T94" fmla="*/ 0 w 114"/>
                <a:gd name="T95" fmla="*/ 0 h 67"/>
                <a:gd name="T96" fmla="*/ 0 w 114"/>
                <a:gd name="T97" fmla="*/ 0 h 67"/>
                <a:gd name="T98" fmla="*/ 0 w 114"/>
                <a:gd name="T99" fmla="*/ 0 h 67"/>
                <a:gd name="T100" fmla="*/ 0 w 114"/>
                <a:gd name="T101" fmla="*/ 0 h 67"/>
                <a:gd name="T102" fmla="*/ 0 w 114"/>
                <a:gd name="T103" fmla="*/ 0 h 67"/>
                <a:gd name="T104" fmla="*/ 0 w 114"/>
                <a:gd name="T105" fmla="*/ 0 h 67"/>
                <a:gd name="T106" fmla="*/ 0 w 114"/>
                <a:gd name="T107" fmla="*/ 0 h 67"/>
                <a:gd name="T108" fmla="*/ 0 w 114"/>
                <a:gd name="T109" fmla="*/ 0 h 67"/>
                <a:gd name="T110" fmla="*/ 0 w 114"/>
                <a:gd name="T111" fmla="*/ 0 h 6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67"/>
                <a:gd name="T170" fmla="*/ 114 w 114"/>
                <a:gd name="T171" fmla="*/ 67 h 6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67">
                  <a:moveTo>
                    <a:pt x="95" y="0"/>
                  </a:moveTo>
                  <a:lnTo>
                    <a:pt x="100" y="1"/>
                  </a:lnTo>
                  <a:lnTo>
                    <a:pt x="105" y="3"/>
                  </a:lnTo>
                  <a:lnTo>
                    <a:pt x="107" y="4"/>
                  </a:lnTo>
                  <a:lnTo>
                    <a:pt x="110" y="6"/>
                  </a:lnTo>
                  <a:lnTo>
                    <a:pt x="108" y="8"/>
                  </a:lnTo>
                  <a:lnTo>
                    <a:pt x="104" y="12"/>
                  </a:lnTo>
                  <a:lnTo>
                    <a:pt x="95" y="13"/>
                  </a:lnTo>
                  <a:lnTo>
                    <a:pt x="84" y="14"/>
                  </a:lnTo>
                  <a:lnTo>
                    <a:pt x="72" y="14"/>
                  </a:lnTo>
                  <a:lnTo>
                    <a:pt x="64" y="15"/>
                  </a:lnTo>
                  <a:lnTo>
                    <a:pt x="66" y="23"/>
                  </a:lnTo>
                  <a:lnTo>
                    <a:pt x="73" y="27"/>
                  </a:lnTo>
                  <a:lnTo>
                    <a:pt x="80" y="27"/>
                  </a:lnTo>
                  <a:lnTo>
                    <a:pt x="89" y="27"/>
                  </a:lnTo>
                  <a:lnTo>
                    <a:pt x="98" y="26"/>
                  </a:lnTo>
                  <a:lnTo>
                    <a:pt x="105" y="27"/>
                  </a:lnTo>
                  <a:lnTo>
                    <a:pt x="110" y="30"/>
                  </a:lnTo>
                  <a:lnTo>
                    <a:pt x="114" y="39"/>
                  </a:lnTo>
                  <a:lnTo>
                    <a:pt x="106" y="39"/>
                  </a:lnTo>
                  <a:lnTo>
                    <a:pt x="99" y="39"/>
                  </a:lnTo>
                  <a:lnTo>
                    <a:pt x="90" y="40"/>
                  </a:lnTo>
                  <a:lnTo>
                    <a:pt x="84" y="41"/>
                  </a:lnTo>
                  <a:lnTo>
                    <a:pt x="76" y="42"/>
                  </a:lnTo>
                  <a:lnTo>
                    <a:pt x="70" y="44"/>
                  </a:lnTo>
                  <a:lnTo>
                    <a:pt x="64" y="45"/>
                  </a:lnTo>
                  <a:lnTo>
                    <a:pt x="58" y="46"/>
                  </a:lnTo>
                  <a:lnTo>
                    <a:pt x="52" y="47"/>
                  </a:lnTo>
                  <a:lnTo>
                    <a:pt x="45" y="49"/>
                  </a:lnTo>
                  <a:lnTo>
                    <a:pt x="40" y="52"/>
                  </a:lnTo>
                  <a:lnTo>
                    <a:pt x="34" y="55"/>
                  </a:lnTo>
                  <a:lnTo>
                    <a:pt x="23" y="60"/>
                  </a:lnTo>
                  <a:lnTo>
                    <a:pt x="13" y="67"/>
                  </a:lnTo>
                  <a:lnTo>
                    <a:pt x="7" y="62"/>
                  </a:lnTo>
                  <a:lnTo>
                    <a:pt x="2" y="62"/>
                  </a:lnTo>
                  <a:lnTo>
                    <a:pt x="2" y="56"/>
                  </a:lnTo>
                  <a:lnTo>
                    <a:pt x="4" y="49"/>
                  </a:lnTo>
                  <a:lnTo>
                    <a:pt x="2" y="44"/>
                  </a:lnTo>
                  <a:lnTo>
                    <a:pt x="2" y="37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5"/>
                  </a:lnTo>
                  <a:lnTo>
                    <a:pt x="12" y="13"/>
                  </a:lnTo>
                  <a:lnTo>
                    <a:pt x="24" y="12"/>
                  </a:lnTo>
                  <a:lnTo>
                    <a:pt x="29" y="9"/>
                  </a:lnTo>
                  <a:lnTo>
                    <a:pt x="36" y="8"/>
                  </a:lnTo>
                  <a:lnTo>
                    <a:pt x="41" y="7"/>
                  </a:lnTo>
                  <a:lnTo>
                    <a:pt x="48" y="7"/>
                  </a:lnTo>
                  <a:lnTo>
                    <a:pt x="53" y="6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2" y="3"/>
                  </a:lnTo>
                  <a:lnTo>
                    <a:pt x="83" y="2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4" name="Freeform 500"/>
            <p:cNvSpPr>
              <a:spLocks/>
            </p:cNvSpPr>
            <p:nvPr/>
          </p:nvSpPr>
          <p:spPr bwMode="auto">
            <a:xfrm>
              <a:off x="7208" y="4015"/>
              <a:ext cx="9" cy="4"/>
            </a:xfrm>
            <a:custGeom>
              <a:avLst/>
              <a:gdLst>
                <a:gd name="T0" fmla="*/ 0 w 36"/>
                <a:gd name="T1" fmla="*/ 0 h 16"/>
                <a:gd name="T2" fmla="*/ 0 w 36"/>
                <a:gd name="T3" fmla="*/ 0 h 16"/>
                <a:gd name="T4" fmla="*/ 0 w 36"/>
                <a:gd name="T5" fmla="*/ 0 h 16"/>
                <a:gd name="T6" fmla="*/ 0 w 36"/>
                <a:gd name="T7" fmla="*/ 0 h 16"/>
                <a:gd name="T8" fmla="*/ 0 w 36"/>
                <a:gd name="T9" fmla="*/ 0 h 16"/>
                <a:gd name="T10" fmla="*/ 0 w 36"/>
                <a:gd name="T11" fmla="*/ 0 h 16"/>
                <a:gd name="T12" fmla="*/ 0 w 36"/>
                <a:gd name="T13" fmla="*/ 0 h 16"/>
                <a:gd name="T14" fmla="*/ 0 w 36"/>
                <a:gd name="T15" fmla="*/ 0 h 16"/>
                <a:gd name="T16" fmla="*/ 0 w 36"/>
                <a:gd name="T17" fmla="*/ 0 h 16"/>
                <a:gd name="T18" fmla="*/ 0 w 36"/>
                <a:gd name="T19" fmla="*/ 0 h 16"/>
                <a:gd name="T20" fmla="*/ 0 w 36"/>
                <a:gd name="T21" fmla="*/ 0 h 16"/>
                <a:gd name="T22" fmla="*/ 0 w 36"/>
                <a:gd name="T23" fmla="*/ 0 h 16"/>
                <a:gd name="T24" fmla="*/ 0 w 36"/>
                <a:gd name="T25" fmla="*/ 0 h 16"/>
                <a:gd name="T26" fmla="*/ 0 w 36"/>
                <a:gd name="T27" fmla="*/ 0 h 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6"/>
                <a:gd name="T43" fmla="*/ 0 h 16"/>
                <a:gd name="T44" fmla="*/ 36 w 36"/>
                <a:gd name="T45" fmla="*/ 16 h 1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6" h="16">
                  <a:moveTo>
                    <a:pt x="23" y="0"/>
                  </a:moveTo>
                  <a:lnTo>
                    <a:pt x="27" y="1"/>
                  </a:lnTo>
                  <a:lnTo>
                    <a:pt x="30" y="5"/>
                  </a:lnTo>
                  <a:lnTo>
                    <a:pt x="34" y="9"/>
                  </a:lnTo>
                  <a:lnTo>
                    <a:pt x="36" y="16"/>
                  </a:lnTo>
                  <a:lnTo>
                    <a:pt x="27" y="16"/>
                  </a:lnTo>
                  <a:lnTo>
                    <a:pt x="18" y="16"/>
                  </a:lnTo>
                  <a:lnTo>
                    <a:pt x="7" y="15"/>
                  </a:lnTo>
                  <a:lnTo>
                    <a:pt x="1" y="14"/>
                  </a:lnTo>
                  <a:lnTo>
                    <a:pt x="0" y="9"/>
                  </a:lnTo>
                  <a:lnTo>
                    <a:pt x="7" y="6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5" name="Freeform 501"/>
            <p:cNvSpPr>
              <a:spLocks/>
            </p:cNvSpPr>
            <p:nvPr/>
          </p:nvSpPr>
          <p:spPr bwMode="auto">
            <a:xfrm>
              <a:off x="6683" y="3943"/>
              <a:ext cx="13" cy="13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w 52"/>
                <a:gd name="T35" fmla="*/ 0 h 52"/>
                <a:gd name="T36" fmla="*/ 0 w 52"/>
                <a:gd name="T37" fmla="*/ 0 h 52"/>
                <a:gd name="T38" fmla="*/ 0 w 52"/>
                <a:gd name="T39" fmla="*/ 0 h 52"/>
                <a:gd name="T40" fmla="*/ 0 w 52"/>
                <a:gd name="T41" fmla="*/ 0 h 52"/>
                <a:gd name="T42" fmla="*/ 0 w 52"/>
                <a:gd name="T43" fmla="*/ 0 h 52"/>
                <a:gd name="T44" fmla="*/ 0 w 52"/>
                <a:gd name="T45" fmla="*/ 0 h 52"/>
                <a:gd name="T46" fmla="*/ 0 w 52"/>
                <a:gd name="T47" fmla="*/ 0 h 52"/>
                <a:gd name="T48" fmla="*/ 0 w 52"/>
                <a:gd name="T49" fmla="*/ 0 h 52"/>
                <a:gd name="T50" fmla="*/ 0 w 52"/>
                <a:gd name="T51" fmla="*/ 0 h 52"/>
                <a:gd name="T52" fmla="*/ 0 w 52"/>
                <a:gd name="T53" fmla="*/ 0 h 52"/>
                <a:gd name="T54" fmla="*/ 0 w 52"/>
                <a:gd name="T55" fmla="*/ 0 h 52"/>
                <a:gd name="T56" fmla="*/ 0 w 52"/>
                <a:gd name="T57" fmla="*/ 0 h 52"/>
                <a:gd name="T58" fmla="*/ 0 w 52"/>
                <a:gd name="T59" fmla="*/ 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2"/>
                <a:gd name="T91" fmla="*/ 0 h 52"/>
                <a:gd name="T92" fmla="*/ 52 w 52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2" h="52">
                  <a:moveTo>
                    <a:pt x="5" y="2"/>
                  </a:moveTo>
                  <a:lnTo>
                    <a:pt x="4" y="3"/>
                  </a:lnTo>
                  <a:lnTo>
                    <a:pt x="3" y="8"/>
                  </a:lnTo>
                  <a:lnTo>
                    <a:pt x="0" y="13"/>
                  </a:lnTo>
                  <a:lnTo>
                    <a:pt x="0" y="21"/>
                  </a:lnTo>
                  <a:lnTo>
                    <a:pt x="0" y="28"/>
                  </a:lnTo>
                  <a:lnTo>
                    <a:pt x="3" y="36"/>
                  </a:lnTo>
                  <a:lnTo>
                    <a:pt x="6" y="41"/>
                  </a:lnTo>
                  <a:lnTo>
                    <a:pt x="16" y="48"/>
                  </a:lnTo>
                  <a:lnTo>
                    <a:pt x="22" y="51"/>
                  </a:lnTo>
                  <a:lnTo>
                    <a:pt x="29" y="52"/>
                  </a:lnTo>
                  <a:lnTo>
                    <a:pt x="35" y="52"/>
                  </a:lnTo>
                  <a:lnTo>
                    <a:pt x="41" y="52"/>
                  </a:lnTo>
                  <a:lnTo>
                    <a:pt x="50" y="51"/>
                  </a:lnTo>
                  <a:lnTo>
                    <a:pt x="52" y="50"/>
                  </a:lnTo>
                  <a:lnTo>
                    <a:pt x="52" y="40"/>
                  </a:lnTo>
                  <a:lnTo>
                    <a:pt x="51" y="39"/>
                  </a:lnTo>
                  <a:lnTo>
                    <a:pt x="46" y="38"/>
                  </a:lnTo>
                  <a:lnTo>
                    <a:pt x="40" y="35"/>
                  </a:lnTo>
                  <a:lnTo>
                    <a:pt x="34" y="32"/>
                  </a:lnTo>
                  <a:lnTo>
                    <a:pt x="28" y="29"/>
                  </a:lnTo>
                  <a:lnTo>
                    <a:pt x="21" y="27"/>
                  </a:lnTo>
                  <a:lnTo>
                    <a:pt x="17" y="23"/>
                  </a:lnTo>
                  <a:lnTo>
                    <a:pt x="16" y="19"/>
                  </a:lnTo>
                  <a:lnTo>
                    <a:pt x="14" y="12"/>
                  </a:lnTo>
                  <a:lnTo>
                    <a:pt x="12" y="7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6" name="Freeform 502"/>
            <p:cNvSpPr>
              <a:spLocks/>
            </p:cNvSpPr>
            <p:nvPr/>
          </p:nvSpPr>
          <p:spPr bwMode="auto">
            <a:xfrm>
              <a:off x="7040" y="3946"/>
              <a:ext cx="13" cy="15"/>
            </a:xfrm>
            <a:custGeom>
              <a:avLst/>
              <a:gdLst>
                <a:gd name="T0" fmla="*/ 0 w 55"/>
                <a:gd name="T1" fmla="*/ 0 h 62"/>
                <a:gd name="T2" fmla="*/ 0 w 55"/>
                <a:gd name="T3" fmla="*/ 0 h 62"/>
                <a:gd name="T4" fmla="*/ 0 w 55"/>
                <a:gd name="T5" fmla="*/ 0 h 62"/>
                <a:gd name="T6" fmla="*/ 0 w 55"/>
                <a:gd name="T7" fmla="*/ 0 h 62"/>
                <a:gd name="T8" fmla="*/ 0 w 55"/>
                <a:gd name="T9" fmla="*/ 0 h 62"/>
                <a:gd name="T10" fmla="*/ 0 w 55"/>
                <a:gd name="T11" fmla="*/ 0 h 62"/>
                <a:gd name="T12" fmla="*/ 0 w 55"/>
                <a:gd name="T13" fmla="*/ 0 h 62"/>
                <a:gd name="T14" fmla="*/ 0 w 55"/>
                <a:gd name="T15" fmla="*/ 0 h 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62"/>
                <a:gd name="T26" fmla="*/ 55 w 55"/>
                <a:gd name="T27" fmla="*/ 62 h 6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62">
                  <a:moveTo>
                    <a:pt x="0" y="62"/>
                  </a:moveTo>
                  <a:lnTo>
                    <a:pt x="26" y="24"/>
                  </a:lnTo>
                  <a:lnTo>
                    <a:pt x="55" y="8"/>
                  </a:lnTo>
                  <a:lnTo>
                    <a:pt x="53" y="0"/>
                  </a:lnTo>
                  <a:lnTo>
                    <a:pt x="13" y="16"/>
                  </a:lnTo>
                  <a:lnTo>
                    <a:pt x="0" y="3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7" name="Freeform 503"/>
            <p:cNvSpPr>
              <a:spLocks/>
            </p:cNvSpPr>
            <p:nvPr/>
          </p:nvSpPr>
          <p:spPr bwMode="auto">
            <a:xfrm>
              <a:off x="7179" y="3931"/>
              <a:ext cx="7" cy="21"/>
            </a:xfrm>
            <a:custGeom>
              <a:avLst/>
              <a:gdLst>
                <a:gd name="T0" fmla="*/ 0 w 28"/>
                <a:gd name="T1" fmla="*/ 0 h 84"/>
                <a:gd name="T2" fmla="*/ 0 w 28"/>
                <a:gd name="T3" fmla="*/ 0 h 84"/>
                <a:gd name="T4" fmla="*/ 0 w 28"/>
                <a:gd name="T5" fmla="*/ 0 h 84"/>
                <a:gd name="T6" fmla="*/ 0 w 28"/>
                <a:gd name="T7" fmla="*/ 0 h 84"/>
                <a:gd name="T8" fmla="*/ 0 w 28"/>
                <a:gd name="T9" fmla="*/ 0 h 84"/>
                <a:gd name="T10" fmla="*/ 0 w 28"/>
                <a:gd name="T11" fmla="*/ 0 h 84"/>
                <a:gd name="T12" fmla="*/ 0 w 28"/>
                <a:gd name="T13" fmla="*/ 0 h 84"/>
                <a:gd name="T14" fmla="*/ 0 w 28"/>
                <a:gd name="T15" fmla="*/ 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84"/>
                <a:gd name="T26" fmla="*/ 28 w 28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84">
                  <a:moveTo>
                    <a:pt x="0" y="7"/>
                  </a:moveTo>
                  <a:lnTo>
                    <a:pt x="4" y="60"/>
                  </a:lnTo>
                  <a:lnTo>
                    <a:pt x="0" y="84"/>
                  </a:lnTo>
                  <a:lnTo>
                    <a:pt x="16" y="84"/>
                  </a:lnTo>
                  <a:lnTo>
                    <a:pt x="28" y="33"/>
                  </a:lnTo>
                  <a:lnTo>
                    <a:pt x="16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658" name="Freeform 504"/>
            <p:cNvSpPr>
              <a:spLocks/>
            </p:cNvSpPr>
            <p:nvPr/>
          </p:nvSpPr>
          <p:spPr bwMode="auto">
            <a:xfrm>
              <a:off x="7184" y="3922"/>
              <a:ext cx="6" cy="10"/>
            </a:xfrm>
            <a:custGeom>
              <a:avLst/>
              <a:gdLst>
                <a:gd name="T0" fmla="*/ 0 w 23"/>
                <a:gd name="T1" fmla="*/ 0 h 42"/>
                <a:gd name="T2" fmla="*/ 0 w 23"/>
                <a:gd name="T3" fmla="*/ 0 h 42"/>
                <a:gd name="T4" fmla="*/ 0 w 23"/>
                <a:gd name="T5" fmla="*/ 0 h 42"/>
                <a:gd name="T6" fmla="*/ 0 w 23"/>
                <a:gd name="T7" fmla="*/ 0 h 42"/>
                <a:gd name="T8" fmla="*/ 0 w 23"/>
                <a:gd name="T9" fmla="*/ 0 h 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42"/>
                <a:gd name="T17" fmla="*/ 23 w 23"/>
                <a:gd name="T18" fmla="*/ 42 h 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42">
                  <a:moveTo>
                    <a:pt x="0" y="0"/>
                  </a:moveTo>
                  <a:lnTo>
                    <a:pt x="18" y="42"/>
                  </a:lnTo>
                  <a:lnTo>
                    <a:pt x="23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84" name="TextBox 15"/>
          <p:cNvSpPr txBox="1">
            <a:spLocks noChangeArrowheads="1"/>
          </p:cNvSpPr>
          <p:nvPr/>
        </p:nvSpPr>
        <p:spPr bwMode="auto">
          <a:xfrm>
            <a:off x="3446011" y="5259162"/>
            <a:ext cx="964055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Угольный разрез</a:t>
            </a:r>
          </a:p>
        </p:txBody>
      </p:sp>
      <p:pic>
        <p:nvPicPr>
          <p:cNvPr id="9285" name="Picture 1961" descr="фенол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C7FFCC"/>
              </a:clrFrom>
              <a:clrTo>
                <a:srgbClr val="C7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2" t="23438" r="45166" b="70436"/>
          <a:stretch>
            <a:fillRect/>
          </a:stretch>
        </p:blipFill>
        <p:spPr bwMode="auto">
          <a:xfrm>
            <a:off x="2834823" y="5534706"/>
            <a:ext cx="455839" cy="24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86" name="TextBox 15"/>
          <p:cNvSpPr txBox="1">
            <a:spLocks noChangeArrowheads="1"/>
          </p:cNvSpPr>
          <p:nvPr/>
        </p:nvSpPr>
        <p:spPr bwMode="auto">
          <a:xfrm>
            <a:off x="3446009" y="5538108"/>
            <a:ext cx="499184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  <a:cs typeface="Times New Roman" pitchFamily="18" charset="0"/>
              </a:rPr>
              <a:t>Карьер</a:t>
            </a:r>
          </a:p>
        </p:txBody>
      </p:sp>
      <p:grpSp>
        <p:nvGrpSpPr>
          <p:cNvPr id="9287" name="Группа 594"/>
          <p:cNvGrpSpPr>
            <a:grpSpLocks/>
          </p:cNvGrpSpPr>
          <p:nvPr/>
        </p:nvGrpSpPr>
        <p:grpSpPr bwMode="auto">
          <a:xfrm>
            <a:off x="3020787" y="4987019"/>
            <a:ext cx="305027" cy="187099"/>
            <a:chOff x="3737074" y="5423684"/>
            <a:chExt cx="345069" cy="224287"/>
          </a:xfrm>
        </p:grpSpPr>
        <p:sp>
          <p:nvSpPr>
            <p:cNvPr id="592" name="Овал 591"/>
            <p:cNvSpPr/>
            <p:nvPr/>
          </p:nvSpPr>
          <p:spPr>
            <a:xfrm>
              <a:off x="3811475" y="5431840"/>
              <a:ext cx="216791" cy="21613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ru-RU" sz="900" dirty="0"/>
            </a:p>
          </p:txBody>
        </p:sp>
        <p:sp>
          <p:nvSpPr>
            <p:cNvPr id="9514" name="TextBox 592"/>
            <p:cNvSpPr txBox="1">
              <a:spLocks noChangeArrowheads="1"/>
            </p:cNvSpPr>
            <p:nvPr/>
          </p:nvSpPr>
          <p:spPr bwMode="auto">
            <a:xfrm>
              <a:off x="3737074" y="5423684"/>
              <a:ext cx="345069" cy="2151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b="1">
                  <a:latin typeface="Times New Roman" pitchFamily="18" charset="0"/>
                </a:rPr>
                <a:t>ОФ</a:t>
              </a:r>
            </a:p>
          </p:txBody>
        </p:sp>
      </p:grpSp>
      <p:grpSp>
        <p:nvGrpSpPr>
          <p:cNvPr id="9288" name="Группа 38"/>
          <p:cNvGrpSpPr>
            <a:grpSpLocks/>
          </p:cNvGrpSpPr>
          <p:nvPr/>
        </p:nvGrpSpPr>
        <p:grpSpPr bwMode="auto">
          <a:xfrm>
            <a:off x="3057072" y="921885"/>
            <a:ext cx="218849" cy="199571"/>
            <a:chOff x="381000" y="1981200"/>
            <a:chExt cx="304800" cy="304800"/>
          </a:xfrm>
        </p:grpSpPr>
        <p:sp>
          <p:nvSpPr>
            <p:cNvPr id="596" name="Прямоугольник 595"/>
            <p:cNvSpPr/>
            <p:nvPr/>
          </p:nvSpPr>
          <p:spPr bwMode="auto">
            <a:xfrm>
              <a:off x="381000" y="1981200"/>
              <a:ext cx="304800" cy="304800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aphicFrame>
          <p:nvGraphicFramePr>
            <p:cNvPr id="9512" name="Object 4"/>
            <p:cNvGraphicFramePr>
              <a:graphicFrameLocks noChangeAspect="1"/>
            </p:cNvGraphicFramePr>
            <p:nvPr/>
          </p:nvGraphicFramePr>
          <p:xfrm>
            <a:off x="431800" y="2032002"/>
            <a:ext cx="191559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9" name="Clip" r:id="rId9" imgW="527995" imgH="703385" progId="">
                    <p:embed/>
                  </p:oleObj>
                </mc:Choice>
                <mc:Fallback>
                  <p:oleObj name="Clip" r:id="rId9" imgW="527995" imgH="703385" progId="">
                    <p:embed/>
                    <p:pic>
                      <p:nvPicPr>
                        <p:cNvPr id="0" name="Picture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1800" y="2032002"/>
                          <a:ext cx="191559" cy="2286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89" name="Group 465"/>
          <p:cNvGrpSpPr>
            <a:grpSpLocks/>
          </p:cNvGrpSpPr>
          <p:nvPr/>
        </p:nvGrpSpPr>
        <p:grpSpPr bwMode="auto">
          <a:xfrm>
            <a:off x="3026456" y="2376716"/>
            <a:ext cx="251732" cy="184831"/>
            <a:chOff x="7363" y="4473"/>
            <a:chExt cx="191" cy="188"/>
          </a:xfrm>
        </p:grpSpPr>
        <p:sp>
          <p:nvSpPr>
            <p:cNvPr id="599" name="Rectangle 466"/>
            <p:cNvSpPr>
              <a:spLocks noChangeArrowheads="1"/>
            </p:cNvSpPr>
            <p:nvPr/>
          </p:nvSpPr>
          <p:spPr bwMode="auto">
            <a:xfrm>
              <a:off x="7363" y="4577"/>
              <a:ext cx="170" cy="84"/>
            </a:xfrm>
            <a:prstGeom prst="rect">
              <a:avLst/>
            </a:prstGeom>
            <a:solidFill>
              <a:srgbClr val="FF3300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lIns="91381" tIns="45690" rIns="91381" bIns="45690" anchor="ctr"/>
            <a:lstStyle/>
            <a:p>
              <a:pPr algn="ctr" defTabSz="787568">
                <a:defRPr/>
              </a:pPr>
              <a:endParaRPr lang="ru-RU" sz="700" dirty="0">
                <a:latin typeface="Arial" panose="020B0604020202020204" pitchFamily="34" charset="0"/>
              </a:endParaRPr>
            </a:p>
          </p:txBody>
        </p:sp>
        <p:sp>
          <p:nvSpPr>
            <p:cNvPr id="600" name="AutoShape 467"/>
            <p:cNvSpPr>
              <a:spLocks noChangeArrowheads="1"/>
            </p:cNvSpPr>
            <p:nvPr/>
          </p:nvSpPr>
          <p:spPr bwMode="auto">
            <a:xfrm rot="10800000">
              <a:off x="7469" y="4473"/>
              <a:ext cx="85" cy="18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74 w 21600"/>
                <a:gd name="T13" fmla="*/ 4481 h 21600"/>
                <a:gd name="T14" fmla="*/ 17026 w 21600"/>
                <a:gd name="T15" fmla="*/ 1711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 prstMaterial="dkEdge">
              <a:bevelT w="260350"/>
            </a:sp3d>
          </p:spPr>
          <p:txBody>
            <a:bodyPr wrap="none" anchor="ctr"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0" name="Text Box 47"/>
          <p:cNvSpPr txBox="1">
            <a:spLocks noChangeArrowheads="1"/>
          </p:cNvSpPr>
          <p:nvPr/>
        </p:nvSpPr>
        <p:spPr bwMode="auto">
          <a:xfrm>
            <a:off x="3356429" y="239372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ТЭЦ;</a:t>
            </a:r>
          </a:p>
        </p:txBody>
      </p:sp>
      <p:sp>
        <p:nvSpPr>
          <p:cNvPr id="602" name="Овал 601"/>
          <p:cNvSpPr/>
          <p:nvPr/>
        </p:nvSpPr>
        <p:spPr>
          <a:xfrm>
            <a:off x="3080407" y="2670447"/>
            <a:ext cx="158405" cy="15033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85" tIns="39442" rIns="78885" bIns="39442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94" name="Text Box 47"/>
          <p:cNvSpPr txBox="1">
            <a:spLocks noChangeArrowheads="1"/>
          </p:cNvSpPr>
          <p:nvPr/>
        </p:nvSpPr>
        <p:spPr bwMode="auto">
          <a:xfrm>
            <a:off x="3359831" y="2637518"/>
            <a:ext cx="1333500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Тепловой пункт;</a:t>
            </a:r>
          </a:p>
        </p:txBody>
      </p:sp>
      <p:grpSp>
        <p:nvGrpSpPr>
          <p:cNvPr id="9295" name="Group 32"/>
          <p:cNvGrpSpPr>
            <a:grpSpLocks/>
          </p:cNvGrpSpPr>
          <p:nvPr/>
        </p:nvGrpSpPr>
        <p:grpSpPr bwMode="auto">
          <a:xfrm>
            <a:off x="2989036" y="2955018"/>
            <a:ext cx="356054" cy="98652"/>
            <a:chOff x="0" y="-76"/>
            <a:chExt cx="20000" cy="20152"/>
          </a:xfrm>
        </p:grpSpPr>
        <p:sp>
          <p:nvSpPr>
            <p:cNvPr id="605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06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F000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296" name="Text Box 47"/>
          <p:cNvSpPr txBox="1">
            <a:spLocks noChangeArrowheads="1"/>
          </p:cNvSpPr>
          <p:nvPr/>
        </p:nvSpPr>
        <p:spPr bwMode="auto">
          <a:xfrm>
            <a:off x="3380241" y="2875644"/>
            <a:ext cx="1333500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Тепловые сети;</a:t>
            </a:r>
          </a:p>
        </p:txBody>
      </p:sp>
      <p:grpSp>
        <p:nvGrpSpPr>
          <p:cNvPr id="9297" name="Группа 143"/>
          <p:cNvGrpSpPr>
            <a:grpSpLocks/>
          </p:cNvGrpSpPr>
          <p:nvPr/>
        </p:nvGrpSpPr>
        <p:grpSpPr bwMode="auto">
          <a:xfrm>
            <a:off x="3099027" y="1903866"/>
            <a:ext cx="121330" cy="121330"/>
            <a:chOff x="785786" y="6215082"/>
            <a:chExt cx="215900" cy="215900"/>
          </a:xfrm>
        </p:grpSpPr>
        <p:sp>
          <p:nvSpPr>
            <p:cNvPr id="609" name="Овал 608"/>
            <p:cNvSpPr/>
            <p:nvPr/>
          </p:nvSpPr>
          <p:spPr>
            <a:xfrm>
              <a:off x="785786" y="6215082"/>
              <a:ext cx="215900" cy="2159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cxnSp>
          <p:nvCxnSpPr>
            <p:cNvPr id="610" name="Прямая соединительная линия 609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11" name="Прямая соединительная линия 610"/>
            <p:cNvCxnSpPr/>
            <p:nvPr/>
          </p:nvCxnSpPr>
          <p:spPr>
            <a:xfrm rot="16200000" flipH="1">
              <a:off x="820361" y="6249411"/>
              <a:ext cx="152400" cy="139700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scene3d>
              <a:camera prst="orthographicFront">
                <a:rot lat="0" lon="0" rev="5400000"/>
              </a:camera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9298" name="Text Box 47"/>
          <p:cNvSpPr txBox="1">
            <a:spLocks noChangeArrowheads="1"/>
          </p:cNvSpPr>
          <p:nvPr/>
        </p:nvSpPr>
        <p:spPr bwMode="auto">
          <a:xfrm>
            <a:off x="3342823" y="1861912"/>
            <a:ext cx="1394732" cy="22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Очистное сооружение;</a:t>
            </a:r>
          </a:p>
        </p:txBody>
      </p:sp>
      <p:grpSp>
        <p:nvGrpSpPr>
          <p:cNvPr id="9299" name="Group 32"/>
          <p:cNvGrpSpPr>
            <a:grpSpLocks/>
          </p:cNvGrpSpPr>
          <p:nvPr/>
        </p:nvGrpSpPr>
        <p:grpSpPr bwMode="auto">
          <a:xfrm>
            <a:off x="2986768" y="1487715"/>
            <a:ext cx="356054" cy="98652"/>
            <a:chOff x="0" y="-76"/>
            <a:chExt cx="20000" cy="20152"/>
          </a:xfrm>
        </p:grpSpPr>
        <p:sp>
          <p:nvSpPr>
            <p:cNvPr id="614" name="Line 33"/>
            <p:cNvSpPr>
              <a:spLocks noChangeShapeType="1"/>
            </p:cNvSpPr>
            <p:nvPr/>
          </p:nvSpPr>
          <p:spPr bwMode="auto">
            <a:xfrm>
              <a:off x="0" y="9956"/>
              <a:ext cx="20000" cy="88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  <p:sp>
          <p:nvSpPr>
            <p:cNvPr id="615" name="Oval 34"/>
            <p:cNvSpPr>
              <a:spLocks noChangeArrowheads="1"/>
            </p:cNvSpPr>
            <p:nvPr/>
          </p:nvSpPr>
          <p:spPr bwMode="auto">
            <a:xfrm>
              <a:off x="6657" y="-76"/>
              <a:ext cx="6686" cy="20152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0070C0"/>
              </a:solidFill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90500" h="165100"/>
              <a:bevelB w="107950" h="146050"/>
            </a:sp3d>
          </p:spPr>
          <p:txBody>
            <a:bodyPr/>
            <a:lstStyle/>
            <a:p>
              <a:pPr>
                <a:defRPr/>
              </a:pPr>
              <a:endParaRPr lang="ru-RU">
                <a:latin typeface="Arial" panose="020B0604020202020204" pitchFamily="34" charset="0"/>
              </a:endParaRPr>
            </a:p>
          </p:txBody>
        </p:sp>
      </p:grpSp>
      <p:sp>
        <p:nvSpPr>
          <p:cNvPr id="9300" name="Text Box 47"/>
          <p:cNvSpPr txBox="1">
            <a:spLocks noChangeArrowheads="1"/>
          </p:cNvSpPr>
          <p:nvPr/>
        </p:nvSpPr>
        <p:spPr bwMode="auto">
          <a:xfrm>
            <a:off x="3349626" y="1426482"/>
            <a:ext cx="1332366" cy="22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530" tIns="52257" rIns="104530" bIns="52257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SzPts val="800"/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Водопроводные сети;</a:t>
            </a:r>
          </a:p>
        </p:txBody>
      </p:sp>
      <p:grpSp>
        <p:nvGrpSpPr>
          <p:cNvPr id="9301" name="Group 72"/>
          <p:cNvGrpSpPr>
            <a:grpSpLocks/>
          </p:cNvGrpSpPr>
          <p:nvPr/>
        </p:nvGrpSpPr>
        <p:grpSpPr bwMode="auto">
          <a:xfrm rot="-5400000">
            <a:off x="3038362" y="6485506"/>
            <a:ext cx="125866" cy="265339"/>
            <a:chOff x="4558" y="3793"/>
            <a:chExt cx="136" cy="136"/>
          </a:xfrm>
        </p:grpSpPr>
        <p:sp>
          <p:nvSpPr>
            <p:cNvPr id="9481" name="Line 73"/>
            <p:cNvSpPr>
              <a:spLocks noChangeShapeType="1"/>
            </p:cNvSpPr>
            <p:nvPr/>
          </p:nvSpPr>
          <p:spPr bwMode="auto">
            <a:xfrm rot="5400000" flipV="1">
              <a:off x="4626" y="3861"/>
              <a:ext cx="1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82" name="Group 74"/>
            <p:cNvGrpSpPr>
              <a:grpSpLocks/>
            </p:cNvGrpSpPr>
            <p:nvPr/>
          </p:nvGrpSpPr>
          <p:grpSpPr bwMode="auto">
            <a:xfrm>
              <a:off x="4558" y="3800"/>
              <a:ext cx="136" cy="121"/>
              <a:chOff x="4558" y="3793"/>
              <a:chExt cx="136" cy="121"/>
            </a:xfrm>
          </p:grpSpPr>
          <p:sp>
            <p:nvSpPr>
              <p:cNvPr id="9483" name="Line 75"/>
              <p:cNvSpPr>
                <a:spLocks noChangeShapeType="1"/>
              </p:cNvSpPr>
              <p:nvPr/>
            </p:nvSpPr>
            <p:spPr bwMode="auto">
              <a:xfrm rot="5400000">
                <a:off x="4626" y="372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4" name="Line 76"/>
              <p:cNvSpPr>
                <a:spLocks noChangeShapeType="1"/>
              </p:cNvSpPr>
              <p:nvPr/>
            </p:nvSpPr>
            <p:spPr bwMode="auto">
              <a:xfrm rot="5400000">
                <a:off x="4626" y="3785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85" name="Line 77"/>
              <p:cNvSpPr>
                <a:spLocks noChangeShapeType="1"/>
              </p:cNvSpPr>
              <p:nvPr/>
            </p:nvSpPr>
            <p:spPr bwMode="auto">
              <a:xfrm rot="5400000">
                <a:off x="4626" y="3846"/>
                <a:ext cx="0" cy="1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02" name="Text Box 78"/>
          <p:cNvSpPr txBox="1">
            <a:spLocks noChangeArrowheads="1"/>
          </p:cNvSpPr>
          <p:nvPr/>
        </p:nvSpPr>
        <p:spPr bwMode="auto">
          <a:xfrm>
            <a:off x="3509511" y="6547305"/>
            <a:ext cx="105115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ГТС</a:t>
            </a:r>
          </a:p>
        </p:txBody>
      </p:sp>
      <p:sp>
        <p:nvSpPr>
          <p:cNvPr id="9303" name="Text Box 78"/>
          <p:cNvSpPr txBox="1">
            <a:spLocks noChangeArrowheads="1"/>
          </p:cNvSpPr>
          <p:nvPr/>
        </p:nvSpPr>
        <p:spPr bwMode="auto">
          <a:xfrm>
            <a:off x="3500439" y="6199189"/>
            <a:ext cx="1576161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21621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21621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21621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21621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21621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21621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Скотомогильники</a:t>
            </a:r>
          </a:p>
        </p:txBody>
      </p:sp>
      <p:grpSp>
        <p:nvGrpSpPr>
          <p:cNvPr id="9304" name="Группа 678"/>
          <p:cNvGrpSpPr>
            <a:grpSpLocks/>
          </p:cNvGrpSpPr>
          <p:nvPr/>
        </p:nvGrpSpPr>
        <p:grpSpPr bwMode="auto">
          <a:xfrm>
            <a:off x="2939144" y="6161753"/>
            <a:ext cx="345849" cy="344063"/>
            <a:chOff x="657225" y="5461803"/>
            <a:chExt cx="390525" cy="411539"/>
          </a:xfrm>
        </p:grpSpPr>
        <p:sp>
          <p:nvSpPr>
            <p:cNvPr id="680" name="Oval 152"/>
            <p:cNvSpPr>
              <a:spLocks noChangeArrowheads="1"/>
            </p:cNvSpPr>
            <p:nvPr/>
          </p:nvSpPr>
          <p:spPr bwMode="auto">
            <a:xfrm>
              <a:off x="725087" y="5648973"/>
              <a:ext cx="177976" cy="172251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 lIns="127739" tIns="63882" rIns="127739" bIns="63882" anchor="ctr"/>
            <a:lstStyle/>
            <a:p>
              <a:pPr defTabSz="652524">
                <a:defRPr/>
              </a:pPr>
              <a:endParaRPr lang="ru-RU" dirty="0">
                <a:cs typeface="Arial" pitchFamily="34" charset="0"/>
              </a:endParaRPr>
            </a:p>
          </p:txBody>
        </p:sp>
        <p:sp>
          <p:nvSpPr>
            <p:cNvPr id="681" name="TextBox 680"/>
            <p:cNvSpPr txBox="1"/>
            <p:nvPr/>
          </p:nvSpPr>
          <p:spPr bwMode="auto">
            <a:xfrm>
              <a:off x="657225" y="5634054"/>
              <a:ext cx="390525" cy="2392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7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itchFamily="34" charset="0"/>
                </a:rPr>
                <a:t>12</a:t>
              </a:r>
            </a:p>
          </p:txBody>
        </p:sp>
        <p:grpSp>
          <p:nvGrpSpPr>
            <p:cNvPr id="9475" name="Group 237"/>
            <p:cNvGrpSpPr>
              <a:grpSpLocks/>
            </p:cNvGrpSpPr>
            <p:nvPr/>
          </p:nvGrpSpPr>
          <p:grpSpPr bwMode="auto">
            <a:xfrm>
              <a:off x="713548" y="5461803"/>
              <a:ext cx="214314" cy="152397"/>
              <a:chOff x="4305" y="3554"/>
              <a:chExt cx="135" cy="117"/>
            </a:xfrm>
          </p:grpSpPr>
          <p:sp>
            <p:nvSpPr>
              <p:cNvPr id="9476" name="AutoShape 238"/>
              <p:cNvSpPr>
                <a:spLocks noChangeArrowheads="1"/>
              </p:cNvSpPr>
              <p:nvPr/>
            </p:nvSpPr>
            <p:spPr bwMode="auto">
              <a:xfrm>
                <a:off x="4305" y="3554"/>
                <a:ext cx="135" cy="117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sp>
            <p:nvSpPr>
              <p:cNvPr id="9477" name="Oval 239"/>
              <p:cNvSpPr>
                <a:spLocks noChangeArrowheads="1"/>
              </p:cNvSpPr>
              <p:nvPr/>
            </p:nvSpPr>
            <p:spPr bwMode="auto">
              <a:xfrm>
                <a:off x="4350" y="3626"/>
                <a:ext cx="45" cy="45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127989" tIns="63995" rIns="127989" bIns="63995" anchor="ctr"/>
              <a:lstStyle/>
              <a:p>
                <a:pPr defTabSz="1103048"/>
                <a:endParaRPr lang="ru-RU" sz="800"/>
              </a:p>
            </p:txBody>
          </p:sp>
          <p:grpSp>
            <p:nvGrpSpPr>
              <p:cNvPr id="9478" name="Group 240"/>
              <p:cNvGrpSpPr>
                <a:grpSpLocks/>
              </p:cNvGrpSpPr>
              <p:nvPr/>
            </p:nvGrpSpPr>
            <p:grpSpPr bwMode="auto">
              <a:xfrm>
                <a:off x="4348" y="3622"/>
                <a:ext cx="49" cy="12"/>
                <a:chOff x="4347" y="3622"/>
                <a:chExt cx="49" cy="12"/>
              </a:xfrm>
            </p:grpSpPr>
            <p:sp>
              <p:nvSpPr>
                <p:cNvPr id="9479" name="Line 241"/>
                <p:cNvSpPr>
                  <a:spLocks noChangeShapeType="1"/>
                </p:cNvSpPr>
                <p:nvPr/>
              </p:nvSpPr>
              <p:spPr bwMode="auto">
                <a:xfrm>
                  <a:off x="4347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80" name="Line 242"/>
                <p:cNvSpPr>
                  <a:spLocks noChangeShapeType="1"/>
                </p:cNvSpPr>
                <p:nvPr/>
              </p:nvSpPr>
              <p:spPr bwMode="auto">
                <a:xfrm rot="10800000" flipH="1">
                  <a:off x="4371" y="3622"/>
                  <a:ext cx="25" cy="1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305" name="Group 66"/>
          <p:cNvGrpSpPr>
            <a:grpSpLocks/>
          </p:cNvGrpSpPr>
          <p:nvPr/>
        </p:nvGrpSpPr>
        <p:grpSpPr bwMode="auto">
          <a:xfrm>
            <a:off x="6071054" y="3126242"/>
            <a:ext cx="202974" cy="256268"/>
            <a:chOff x="783" y="2063"/>
            <a:chExt cx="479" cy="307"/>
          </a:xfrm>
        </p:grpSpPr>
        <p:sp>
          <p:nvSpPr>
            <p:cNvPr id="9448" name="Line 67"/>
            <p:cNvSpPr>
              <a:spLocks noChangeShapeType="1"/>
            </p:cNvSpPr>
            <p:nvPr/>
          </p:nvSpPr>
          <p:spPr bwMode="auto">
            <a:xfrm flipV="1">
              <a:off x="1079" y="2123"/>
              <a:ext cx="1" cy="6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9449" name="Group 68"/>
            <p:cNvGrpSpPr>
              <a:grpSpLocks/>
            </p:cNvGrpSpPr>
            <p:nvPr/>
          </p:nvGrpSpPr>
          <p:grpSpPr bwMode="auto">
            <a:xfrm>
              <a:off x="783" y="2107"/>
              <a:ext cx="182" cy="265"/>
              <a:chOff x="-1" y="0"/>
              <a:chExt cx="19999" cy="19996"/>
            </a:xfrm>
          </p:grpSpPr>
          <p:grpSp>
            <p:nvGrpSpPr>
              <p:cNvPr id="9466" name="Group 69"/>
              <p:cNvGrpSpPr>
                <a:grpSpLocks/>
              </p:cNvGrpSpPr>
              <p:nvPr/>
            </p:nvGrpSpPr>
            <p:grpSpPr bwMode="auto">
              <a:xfrm>
                <a:off x="4988" y="0"/>
                <a:ext cx="10021" cy="3399"/>
                <a:chOff x="0" y="0"/>
                <a:chExt cx="19994" cy="20006"/>
              </a:xfrm>
            </p:grpSpPr>
            <p:sp>
              <p:nvSpPr>
                <p:cNvPr id="9471" name="Arc 70"/>
                <p:cNvSpPr>
                  <a:spLocks/>
                </p:cNvSpPr>
                <p:nvPr/>
              </p:nvSpPr>
              <p:spPr bwMode="auto">
                <a:xfrm flipH="1">
                  <a:off x="0" y="177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72" name="Arc 71"/>
                <p:cNvSpPr>
                  <a:spLocks/>
                </p:cNvSpPr>
                <p:nvPr/>
              </p:nvSpPr>
              <p:spPr bwMode="auto">
                <a:xfrm>
                  <a:off x="9954" y="0"/>
                  <a:ext cx="10040" cy="19829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5 h 21600"/>
                    <a:gd name="T4" fmla="*/ 0 w 21600"/>
                    <a:gd name="T5" fmla="*/ 504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7" name="Line 72"/>
              <p:cNvSpPr>
                <a:spLocks noChangeShapeType="1"/>
              </p:cNvSpPr>
              <p:nvPr/>
            </p:nvSpPr>
            <p:spPr bwMode="auto">
              <a:xfrm>
                <a:off x="4988" y="3308"/>
                <a:ext cx="43" cy="166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8" name="Line 73"/>
              <p:cNvSpPr>
                <a:spLocks noChangeShapeType="1"/>
              </p:cNvSpPr>
              <p:nvPr/>
            </p:nvSpPr>
            <p:spPr bwMode="auto">
              <a:xfrm>
                <a:off x="14966" y="3307"/>
                <a:ext cx="43" cy="1668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9" name="Line 74"/>
              <p:cNvSpPr>
                <a:spLocks noChangeShapeType="1"/>
              </p:cNvSpPr>
              <p:nvPr/>
            </p:nvSpPr>
            <p:spPr bwMode="auto">
              <a:xfrm>
                <a:off x="-1" y="6645"/>
                <a:ext cx="19999" cy="3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70" name="Line 75"/>
              <p:cNvSpPr>
                <a:spLocks noChangeShapeType="1"/>
              </p:cNvSpPr>
              <p:nvPr/>
            </p:nvSpPr>
            <p:spPr bwMode="auto">
              <a:xfrm>
                <a:off x="-1" y="11652"/>
                <a:ext cx="19999" cy="2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9450" name="Group 76"/>
            <p:cNvGrpSpPr>
              <a:grpSpLocks/>
            </p:cNvGrpSpPr>
            <p:nvPr/>
          </p:nvGrpSpPr>
          <p:grpSpPr bwMode="auto">
            <a:xfrm>
              <a:off x="988" y="2172"/>
              <a:ext cx="184" cy="199"/>
              <a:chOff x="-1" y="0"/>
              <a:chExt cx="20003" cy="20002"/>
            </a:xfrm>
          </p:grpSpPr>
          <p:grpSp>
            <p:nvGrpSpPr>
              <p:cNvPr id="9459" name="Group 77"/>
              <p:cNvGrpSpPr>
                <a:grpSpLocks/>
              </p:cNvGrpSpPr>
              <p:nvPr/>
            </p:nvGrpSpPr>
            <p:grpSpPr bwMode="auto">
              <a:xfrm>
                <a:off x="4989" y="0"/>
                <a:ext cx="10023" cy="4525"/>
                <a:chOff x="0" y="0"/>
                <a:chExt cx="20002" cy="20000"/>
              </a:xfrm>
            </p:grpSpPr>
            <p:sp>
              <p:nvSpPr>
                <p:cNvPr id="9464" name="Arc 78"/>
                <p:cNvSpPr>
                  <a:spLocks/>
                </p:cNvSpPr>
                <p:nvPr/>
              </p:nvSpPr>
              <p:spPr bwMode="auto">
                <a:xfrm flipH="1">
                  <a:off x="0" y="172"/>
                  <a:ext cx="10044" cy="1982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41 h 21600"/>
                    <a:gd name="T4" fmla="*/ 0 w 21600"/>
                    <a:gd name="T5" fmla="*/ 5041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65" name="Arc 79"/>
                <p:cNvSpPr>
                  <a:spLocks/>
                </p:cNvSpPr>
                <p:nvPr/>
              </p:nvSpPr>
              <p:spPr bwMode="auto">
                <a:xfrm>
                  <a:off x="9958" y="0"/>
                  <a:ext cx="10044" cy="19823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5019 h 21600"/>
                    <a:gd name="T4" fmla="*/ 0 w 21600"/>
                    <a:gd name="T5" fmla="*/ 5019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60" name="Line 80"/>
              <p:cNvSpPr>
                <a:spLocks noChangeShapeType="1"/>
              </p:cNvSpPr>
              <p:nvPr/>
            </p:nvSpPr>
            <p:spPr bwMode="auto">
              <a:xfrm>
                <a:off x="498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" name="Line 81"/>
              <p:cNvSpPr>
                <a:spLocks noChangeShapeType="1"/>
              </p:cNvSpPr>
              <p:nvPr/>
            </p:nvSpPr>
            <p:spPr bwMode="auto">
              <a:xfrm>
                <a:off x="14969" y="4446"/>
                <a:ext cx="43" cy="155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" name="Line 82"/>
              <p:cNvSpPr>
                <a:spLocks noChangeShapeType="1"/>
              </p:cNvSpPr>
              <p:nvPr/>
            </p:nvSpPr>
            <p:spPr bwMode="auto">
              <a:xfrm>
                <a:off x="-1" y="8890"/>
                <a:ext cx="20003" cy="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3" name="Line 83"/>
              <p:cNvSpPr>
                <a:spLocks noChangeShapeType="1"/>
              </p:cNvSpPr>
              <p:nvPr/>
            </p:nvSpPr>
            <p:spPr bwMode="auto">
              <a:xfrm>
                <a:off x="-1" y="15516"/>
                <a:ext cx="20003" cy="4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med"/>
                <a:tailEnd type="non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51" name="Line 84"/>
            <p:cNvSpPr>
              <a:spLocks noChangeShapeType="1"/>
            </p:cNvSpPr>
            <p:nvPr/>
          </p:nvSpPr>
          <p:spPr bwMode="auto">
            <a:xfrm>
              <a:off x="793" y="2370"/>
              <a:ext cx="42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2" name="Arc 85"/>
            <p:cNvSpPr>
              <a:spLocks/>
            </p:cNvSpPr>
            <p:nvPr/>
          </p:nvSpPr>
          <p:spPr bwMode="auto">
            <a:xfrm flipV="1">
              <a:off x="1216" y="2326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3" name="Arc 86"/>
            <p:cNvSpPr>
              <a:spLocks/>
            </p:cNvSpPr>
            <p:nvPr/>
          </p:nvSpPr>
          <p:spPr bwMode="auto">
            <a:xfrm>
              <a:off x="1216" y="2129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4" name="Arc 87"/>
            <p:cNvSpPr>
              <a:spLocks/>
            </p:cNvSpPr>
            <p:nvPr/>
          </p:nvSpPr>
          <p:spPr bwMode="auto">
            <a:xfrm flipH="1">
              <a:off x="874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5" name="Line 88"/>
            <p:cNvSpPr>
              <a:spLocks noChangeShapeType="1"/>
            </p:cNvSpPr>
            <p:nvPr/>
          </p:nvSpPr>
          <p:spPr bwMode="auto">
            <a:xfrm flipV="1">
              <a:off x="1262" y="2172"/>
              <a:ext cx="0" cy="1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6" name="Line 89"/>
            <p:cNvSpPr>
              <a:spLocks noChangeShapeType="1"/>
            </p:cNvSpPr>
            <p:nvPr/>
          </p:nvSpPr>
          <p:spPr bwMode="auto">
            <a:xfrm flipH="1">
              <a:off x="884" y="2063"/>
              <a:ext cx="15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7" name="Arc 90"/>
            <p:cNvSpPr>
              <a:spLocks/>
            </p:cNvSpPr>
            <p:nvPr/>
          </p:nvSpPr>
          <p:spPr bwMode="auto">
            <a:xfrm>
              <a:off x="1033" y="2063"/>
              <a:ext cx="46" cy="4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458" name="Line 91"/>
            <p:cNvSpPr>
              <a:spLocks noChangeShapeType="1"/>
            </p:cNvSpPr>
            <p:nvPr/>
          </p:nvSpPr>
          <p:spPr bwMode="auto">
            <a:xfrm flipH="1">
              <a:off x="1079" y="2129"/>
              <a:ext cx="13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med"/>
              <a:tailEnd type="non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06" name="Text Box 92"/>
          <p:cNvSpPr txBox="1">
            <a:spLocks noChangeArrowheads="1"/>
          </p:cNvSpPr>
          <p:nvPr/>
        </p:nvSpPr>
        <p:spPr bwMode="auto">
          <a:xfrm>
            <a:off x="6404430" y="2874511"/>
            <a:ext cx="2293938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Месторождение нефти</a:t>
            </a:r>
          </a:p>
        </p:txBody>
      </p:sp>
      <p:sp>
        <p:nvSpPr>
          <p:cNvPr id="9307" name="Text Box 93"/>
          <p:cNvSpPr txBox="1">
            <a:spLocks noChangeArrowheads="1"/>
          </p:cNvSpPr>
          <p:nvPr/>
        </p:nvSpPr>
        <p:spPr bwMode="auto">
          <a:xfrm>
            <a:off x="6404429" y="3111500"/>
            <a:ext cx="2308679" cy="325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Нефтеперерабатывающий завод, нефтебаза (др. объекты)</a:t>
            </a:r>
          </a:p>
        </p:txBody>
      </p:sp>
      <p:grpSp>
        <p:nvGrpSpPr>
          <p:cNvPr id="9308" name="Group 94"/>
          <p:cNvGrpSpPr>
            <a:grpSpLocks/>
          </p:cNvGrpSpPr>
          <p:nvPr/>
        </p:nvGrpSpPr>
        <p:grpSpPr bwMode="auto">
          <a:xfrm>
            <a:off x="6076725" y="2834822"/>
            <a:ext cx="174625" cy="187099"/>
            <a:chOff x="2394" y="6885"/>
            <a:chExt cx="457" cy="1027"/>
          </a:xfrm>
        </p:grpSpPr>
        <p:sp>
          <p:nvSpPr>
            <p:cNvPr id="9445" name="Freeform 95"/>
            <p:cNvSpPr>
              <a:spLocks/>
            </p:cNvSpPr>
            <p:nvPr/>
          </p:nvSpPr>
          <p:spPr bwMode="auto">
            <a:xfrm>
              <a:off x="2394" y="7170"/>
              <a:ext cx="457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4989" y="0"/>
                  </a:moveTo>
                  <a:lnTo>
                    <a:pt x="14967" y="0"/>
                  </a:lnTo>
                  <a:lnTo>
                    <a:pt x="19956" y="19973"/>
                  </a:lnTo>
                  <a:lnTo>
                    <a:pt x="0" y="19973"/>
                  </a:lnTo>
                  <a:lnTo>
                    <a:pt x="4989" y="0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6" name="Freeform 96"/>
            <p:cNvSpPr>
              <a:spLocks/>
            </p:cNvSpPr>
            <p:nvPr/>
          </p:nvSpPr>
          <p:spPr bwMode="auto">
            <a:xfrm>
              <a:off x="2592" y="6885"/>
              <a:ext cx="174" cy="23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w 20000"/>
                <a:gd name="T11" fmla="*/ 0 h 20000"/>
                <a:gd name="T12" fmla="*/ 0 w 20000"/>
                <a:gd name="T13" fmla="*/ 0 h 20000"/>
                <a:gd name="T14" fmla="*/ 0 w 20000"/>
                <a:gd name="T15" fmla="*/ 0 h 20000"/>
                <a:gd name="T16" fmla="*/ 0 w 20000"/>
                <a:gd name="T17" fmla="*/ 0 h 20000"/>
                <a:gd name="T18" fmla="*/ 0 w 20000"/>
                <a:gd name="T19" fmla="*/ 0 h 20000"/>
                <a:gd name="T20" fmla="*/ 0 w 20000"/>
                <a:gd name="T21" fmla="*/ 0 h 20000"/>
                <a:gd name="T22" fmla="*/ 0 w 20000"/>
                <a:gd name="T23" fmla="*/ 0 h 20000"/>
                <a:gd name="T24" fmla="*/ 0 w 20000"/>
                <a:gd name="T25" fmla="*/ 0 h 20000"/>
                <a:gd name="T26" fmla="*/ 0 w 20000"/>
                <a:gd name="T27" fmla="*/ 0 h 20000"/>
                <a:gd name="T28" fmla="*/ 0 w 20000"/>
                <a:gd name="T29" fmla="*/ 0 h 20000"/>
                <a:gd name="T30" fmla="*/ 0 w 20000"/>
                <a:gd name="T31" fmla="*/ 0 h 20000"/>
                <a:gd name="T32" fmla="*/ 0 w 20000"/>
                <a:gd name="T33" fmla="*/ 0 h 20000"/>
                <a:gd name="T34" fmla="*/ 0 w 20000"/>
                <a:gd name="T35" fmla="*/ 0 h 20000"/>
                <a:gd name="T36" fmla="*/ 0 w 20000"/>
                <a:gd name="T37" fmla="*/ 0 h 20000"/>
                <a:gd name="T38" fmla="*/ 0 w 20000"/>
                <a:gd name="T39" fmla="*/ 0 h 20000"/>
                <a:gd name="T40" fmla="*/ 0 w 20000"/>
                <a:gd name="T41" fmla="*/ 0 h 20000"/>
                <a:gd name="T42" fmla="*/ 0 w 20000"/>
                <a:gd name="T43" fmla="*/ 0 h 20000"/>
                <a:gd name="T44" fmla="*/ 0 w 20000"/>
                <a:gd name="T45" fmla="*/ 0 h 20000"/>
                <a:gd name="T46" fmla="*/ 0 w 20000"/>
                <a:gd name="T47" fmla="*/ 0 h 20000"/>
                <a:gd name="T48" fmla="*/ 0 w 20000"/>
                <a:gd name="T49" fmla="*/ 0 h 20000"/>
                <a:gd name="T50" fmla="*/ 0 w 20000"/>
                <a:gd name="T51" fmla="*/ 0 h 20000"/>
                <a:gd name="T52" fmla="*/ 0 w 20000"/>
                <a:gd name="T53" fmla="*/ 0 h 20000"/>
                <a:gd name="T54" fmla="*/ 0 w 20000"/>
                <a:gd name="T55" fmla="*/ 0 h 20000"/>
                <a:gd name="T56" fmla="*/ 0 w 20000"/>
                <a:gd name="T57" fmla="*/ 0 h 20000"/>
                <a:gd name="T58" fmla="*/ 0 w 20000"/>
                <a:gd name="T59" fmla="*/ 0 h 20000"/>
                <a:gd name="T60" fmla="*/ 0 w 20000"/>
                <a:gd name="T61" fmla="*/ 0 h 20000"/>
                <a:gd name="T62" fmla="*/ 0 w 20000"/>
                <a:gd name="T63" fmla="*/ 0 h 20000"/>
                <a:gd name="T64" fmla="*/ 0 w 20000"/>
                <a:gd name="T65" fmla="*/ 0 h 20000"/>
                <a:gd name="T66" fmla="*/ 0 w 20000"/>
                <a:gd name="T67" fmla="*/ 0 h 20000"/>
                <a:gd name="T68" fmla="*/ 0 w 20000"/>
                <a:gd name="T69" fmla="*/ 0 h 20000"/>
                <a:gd name="T70" fmla="*/ 0 w 20000"/>
                <a:gd name="T71" fmla="*/ 0 h 20000"/>
                <a:gd name="T72" fmla="*/ 0 w 20000"/>
                <a:gd name="T73" fmla="*/ 0 h 20000"/>
                <a:gd name="T74" fmla="*/ 0 w 20000"/>
                <a:gd name="T75" fmla="*/ 0 h 20000"/>
                <a:gd name="T76" fmla="*/ 0 w 20000"/>
                <a:gd name="T77" fmla="*/ 0 h 20000"/>
                <a:gd name="T78" fmla="*/ 0 w 20000"/>
                <a:gd name="T79" fmla="*/ 0 h 20000"/>
                <a:gd name="T80" fmla="*/ 0 w 20000"/>
                <a:gd name="T81" fmla="*/ 0 h 20000"/>
                <a:gd name="T82" fmla="*/ 0 w 20000"/>
                <a:gd name="T83" fmla="*/ 0 h 20000"/>
                <a:gd name="T84" fmla="*/ 0 w 20000"/>
                <a:gd name="T85" fmla="*/ 0 h 20000"/>
                <a:gd name="T86" fmla="*/ 0 w 20000"/>
                <a:gd name="T87" fmla="*/ 0 h 20000"/>
                <a:gd name="T88" fmla="*/ 0 w 20000"/>
                <a:gd name="T89" fmla="*/ 0 h 20000"/>
                <a:gd name="T90" fmla="*/ 0 w 20000"/>
                <a:gd name="T91" fmla="*/ 0 h 20000"/>
                <a:gd name="T92" fmla="*/ 0 w 20000"/>
                <a:gd name="T93" fmla="*/ 0 h 20000"/>
                <a:gd name="T94" fmla="*/ 0 w 20000"/>
                <a:gd name="T95" fmla="*/ 0 h 20000"/>
                <a:gd name="T96" fmla="*/ 0 w 20000"/>
                <a:gd name="T97" fmla="*/ 0 h 20000"/>
                <a:gd name="T98" fmla="*/ 0 w 20000"/>
                <a:gd name="T99" fmla="*/ 0 h 20000"/>
                <a:gd name="T100" fmla="*/ 0 w 20000"/>
                <a:gd name="T101" fmla="*/ 0 h 200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000"/>
                <a:gd name="T154" fmla="*/ 0 h 20000"/>
                <a:gd name="T155" fmla="*/ 20000 w 20000"/>
                <a:gd name="T156" fmla="*/ 20000 h 2000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000" h="20000">
                  <a:moveTo>
                    <a:pt x="3448" y="19655"/>
                  </a:moveTo>
                  <a:lnTo>
                    <a:pt x="2644" y="19914"/>
                  </a:lnTo>
                  <a:lnTo>
                    <a:pt x="2644" y="19310"/>
                  </a:lnTo>
                  <a:lnTo>
                    <a:pt x="1724" y="19310"/>
                  </a:lnTo>
                  <a:lnTo>
                    <a:pt x="1724" y="18017"/>
                  </a:lnTo>
                  <a:lnTo>
                    <a:pt x="920" y="18017"/>
                  </a:lnTo>
                  <a:lnTo>
                    <a:pt x="920" y="15431"/>
                  </a:lnTo>
                  <a:lnTo>
                    <a:pt x="0" y="15431"/>
                  </a:lnTo>
                  <a:lnTo>
                    <a:pt x="0" y="14138"/>
                  </a:lnTo>
                  <a:lnTo>
                    <a:pt x="920" y="13448"/>
                  </a:lnTo>
                  <a:lnTo>
                    <a:pt x="920" y="10259"/>
                  </a:lnTo>
                  <a:lnTo>
                    <a:pt x="1724" y="10259"/>
                  </a:lnTo>
                  <a:lnTo>
                    <a:pt x="1724" y="9569"/>
                  </a:lnTo>
                  <a:lnTo>
                    <a:pt x="2644" y="8966"/>
                  </a:lnTo>
                  <a:lnTo>
                    <a:pt x="2644" y="7672"/>
                  </a:lnTo>
                  <a:lnTo>
                    <a:pt x="3448" y="6983"/>
                  </a:lnTo>
                  <a:lnTo>
                    <a:pt x="3448" y="6379"/>
                  </a:lnTo>
                  <a:lnTo>
                    <a:pt x="4368" y="6379"/>
                  </a:lnTo>
                  <a:lnTo>
                    <a:pt x="4368" y="5690"/>
                  </a:lnTo>
                  <a:lnTo>
                    <a:pt x="5172" y="5690"/>
                  </a:lnTo>
                  <a:lnTo>
                    <a:pt x="5172" y="5086"/>
                  </a:lnTo>
                  <a:lnTo>
                    <a:pt x="6092" y="5086"/>
                  </a:lnTo>
                  <a:lnTo>
                    <a:pt x="6897" y="4397"/>
                  </a:lnTo>
                  <a:lnTo>
                    <a:pt x="16552" y="0"/>
                  </a:lnTo>
                  <a:lnTo>
                    <a:pt x="17241" y="5086"/>
                  </a:lnTo>
                  <a:lnTo>
                    <a:pt x="18161" y="5086"/>
                  </a:lnTo>
                  <a:lnTo>
                    <a:pt x="18966" y="5690"/>
                  </a:lnTo>
                  <a:lnTo>
                    <a:pt x="18966" y="6379"/>
                  </a:lnTo>
                  <a:lnTo>
                    <a:pt x="19885" y="6379"/>
                  </a:lnTo>
                  <a:lnTo>
                    <a:pt x="19885" y="8966"/>
                  </a:lnTo>
                  <a:lnTo>
                    <a:pt x="18966" y="9569"/>
                  </a:lnTo>
                  <a:lnTo>
                    <a:pt x="18966" y="10259"/>
                  </a:lnTo>
                  <a:lnTo>
                    <a:pt x="18161" y="10259"/>
                  </a:lnTo>
                  <a:lnTo>
                    <a:pt x="18161" y="10862"/>
                  </a:lnTo>
                  <a:lnTo>
                    <a:pt x="16437" y="12155"/>
                  </a:lnTo>
                  <a:lnTo>
                    <a:pt x="16437" y="12845"/>
                  </a:lnTo>
                  <a:lnTo>
                    <a:pt x="14713" y="12845"/>
                  </a:lnTo>
                  <a:lnTo>
                    <a:pt x="14713" y="13448"/>
                  </a:lnTo>
                  <a:lnTo>
                    <a:pt x="13793" y="13448"/>
                  </a:lnTo>
                  <a:lnTo>
                    <a:pt x="13793" y="14138"/>
                  </a:lnTo>
                  <a:lnTo>
                    <a:pt x="12069" y="14138"/>
                  </a:lnTo>
                  <a:lnTo>
                    <a:pt x="11264" y="14741"/>
                  </a:lnTo>
                  <a:lnTo>
                    <a:pt x="10345" y="14741"/>
                  </a:lnTo>
                  <a:lnTo>
                    <a:pt x="10345" y="15431"/>
                  </a:lnTo>
                  <a:lnTo>
                    <a:pt x="8621" y="15431"/>
                  </a:lnTo>
                  <a:lnTo>
                    <a:pt x="5172" y="18017"/>
                  </a:lnTo>
                  <a:lnTo>
                    <a:pt x="4368" y="18017"/>
                  </a:lnTo>
                  <a:lnTo>
                    <a:pt x="3448" y="18621"/>
                  </a:lnTo>
                  <a:lnTo>
                    <a:pt x="3448" y="19914"/>
                  </a:lnTo>
                  <a:lnTo>
                    <a:pt x="2644" y="19914"/>
                  </a:lnTo>
                  <a:lnTo>
                    <a:pt x="3448" y="19655"/>
                  </a:lnTo>
                  <a:close/>
                </a:path>
              </a:pathLst>
            </a:custGeom>
            <a:solidFill>
              <a:srgbClr val="000000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447" name="Freeform 97"/>
            <p:cNvSpPr>
              <a:spLocks/>
            </p:cNvSpPr>
            <p:nvPr/>
          </p:nvSpPr>
          <p:spPr bwMode="auto">
            <a:xfrm>
              <a:off x="2394" y="7170"/>
              <a:ext cx="229" cy="742"/>
            </a:xfrm>
            <a:custGeom>
              <a:avLst/>
              <a:gdLst>
                <a:gd name="T0" fmla="*/ 0 w 20000"/>
                <a:gd name="T1" fmla="*/ 0 h 20000"/>
                <a:gd name="T2" fmla="*/ 0 w 20000"/>
                <a:gd name="T3" fmla="*/ 0 h 20000"/>
                <a:gd name="T4" fmla="*/ 0 w 20000"/>
                <a:gd name="T5" fmla="*/ 0 h 20000"/>
                <a:gd name="T6" fmla="*/ 0 w 20000"/>
                <a:gd name="T7" fmla="*/ 0 h 20000"/>
                <a:gd name="T8" fmla="*/ 0 w 20000"/>
                <a:gd name="T9" fmla="*/ 0 h 20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000"/>
                <a:gd name="T16" fmla="*/ 0 h 20000"/>
                <a:gd name="T17" fmla="*/ 20000 w 20000"/>
                <a:gd name="T18" fmla="*/ 20000 h 20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000" h="20000">
                  <a:moveTo>
                    <a:pt x="9956" y="0"/>
                  </a:moveTo>
                  <a:lnTo>
                    <a:pt x="19913" y="0"/>
                  </a:lnTo>
                  <a:lnTo>
                    <a:pt x="19913" y="19973"/>
                  </a:lnTo>
                  <a:lnTo>
                    <a:pt x="0" y="1997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FFFFF"/>
            </a:solidFill>
            <a:ln w="25400">
              <a:solidFill>
                <a:srgbClr val="000000"/>
              </a:solidFill>
              <a:round/>
              <a:headEnd type="none" w="sm" len="med"/>
              <a:tailEnd type="none" w="sm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309" name="Group 98"/>
          <p:cNvGrpSpPr>
            <a:grpSpLocks/>
          </p:cNvGrpSpPr>
          <p:nvPr/>
        </p:nvGrpSpPr>
        <p:grpSpPr bwMode="auto">
          <a:xfrm>
            <a:off x="6034768" y="3536724"/>
            <a:ext cx="225652" cy="212044"/>
            <a:chOff x="258" y="12222"/>
            <a:chExt cx="457" cy="457"/>
          </a:xfrm>
        </p:grpSpPr>
        <p:sp>
          <p:nvSpPr>
            <p:cNvPr id="9438" name="Oval 99"/>
            <p:cNvSpPr>
              <a:spLocks noChangeArrowheads="1"/>
            </p:cNvSpPr>
            <p:nvPr/>
          </p:nvSpPr>
          <p:spPr bwMode="auto">
            <a:xfrm>
              <a:off x="258" y="12222"/>
              <a:ext cx="457" cy="457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z="900"/>
            </a:p>
          </p:txBody>
        </p:sp>
        <p:grpSp>
          <p:nvGrpSpPr>
            <p:cNvPr id="9439" name="Group 100"/>
            <p:cNvGrpSpPr>
              <a:grpSpLocks/>
            </p:cNvGrpSpPr>
            <p:nvPr/>
          </p:nvGrpSpPr>
          <p:grpSpPr bwMode="auto">
            <a:xfrm>
              <a:off x="276" y="12276"/>
              <a:ext cx="411" cy="343"/>
              <a:chOff x="0" y="0"/>
              <a:chExt cx="19999" cy="20000"/>
            </a:xfrm>
          </p:grpSpPr>
          <p:grpSp>
            <p:nvGrpSpPr>
              <p:cNvPr id="9440" name="Group 101"/>
              <p:cNvGrpSpPr>
                <a:grpSpLocks/>
              </p:cNvGrpSpPr>
              <p:nvPr/>
            </p:nvGrpSpPr>
            <p:grpSpPr bwMode="auto">
              <a:xfrm>
                <a:off x="0" y="0"/>
                <a:ext cx="19999" cy="20000"/>
                <a:chOff x="0" y="0"/>
                <a:chExt cx="19999" cy="20000"/>
              </a:xfrm>
            </p:grpSpPr>
            <p:sp>
              <p:nvSpPr>
                <p:cNvPr id="9443" name="Freeform 102"/>
                <p:cNvSpPr>
                  <a:spLocks/>
                </p:cNvSpPr>
                <p:nvPr/>
              </p:nvSpPr>
              <p:spPr bwMode="auto">
                <a:xfrm>
                  <a:off x="0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1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0 w 20000"/>
                    <a:gd name="T19" fmla="*/ 16793 h 20000"/>
                    <a:gd name="T20" fmla="*/ 0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3301" y="0"/>
                      </a:moveTo>
                      <a:lnTo>
                        <a:pt x="19903" y="9971"/>
                      </a:lnTo>
                      <a:lnTo>
                        <a:pt x="3301" y="19942"/>
                      </a:lnTo>
                      <a:lnTo>
                        <a:pt x="2913" y="19009"/>
                      </a:lnTo>
                      <a:lnTo>
                        <a:pt x="2913" y="18542"/>
                      </a:lnTo>
                      <a:lnTo>
                        <a:pt x="1456" y="18542"/>
                      </a:lnTo>
                      <a:lnTo>
                        <a:pt x="1456" y="17668"/>
                      </a:lnTo>
                      <a:lnTo>
                        <a:pt x="680" y="17668"/>
                      </a:lnTo>
                      <a:lnTo>
                        <a:pt x="680" y="16793"/>
                      </a:lnTo>
                      <a:lnTo>
                        <a:pt x="0" y="16793"/>
                      </a:lnTo>
                      <a:lnTo>
                        <a:pt x="0" y="10262"/>
                      </a:lnTo>
                      <a:lnTo>
                        <a:pt x="680" y="10262"/>
                      </a:lnTo>
                      <a:lnTo>
                        <a:pt x="680" y="5423"/>
                      </a:lnTo>
                      <a:lnTo>
                        <a:pt x="1456" y="5423"/>
                      </a:lnTo>
                      <a:lnTo>
                        <a:pt x="1456" y="4548"/>
                      </a:lnTo>
                      <a:lnTo>
                        <a:pt x="2136" y="4140"/>
                      </a:lnTo>
                      <a:lnTo>
                        <a:pt x="2136" y="3673"/>
                      </a:lnTo>
                      <a:lnTo>
                        <a:pt x="2913" y="3673"/>
                      </a:lnTo>
                      <a:lnTo>
                        <a:pt x="2913" y="2799"/>
                      </a:lnTo>
                      <a:lnTo>
                        <a:pt x="3592" y="2799"/>
                      </a:lnTo>
                      <a:lnTo>
                        <a:pt x="3592" y="1516"/>
                      </a:lnTo>
                      <a:lnTo>
                        <a:pt x="33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444" name="Freeform 103"/>
                <p:cNvSpPr>
                  <a:spLocks/>
                </p:cNvSpPr>
                <p:nvPr/>
              </p:nvSpPr>
              <p:spPr bwMode="auto">
                <a:xfrm>
                  <a:off x="9975" y="0"/>
                  <a:ext cx="10024" cy="20000"/>
                </a:xfrm>
                <a:custGeom>
                  <a:avLst/>
                  <a:gdLst>
                    <a:gd name="T0" fmla="*/ 1 w 20000"/>
                    <a:gd name="T1" fmla="*/ 0 h 20000"/>
                    <a:gd name="T2" fmla="*/ 0 w 20000"/>
                    <a:gd name="T3" fmla="*/ 9971 h 20000"/>
                    <a:gd name="T4" fmla="*/ 1 w 20000"/>
                    <a:gd name="T5" fmla="*/ 19942 h 20000"/>
                    <a:gd name="T6" fmla="*/ 1 w 20000"/>
                    <a:gd name="T7" fmla="*/ 19009 h 20000"/>
                    <a:gd name="T8" fmla="*/ 1 w 20000"/>
                    <a:gd name="T9" fmla="*/ 18542 h 20000"/>
                    <a:gd name="T10" fmla="*/ 1 w 20000"/>
                    <a:gd name="T11" fmla="*/ 18542 h 20000"/>
                    <a:gd name="T12" fmla="*/ 1 w 20000"/>
                    <a:gd name="T13" fmla="*/ 17668 h 20000"/>
                    <a:gd name="T14" fmla="*/ 1 w 20000"/>
                    <a:gd name="T15" fmla="*/ 17668 h 20000"/>
                    <a:gd name="T16" fmla="*/ 1 w 20000"/>
                    <a:gd name="T17" fmla="*/ 16793 h 20000"/>
                    <a:gd name="T18" fmla="*/ 1 w 20000"/>
                    <a:gd name="T19" fmla="*/ 16793 h 20000"/>
                    <a:gd name="T20" fmla="*/ 1 w 20000"/>
                    <a:gd name="T21" fmla="*/ 10262 h 20000"/>
                    <a:gd name="T22" fmla="*/ 1 w 20000"/>
                    <a:gd name="T23" fmla="*/ 10262 h 20000"/>
                    <a:gd name="T24" fmla="*/ 1 w 20000"/>
                    <a:gd name="T25" fmla="*/ 5423 h 20000"/>
                    <a:gd name="T26" fmla="*/ 1 w 20000"/>
                    <a:gd name="T27" fmla="*/ 5423 h 20000"/>
                    <a:gd name="T28" fmla="*/ 1 w 20000"/>
                    <a:gd name="T29" fmla="*/ 4548 h 20000"/>
                    <a:gd name="T30" fmla="*/ 1 w 20000"/>
                    <a:gd name="T31" fmla="*/ 4140 h 20000"/>
                    <a:gd name="T32" fmla="*/ 1 w 20000"/>
                    <a:gd name="T33" fmla="*/ 3673 h 20000"/>
                    <a:gd name="T34" fmla="*/ 1 w 20000"/>
                    <a:gd name="T35" fmla="*/ 3673 h 20000"/>
                    <a:gd name="T36" fmla="*/ 1 w 20000"/>
                    <a:gd name="T37" fmla="*/ 2799 h 20000"/>
                    <a:gd name="T38" fmla="*/ 1 w 20000"/>
                    <a:gd name="T39" fmla="*/ 2799 h 20000"/>
                    <a:gd name="T40" fmla="*/ 1 w 20000"/>
                    <a:gd name="T41" fmla="*/ 1516 h 20000"/>
                    <a:gd name="T42" fmla="*/ 1 w 20000"/>
                    <a:gd name="T43" fmla="*/ 0 h 2000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0000"/>
                    <a:gd name="T67" fmla="*/ 0 h 20000"/>
                    <a:gd name="T68" fmla="*/ 20000 w 20000"/>
                    <a:gd name="T69" fmla="*/ 20000 h 2000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0000" h="20000">
                      <a:moveTo>
                        <a:pt x="16602" y="0"/>
                      </a:moveTo>
                      <a:lnTo>
                        <a:pt x="0" y="9971"/>
                      </a:lnTo>
                      <a:lnTo>
                        <a:pt x="16602" y="19942"/>
                      </a:lnTo>
                      <a:lnTo>
                        <a:pt x="16990" y="19009"/>
                      </a:lnTo>
                      <a:lnTo>
                        <a:pt x="16990" y="18542"/>
                      </a:lnTo>
                      <a:lnTo>
                        <a:pt x="18447" y="18542"/>
                      </a:lnTo>
                      <a:lnTo>
                        <a:pt x="18447" y="17668"/>
                      </a:lnTo>
                      <a:lnTo>
                        <a:pt x="19223" y="17668"/>
                      </a:lnTo>
                      <a:lnTo>
                        <a:pt x="19223" y="16793"/>
                      </a:lnTo>
                      <a:lnTo>
                        <a:pt x="19903" y="16793"/>
                      </a:lnTo>
                      <a:lnTo>
                        <a:pt x="19903" y="10262"/>
                      </a:lnTo>
                      <a:lnTo>
                        <a:pt x="19223" y="10262"/>
                      </a:lnTo>
                      <a:lnTo>
                        <a:pt x="19223" y="5423"/>
                      </a:lnTo>
                      <a:lnTo>
                        <a:pt x="18447" y="5423"/>
                      </a:lnTo>
                      <a:lnTo>
                        <a:pt x="18447" y="4548"/>
                      </a:lnTo>
                      <a:lnTo>
                        <a:pt x="17767" y="4140"/>
                      </a:lnTo>
                      <a:lnTo>
                        <a:pt x="17767" y="3673"/>
                      </a:lnTo>
                      <a:lnTo>
                        <a:pt x="16990" y="3673"/>
                      </a:lnTo>
                      <a:lnTo>
                        <a:pt x="16990" y="2799"/>
                      </a:lnTo>
                      <a:lnTo>
                        <a:pt x="16311" y="2799"/>
                      </a:lnTo>
                      <a:lnTo>
                        <a:pt x="16311" y="1516"/>
                      </a:lnTo>
                      <a:lnTo>
                        <a:pt x="1660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441" name="Line 104"/>
              <p:cNvSpPr>
                <a:spLocks noChangeShapeType="1"/>
              </p:cNvSpPr>
              <p:nvPr/>
            </p:nvSpPr>
            <p:spPr bwMode="auto">
              <a:xfrm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42" name="Line 105"/>
              <p:cNvSpPr>
                <a:spLocks noChangeShapeType="1"/>
              </p:cNvSpPr>
              <p:nvPr/>
            </p:nvSpPr>
            <p:spPr bwMode="auto">
              <a:xfrm flipV="1">
                <a:off x="1657" y="0"/>
                <a:ext cx="16685" cy="200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9310" name="Text Box 106"/>
          <p:cNvSpPr txBox="1">
            <a:spLocks noChangeArrowheads="1"/>
          </p:cNvSpPr>
          <p:nvPr/>
        </p:nvSpPr>
        <p:spPr bwMode="auto">
          <a:xfrm>
            <a:off x="6391957" y="3468688"/>
            <a:ext cx="2490107" cy="32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83" tIns="39440" rIns="78883" bIns="394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НПС с наименованием и километром трассы на котором она расположена, производ. насоса;</a:t>
            </a:r>
          </a:p>
        </p:txBody>
      </p:sp>
      <p:grpSp>
        <p:nvGrpSpPr>
          <p:cNvPr id="9311" name="Group 109"/>
          <p:cNvGrpSpPr>
            <a:grpSpLocks/>
          </p:cNvGrpSpPr>
          <p:nvPr/>
        </p:nvGrpSpPr>
        <p:grpSpPr bwMode="auto">
          <a:xfrm>
            <a:off x="5997349" y="3864429"/>
            <a:ext cx="307294" cy="145143"/>
            <a:chOff x="1728" y="3168"/>
            <a:chExt cx="7776" cy="2160"/>
          </a:xfrm>
        </p:grpSpPr>
        <p:grpSp>
          <p:nvGrpSpPr>
            <p:cNvPr id="9415" name="Group 110"/>
            <p:cNvGrpSpPr>
              <a:grpSpLocks/>
            </p:cNvGrpSpPr>
            <p:nvPr/>
          </p:nvGrpSpPr>
          <p:grpSpPr bwMode="auto">
            <a:xfrm>
              <a:off x="1728" y="3168"/>
              <a:ext cx="7776" cy="2160"/>
              <a:chOff x="1728" y="3168"/>
              <a:chExt cx="7776" cy="2160"/>
            </a:xfrm>
          </p:grpSpPr>
          <p:sp>
            <p:nvSpPr>
              <p:cNvPr id="9417" name="Oval 111"/>
              <p:cNvSpPr>
                <a:spLocks noChangeArrowheads="1"/>
              </p:cNvSpPr>
              <p:nvPr/>
            </p:nvSpPr>
            <p:spPr bwMode="auto">
              <a:xfrm>
                <a:off x="201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8" name="Oval 112"/>
              <p:cNvSpPr>
                <a:spLocks noChangeArrowheads="1"/>
              </p:cNvSpPr>
              <p:nvPr/>
            </p:nvSpPr>
            <p:spPr bwMode="auto">
              <a:xfrm>
                <a:off x="244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19" name="Oval 113"/>
              <p:cNvSpPr>
                <a:spLocks noChangeArrowheads="1"/>
              </p:cNvSpPr>
              <p:nvPr/>
            </p:nvSpPr>
            <p:spPr bwMode="auto">
              <a:xfrm>
                <a:off x="2880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0" name="Oval 114"/>
              <p:cNvSpPr>
                <a:spLocks noChangeArrowheads="1"/>
              </p:cNvSpPr>
              <p:nvPr/>
            </p:nvSpPr>
            <p:spPr bwMode="auto">
              <a:xfrm>
                <a:off x="331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1" name="Oval 115"/>
              <p:cNvSpPr>
                <a:spLocks noChangeArrowheads="1"/>
              </p:cNvSpPr>
              <p:nvPr/>
            </p:nvSpPr>
            <p:spPr bwMode="auto">
              <a:xfrm>
                <a:off x="7632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2" name="Oval 116"/>
              <p:cNvSpPr>
                <a:spLocks noChangeArrowheads="1"/>
              </p:cNvSpPr>
              <p:nvPr/>
            </p:nvSpPr>
            <p:spPr bwMode="auto">
              <a:xfrm>
                <a:off x="8064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3" name="Oval 117"/>
              <p:cNvSpPr>
                <a:spLocks noChangeArrowheads="1"/>
              </p:cNvSpPr>
              <p:nvPr/>
            </p:nvSpPr>
            <p:spPr bwMode="auto">
              <a:xfrm>
                <a:off x="8496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4" name="Oval 118"/>
              <p:cNvSpPr>
                <a:spLocks noChangeArrowheads="1"/>
              </p:cNvSpPr>
              <p:nvPr/>
            </p:nvSpPr>
            <p:spPr bwMode="auto">
              <a:xfrm>
                <a:off x="8928" y="5040"/>
                <a:ext cx="288" cy="28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5" name="Rectangle 119"/>
              <p:cNvSpPr>
                <a:spLocks noChangeArrowheads="1"/>
              </p:cNvSpPr>
              <p:nvPr/>
            </p:nvSpPr>
            <p:spPr bwMode="auto">
              <a:xfrm>
                <a:off x="1728" y="4752"/>
                <a:ext cx="7776" cy="288"/>
              </a:xfrm>
              <a:prstGeom prst="rect">
                <a:avLst/>
              </a:prstGeom>
              <a:solidFill>
                <a:srgbClr val="8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6" name="AutoShape 120"/>
              <p:cNvSpPr>
                <a:spLocks noChangeArrowheads="1"/>
              </p:cNvSpPr>
              <p:nvPr/>
            </p:nvSpPr>
            <p:spPr bwMode="auto">
              <a:xfrm>
                <a:off x="1872" y="3312"/>
                <a:ext cx="7488" cy="1440"/>
              </a:xfrm>
              <a:prstGeom prst="roundRect">
                <a:avLst>
                  <a:gd name="adj" fmla="val 38889"/>
                </a:avLst>
              </a:prstGeom>
              <a:gradFill rotWithShape="0">
                <a:gsLst>
                  <a:gs pos="0">
                    <a:srgbClr val="969696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7" name="AutoShape 121"/>
              <p:cNvSpPr>
                <a:spLocks noChangeArrowheads="1"/>
              </p:cNvSpPr>
              <p:nvPr/>
            </p:nvSpPr>
            <p:spPr bwMode="auto">
              <a:xfrm>
                <a:off x="5472" y="3168"/>
                <a:ext cx="432" cy="288"/>
              </a:xfrm>
              <a:prstGeom prst="flowChartMagneticDisk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28" name="Line 122"/>
              <p:cNvSpPr>
                <a:spLocks noChangeShapeType="1"/>
              </p:cNvSpPr>
              <p:nvPr/>
            </p:nvSpPr>
            <p:spPr bwMode="auto">
              <a:xfrm>
                <a:off x="8928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29" name="Line 123"/>
              <p:cNvSpPr>
                <a:spLocks noChangeShapeType="1"/>
              </p:cNvSpPr>
              <p:nvPr/>
            </p:nvSpPr>
            <p:spPr bwMode="auto">
              <a:xfrm>
                <a:off x="2304" y="3312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0" name="Line 124"/>
              <p:cNvSpPr>
                <a:spLocks noChangeShapeType="1"/>
              </p:cNvSpPr>
              <p:nvPr/>
            </p:nvSpPr>
            <p:spPr bwMode="auto">
              <a:xfrm>
                <a:off x="5904" y="3456"/>
                <a:ext cx="0" cy="14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1" name="Line 125"/>
              <p:cNvSpPr>
                <a:spLocks noChangeShapeType="1"/>
              </p:cNvSpPr>
              <p:nvPr/>
            </p:nvSpPr>
            <p:spPr bwMode="auto">
              <a:xfrm>
                <a:off x="5472" y="360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2" name="Line 126"/>
              <p:cNvSpPr>
                <a:spLocks noChangeShapeType="1"/>
              </p:cNvSpPr>
              <p:nvPr/>
            </p:nvSpPr>
            <p:spPr bwMode="auto">
              <a:xfrm>
                <a:off x="5472" y="417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3" name="Line 127"/>
              <p:cNvSpPr>
                <a:spLocks noChangeShapeType="1"/>
              </p:cNvSpPr>
              <p:nvPr/>
            </p:nvSpPr>
            <p:spPr bwMode="auto">
              <a:xfrm>
                <a:off x="5472" y="446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4" name="Line 128"/>
              <p:cNvSpPr>
                <a:spLocks noChangeShapeType="1"/>
              </p:cNvSpPr>
              <p:nvPr/>
            </p:nvSpPr>
            <p:spPr bwMode="auto">
              <a:xfrm>
                <a:off x="5472" y="4896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5" name="Line 129"/>
              <p:cNvSpPr>
                <a:spLocks noChangeShapeType="1"/>
              </p:cNvSpPr>
              <p:nvPr/>
            </p:nvSpPr>
            <p:spPr bwMode="auto">
              <a:xfrm>
                <a:off x="5472" y="3888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36" name="Rectangle 130"/>
              <p:cNvSpPr>
                <a:spLocks noChangeArrowheads="1"/>
              </p:cNvSpPr>
              <p:nvPr/>
            </p:nvSpPr>
            <p:spPr bwMode="auto">
              <a:xfrm>
                <a:off x="3024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  <p:sp>
            <p:nvSpPr>
              <p:cNvPr id="9437" name="Rectangle 131"/>
              <p:cNvSpPr>
                <a:spLocks noChangeArrowheads="1"/>
              </p:cNvSpPr>
              <p:nvPr/>
            </p:nvSpPr>
            <p:spPr bwMode="auto">
              <a:xfrm>
                <a:off x="8208" y="3312"/>
                <a:ext cx="144" cy="1440"/>
              </a:xfrm>
              <a:prstGeom prst="rect">
                <a:avLst/>
              </a:prstGeom>
              <a:gradFill rotWithShape="0">
                <a:gsLst>
                  <a:gs pos="0">
                    <a:srgbClr val="4D4D4D"/>
                  </a:gs>
                  <a:gs pos="100000">
                    <a:srgbClr val="242424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900"/>
              </a:p>
            </p:txBody>
          </p:sp>
        </p:grpSp>
        <p:sp>
          <p:nvSpPr>
            <p:cNvPr id="9416" name="Line 132"/>
            <p:cNvSpPr>
              <a:spLocks noChangeShapeType="1"/>
            </p:cNvSpPr>
            <p:nvPr/>
          </p:nvSpPr>
          <p:spPr bwMode="auto">
            <a:xfrm>
              <a:off x="5472" y="3456"/>
              <a:ext cx="0" cy="14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312" name="Text Box 133"/>
          <p:cNvSpPr txBox="1">
            <a:spLocks noChangeArrowheads="1"/>
          </p:cNvSpPr>
          <p:nvPr/>
        </p:nvSpPr>
        <p:spPr bwMode="auto">
          <a:xfrm>
            <a:off x="6386287" y="3831546"/>
            <a:ext cx="2707821" cy="202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93" tIns="39447" rIns="78893" bIns="394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6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Нефтеналивной терминал ж/д транспорта</a:t>
            </a:r>
          </a:p>
        </p:txBody>
      </p:sp>
      <p:sp>
        <p:nvSpPr>
          <p:cNvPr id="9313" name="Text Box 15"/>
          <p:cNvSpPr txBox="1">
            <a:spLocks noChangeArrowheads="1"/>
          </p:cNvSpPr>
          <p:nvPr/>
        </p:nvSpPr>
        <p:spPr bwMode="auto">
          <a:xfrm>
            <a:off x="6444117" y="4372429"/>
            <a:ext cx="938100" cy="189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</a:rPr>
              <a:t>Граница лесхоза;</a:t>
            </a:r>
          </a:p>
        </p:txBody>
      </p:sp>
      <p:sp>
        <p:nvSpPr>
          <p:cNvPr id="9314" name="Line 271"/>
          <p:cNvSpPr>
            <a:spLocks noChangeShapeType="1"/>
          </p:cNvSpPr>
          <p:nvPr/>
        </p:nvSpPr>
        <p:spPr bwMode="auto">
          <a:xfrm>
            <a:off x="6044974" y="4660446"/>
            <a:ext cx="255134" cy="0"/>
          </a:xfrm>
          <a:prstGeom prst="line">
            <a:avLst/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46632" tIns="23316" rIns="46632" bIns="23316" anchor="ctr"/>
          <a:lstStyle/>
          <a:p>
            <a:endParaRPr lang="ru-RU"/>
          </a:p>
        </p:txBody>
      </p:sp>
      <p:sp>
        <p:nvSpPr>
          <p:cNvPr id="9315" name="Text Box 272"/>
          <p:cNvSpPr txBox="1">
            <a:spLocks noChangeArrowheads="1"/>
          </p:cNvSpPr>
          <p:nvPr/>
        </p:nvSpPr>
        <p:spPr bwMode="auto">
          <a:xfrm>
            <a:off x="6501947" y="4557261"/>
            <a:ext cx="259669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особо охраняемой территорий (заповедник, заказник, национальный парк);</a:t>
            </a:r>
          </a:p>
        </p:txBody>
      </p:sp>
      <p:sp>
        <p:nvSpPr>
          <p:cNvPr id="780" name="Line 273"/>
          <p:cNvSpPr>
            <a:spLocks noChangeShapeType="1"/>
          </p:cNvSpPr>
          <p:nvPr/>
        </p:nvSpPr>
        <p:spPr bwMode="auto">
          <a:xfrm>
            <a:off x="6044974" y="4880429"/>
            <a:ext cx="255134" cy="0"/>
          </a:xfrm>
          <a:prstGeom prst="line">
            <a:avLst/>
          </a:prstGeom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5285" tIns="32643" rIns="65285" bIns="32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317" name="Text Box 274"/>
          <p:cNvSpPr txBox="1">
            <a:spLocks noChangeArrowheads="1"/>
          </p:cNvSpPr>
          <p:nvPr/>
        </p:nvSpPr>
        <p:spPr bwMode="auto">
          <a:xfrm>
            <a:off x="6505349" y="4830537"/>
            <a:ext cx="2287134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Граница лесов Министерства обороны;</a:t>
            </a:r>
          </a:p>
        </p:txBody>
      </p:sp>
      <p:sp>
        <p:nvSpPr>
          <p:cNvPr id="9318" name="Полилиния 781"/>
          <p:cNvSpPr>
            <a:spLocks noChangeArrowheads="1"/>
          </p:cNvSpPr>
          <p:nvPr/>
        </p:nvSpPr>
        <p:spPr bwMode="auto">
          <a:xfrm>
            <a:off x="6037037" y="4431394"/>
            <a:ext cx="271009" cy="46491"/>
          </a:xfrm>
          <a:custGeom>
            <a:avLst/>
            <a:gdLst>
              <a:gd name="T0" fmla="*/ 0 w 173736"/>
              <a:gd name="T1" fmla="*/ 16588096 h 46037"/>
              <a:gd name="T2" fmla="*/ 2147483647 w 173736"/>
              <a:gd name="T3" fmla="*/ 16588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0066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grpSp>
        <p:nvGrpSpPr>
          <p:cNvPr id="9319" name="Group 131"/>
          <p:cNvGrpSpPr>
            <a:grpSpLocks/>
          </p:cNvGrpSpPr>
          <p:nvPr/>
        </p:nvGrpSpPr>
        <p:grpSpPr bwMode="auto">
          <a:xfrm>
            <a:off x="6111875" y="5041446"/>
            <a:ext cx="190500" cy="332579"/>
            <a:chOff x="6436" y="1709"/>
            <a:chExt cx="272" cy="347"/>
          </a:xfrm>
        </p:grpSpPr>
        <p:sp>
          <p:nvSpPr>
            <p:cNvPr id="9412" name="Oval 152"/>
            <p:cNvSpPr>
              <a:spLocks noChangeArrowheads="1"/>
            </p:cNvSpPr>
            <p:nvPr/>
          </p:nvSpPr>
          <p:spPr bwMode="auto">
            <a:xfrm>
              <a:off x="6436" y="1894"/>
              <a:ext cx="272" cy="137"/>
            </a:xfrm>
            <a:prstGeom prst="ellipse">
              <a:avLst/>
            </a:prstGeom>
            <a:solidFill>
              <a:srgbClr val="10E046"/>
            </a:solidFill>
            <a:ln w="9525" algn="ctr">
              <a:solidFill>
                <a:srgbClr val="006600"/>
              </a:solidFill>
              <a:round/>
              <a:headEnd/>
              <a:tailEnd/>
            </a:ln>
            <a:effectLst>
              <a:outerShdw dist="23000" dir="5400000" rotWithShape="0">
                <a:srgbClr val="000000">
                  <a:alpha val="34998"/>
                </a:srgbClr>
              </a:outerShdw>
            </a:effectLst>
          </p:spPr>
          <p:txBody>
            <a:bodyPr wrap="none" lIns="127723" tIns="63875" rIns="127723" bIns="63875" anchor="ctr"/>
            <a:lstStyle/>
            <a:p>
              <a:pPr defTabSz="650719"/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785" name="TextBox 509"/>
            <p:cNvSpPr txBox="1">
              <a:spLocks noChangeArrowheads="1"/>
            </p:cNvSpPr>
            <p:nvPr/>
          </p:nvSpPr>
          <p:spPr bwMode="auto">
            <a:xfrm>
              <a:off x="6514" y="1907"/>
              <a:ext cx="13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651792">
                <a:defRPr/>
              </a:pPr>
              <a:r>
                <a:rPr lang="ru-RU" sz="9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1</a:t>
              </a:r>
            </a:p>
          </p:txBody>
        </p:sp>
        <p:pic>
          <p:nvPicPr>
            <p:cNvPr id="9414" name="Рисунок 612" descr="рослесхо_0.tmp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6" y="1709"/>
              <a:ext cx="272" cy="185"/>
            </a:xfrm>
            <a:prstGeom prst="rect">
              <a:avLst/>
            </a:prstGeom>
            <a:solidFill>
              <a:srgbClr val="10E046"/>
            </a:solidFill>
            <a:ln w="9525">
              <a:solidFill>
                <a:srgbClr val="10E046"/>
              </a:solidFill>
              <a:miter lim="800000"/>
              <a:headEnd/>
              <a:tailEnd/>
            </a:ln>
          </p:spPr>
        </p:pic>
      </p:grpSp>
      <p:sp>
        <p:nvSpPr>
          <p:cNvPr id="9320" name="Text Box 15"/>
          <p:cNvSpPr txBox="1">
            <a:spLocks noChangeArrowheads="1"/>
          </p:cNvSpPr>
          <p:nvPr/>
        </p:nvSpPr>
        <p:spPr bwMode="auto">
          <a:xfrm>
            <a:off x="6437313" y="5128760"/>
            <a:ext cx="1234848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Лесхоз;</a:t>
            </a:r>
          </a:p>
        </p:txBody>
      </p:sp>
      <p:sp>
        <p:nvSpPr>
          <p:cNvPr id="9321" name="Text Box 274"/>
          <p:cNvSpPr txBox="1">
            <a:spLocks noChangeArrowheads="1"/>
          </p:cNvSpPr>
          <p:nvPr/>
        </p:nvSpPr>
        <p:spPr bwMode="auto">
          <a:xfrm>
            <a:off x="6449786" y="5450795"/>
            <a:ext cx="919616" cy="18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84" tIns="32642" rIns="65284" bIns="32642">
            <a:spAutoFit/>
          </a:bodyPr>
          <a:lstStyle>
            <a:lvl1pPr defTabSz="127793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793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793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793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793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79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Арендатор леса;</a:t>
            </a:r>
          </a:p>
        </p:txBody>
      </p:sp>
      <p:sp>
        <p:nvSpPr>
          <p:cNvPr id="9322" name="Oval 259"/>
          <p:cNvSpPr>
            <a:spLocks noChangeArrowheads="1"/>
          </p:cNvSpPr>
          <p:nvPr/>
        </p:nvSpPr>
        <p:spPr bwMode="auto">
          <a:xfrm>
            <a:off x="6144759" y="5464404"/>
            <a:ext cx="113393" cy="137205"/>
          </a:xfrm>
          <a:prstGeom prst="ellipse">
            <a:avLst/>
          </a:prstGeom>
          <a:noFill/>
          <a:ln w="28575">
            <a:solidFill>
              <a:srgbClr val="DF25B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5284" tIns="32642" rIns="65284" bIns="32642" anchor="ctr"/>
          <a:lstStyle/>
          <a:p>
            <a:pPr algn="ctr"/>
            <a:r>
              <a:rPr lang="ru-RU" sz="1100">
                <a:latin typeface="Calibri" pitchFamily="34" charset="0"/>
              </a:rPr>
              <a:t>2</a:t>
            </a:r>
          </a:p>
        </p:txBody>
      </p:sp>
      <p:sp>
        <p:nvSpPr>
          <p:cNvPr id="9323" name="Полилиния 789"/>
          <p:cNvSpPr>
            <a:spLocks noChangeArrowheads="1"/>
          </p:cNvSpPr>
          <p:nvPr/>
        </p:nvSpPr>
        <p:spPr bwMode="auto">
          <a:xfrm>
            <a:off x="6037037" y="4226153"/>
            <a:ext cx="271009" cy="46491"/>
          </a:xfrm>
          <a:custGeom>
            <a:avLst/>
            <a:gdLst>
              <a:gd name="T0" fmla="*/ 0 w 173736"/>
              <a:gd name="T1" fmla="*/ 16584096 h 46037"/>
              <a:gd name="T2" fmla="*/ 2147483647 w 173736"/>
              <a:gd name="T3" fmla="*/ 16584096 h 46037"/>
              <a:gd name="T4" fmla="*/ 0 60000 65536"/>
              <a:gd name="T5" fmla="*/ 0 60000 65536"/>
              <a:gd name="T6" fmla="*/ 0 w 173736"/>
              <a:gd name="T7" fmla="*/ 0 h 46037"/>
              <a:gd name="T8" fmla="*/ 173736 w 173736"/>
              <a:gd name="T9" fmla="*/ 46037 h 460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3736" h="46037">
                <a:moveTo>
                  <a:pt x="0" y="0"/>
                </a:moveTo>
                <a:lnTo>
                  <a:pt x="173736" y="0"/>
                </a:lnTo>
              </a:path>
            </a:pathLst>
          </a:custGeom>
          <a:solidFill>
            <a:schemeClr val="bg1">
              <a:alpha val="36078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lIns="65284" tIns="32642" rIns="65284" bIns="32642" anchor="ctr"/>
          <a:lstStyle/>
          <a:p>
            <a:endParaRPr lang="ru-RU"/>
          </a:p>
        </p:txBody>
      </p:sp>
      <p:sp>
        <p:nvSpPr>
          <p:cNvPr id="9324" name="Text Box 15"/>
          <p:cNvSpPr txBox="1">
            <a:spLocks noChangeArrowheads="1"/>
          </p:cNvSpPr>
          <p:nvPr/>
        </p:nvSpPr>
        <p:spPr bwMode="auto">
          <a:xfrm>
            <a:off x="6436180" y="4109359"/>
            <a:ext cx="1850208" cy="31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5249" tIns="32625" rIns="65249" bIns="32625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800" b="1">
                <a:latin typeface="Times New Roman" pitchFamily="18" charset="0"/>
              </a:rPr>
              <a:t>Граница территории (ФО, субъекта, </a:t>
            </a:r>
          </a:p>
          <a:p>
            <a:pPr eaLnBrk="1" hangingPunct="1"/>
            <a:r>
              <a:rPr lang="ru-RU" sz="800" b="1">
                <a:latin typeface="Times New Roman" pitchFamily="18" charset="0"/>
              </a:rPr>
              <a:t>МР, ГО, насел. пункта);</a:t>
            </a:r>
          </a:p>
        </p:txBody>
      </p:sp>
      <p:sp>
        <p:nvSpPr>
          <p:cNvPr id="9325" name="Rectangle 50"/>
          <p:cNvSpPr>
            <a:spLocks noChangeArrowheads="1"/>
          </p:cNvSpPr>
          <p:nvPr/>
        </p:nvSpPr>
        <p:spPr bwMode="auto">
          <a:xfrm>
            <a:off x="6216198" y="5602741"/>
            <a:ext cx="2529795" cy="3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2704" tIns="137624" rIns="272704" bIns="137624" anchor="ctr">
            <a:spAutoFit/>
          </a:bodyPr>
          <a:lstStyle/>
          <a:p>
            <a:pPr defTabSz="1860331"/>
            <a:r>
              <a:rPr lang="ru-RU" sz="800">
                <a:cs typeface="Times New Roman" pitchFamily="18" charset="0"/>
              </a:rPr>
              <a:t> Очаг природного пожара;</a:t>
            </a:r>
          </a:p>
        </p:txBody>
      </p:sp>
      <p:pic>
        <p:nvPicPr>
          <p:cNvPr id="9326" name="Picture 89" descr="пламя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295" y="5648100"/>
            <a:ext cx="153080" cy="295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27" name="Овал 167"/>
          <p:cNvSpPr>
            <a:spLocks noChangeArrowheads="1"/>
          </p:cNvSpPr>
          <p:nvPr/>
        </p:nvSpPr>
        <p:spPr bwMode="auto">
          <a:xfrm>
            <a:off x="6047243" y="6043839"/>
            <a:ext cx="359455" cy="150813"/>
          </a:xfrm>
          <a:prstGeom prst="ellipse">
            <a:avLst/>
          </a:prstGeom>
          <a:solidFill>
            <a:srgbClr val="00B050">
              <a:alpha val="50195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8836" tIns="39417" rIns="78836" bIns="39417"/>
          <a:lstStyle/>
          <a:p>
            <a:pPr defTabSz="650719"/>
            <a:endParaRPr lang="ru-RU">
              <a:latin typeface="Calibri" pitchFamily="34" charset="0"/>
            </a:endParaRPr>
          </a:p>
        </p:txBody>
      </p:sp>
      <p:sp>
        <p:nvSpPr>
          <p:cNvPr id="9328" name="Text Box 117"/>
          <p:cNvSpPr txBox="1">
            <a:spLocks noChangeArrowheads="1"/>
          </p:cNvSpPr>
          <p:nvPr/>
        </p:nvSpPr>
        <p:spPr bwMode="auto">
          <a:xfrm>
            <a:off x="6428243" y="6023429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Размещение эвакуированного населения</a:t>
            </a:r>
          </a:p>
        </p:txBody>
      </p:sp>
      <p:sp>
        <p:nvSpPr>
          <p:cNvPr id="9329" name="Text Box 50"/>
          <p:cNvSpPr txBox="1">
            <a:spLocks noChangeArrowheads="1"/>
          </p:cNvSpPr>
          <p:nvPr/>
        </p:nvSpPr>
        <p:spPr bwMode="auto">
          <a:xfrm>
            <a:off x="3460751" y="5832930"/>
            <a:ext cx="1378857" cy="17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6236" tIns="28121" rIns="56236" bIns="28121">
            <a:spAutoFit/>
          </a:bodyPr>
          <a:lstStyle>
            <a:lvl1pPr defTabSz="8667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Вертолетные площадки</a:t>
            </a:r>
          </a:p>
        </p:txBody>
      </p:sp>
      <p:grpSp>
        <p:nvGrpSpPr>
          <p:cNvPr id="9334" name="Group 62"/>
          <p:cNvGrpSpPr>
            <a:grpSpLocks/>
          </p:cNvGrpSpPr>
          <p:nvPr/>
        </p:nvGrpSpPr>
        <p:grpSpPr bwMode="auto">
          <a:xfrm>
            <a:off x="6039304" y="2341563"/>
            <a:ext cx="234724" cy="212044"/>
            <a:chOff x="196" y="2647"/>
            <a:chExt cx="883" cy="641"/>
          </a:xfrm>
        </p:grpSpPr>
        <p:grpSp>
          <p:nvGrpSpPr>
            <p:cNvPr id="9395" name="Rectangle 63"/>
            <p:cNvGrpSpPr>
              <a:grpSpLocks/>
            </p:cNvGrpSpPr>
            <p:nvPr/>
          </p:nvGrpSpPr>
          <p:grpSpPr bwMode="auto">
            <a:xfrm>
              <a:off x="359" y="2647"/>
              <a:ext cx="572" cy="641"/>
              <a:chOff x="8881872" y="2809138"/>
              <a:chExt cx="213360" cy="316650"/>
            </a:xfrm>
          </p:grpSpPr>
          <p:pic>
            <p:nvPicPr>
              <p:cNvPr id="9408" name="Rectangle 63"/>
              <p:cNvPicPr>
                <a:picLocks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1872" y="2809138"/>
                <a:ext cx="213360" cy="21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9" name="Text Box 960"/>
              <p:cNvSpPr txBox="1">
                <a:spLocks noChangeArrowheads="1"/>
              </p:cNvSpPr>
              <p:nvPr/>
            </p:nvSpPr>
            <p:spPr bwMode="auto">
              <a:xfrm>
                <a:off x="8908663" y="2968625"/>
                <a:ext cx="164468" cy="157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3770" tIns="36887" rIns="73770" bIns="36887" anchor="ctr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6" name="Line 64"/>
            <p:cNvGrpSpPr>
              <a:grpSpLocks/>
            </p:cNvGrpSpPr>
            <p:nvPr/>
          </p:nvGrpSpPr>
          <p:grpSpPr bwMode="auto">
            <a:xfrm>
              <a:off x="196" y="2749"/>
              <a:ext cx="262" cy="111"/>
              <a:chOff x="8820912" y="2859024"/>
              <a:chExt cx="97536" cy="54864"/>
            </a:xfrm>
          </p:grpSpPr>
          <p:pic>
            <p:nvPicPr>
              <p:cNvPr id="9406" name="Line 64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7" name="Text Box 963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7" name="Line 65"/>
            <p:cNvGrpSpPr>
              <a:grpSpLocks/>
            </p:cNvGrpSpPr>
            <p:nvPr/>
          </p:nvGrpSpPr>
          <p:grpSpPr bwMode="auto">
            <a:xfrm>
              <a:off x="196" y="2885"/>
              <a:ext cx="262" cy="111"/>
              <a:chOff x="8820912" y="2926080"/>
              <a:chExt cx="97536" cy="54864"/>
            </a:xfrm>
          </p:grpSpPr>
          <p:pic>
            <p:nvPicPr>
              <p:cNvPr id="9404" name="Line 65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20912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5" name="Text Box 966"/>
              <p:cNvSpPr txBox="1">
                <a:spLocks noChangeArrowheads="1" noChangeShapeType="1"/>
              </p:cNvSpPr>
              <p:nvPr/>
            </p:nvSpPr>
            <p:spPr bwMode="auto">
              <a:xfrm>
                <a:off x="8840788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8" name="Line 66"/>
            <p:cNvGrpSpPr>
              <a:grpSpLocks/>
            </p:cNvGrpSpPr>
            <p:nvPr/>
          </p:nvGrpSpPr>
          <p:grpSpPr bwMode="auto">
            <a:xfrm>
              <a:off x="817" y="2885"/>
              <a:ext cx="262" cy="111"/>
              <a:chOff x="9052560" y="2926080"/>
              <a:chExt cx="97536" cy="54864"/>
            </a:xfrm>
          </p:grpSpPr>
          <p:pic>
            <p:nvPicPr>
              <p:cNvPr id="9402" name="Line 66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926080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3" name="Text Box 969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95676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  <p:grpSp>
          <p:nvGrpSpPr>
            <p:cNvPr id="9399" name="Line 67"/>
            <p:cNvGrpSpPr>
              <a:grpSpLocks/>
            </p:cNvGrpSpPr>
            <p:nvPr/>
          </p:nvGrpSpPr>
          <p:grpSpPr bwMode="auto">
            <a:xfrm>
              <a:off x="817" y="2749"/>
              <a:ext cx="262" cy="111"/>
              <a:chOff x="9052560" y="2859024"/>
              <a:chExt cx="97536" cy="54864"/>
            </a:xfrm>
          </p:grpSpPr>
          <p:pic>
            <p:nvPicPr>
              <p:cNvPr id="9400" name="Line 67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52560" y="2859024"/>
                <a:ext cx="97536" cy="54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401" name="Text Box 972"/>
              <p:cNvSpPr txBox="1">
                <a:spLocks noChangeArrowheads="1" noChangeShapeType="1"/>
              </p:cNvSpPr>
              <p:nvPr/>
            </p:nvSpPr>
            <p:spPr bwMode="auto">
              <a:xfrm>
                <a:off x="9070147" y="288954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3801" tIns="36900" rIns="73801" bIns="36900"/>
              <a:lstStyle>
                <a:lvl1pPr defTabSz="124301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124301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12430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ru-RU" sz="700">
                  <a:solidFill>
                    <a:srgbClr val="FF0000"/>
                  </a:solidFill>
                  <a:cs typeface="Times New Roman" pitchFamily="18" charset="0"/>
                </a:endParaRPr>
              </a:p>
            </p:txBody>
          </p:sp>
        </p:grpSp>
      </p:grpSp>
      <p:grpSp>
        <p:nvGrpSpPr>
          <p:cNvPr id="763" name="Group 62"/>
          <p:cNvGrpSpPr>
            <a:grpSpLocks/>
          </p:cNvGrpSpPr>
          <p:nvPr/>
        </p:nvGrpSpPr>
        <p:grpSpPr bwMode="auto">
          <a:xfrm>
            <a:off x="6053039" y="2629916"/>
            <a:ext cx="213444" cy="105296"/>
            <a:chOff x="249" y="2971"/>
            <a:chExt cx="796" cy="318"/>
          </a:xfrm>
          <a:solidFill>
            <a:srgbClr val="FF9900"/>
          </a:solidFill>
        </p:grpSpPr>
        <p:sp>
          <p:nvSpPr>
            <p:cNvPr id="764" name="Rectangle 63"/>
            <p:cNvSpPr>
              <a:spLocks noChangeArrowheads="1"/>
            </p:cNvSpPr>
            <p:nvPr/>
          </p:nvSpPr>
          <p:spPr bwMode="auto">
            <a:xfrm>
              <a:off x="431" y="2971"/>
              <a:ext cx="441" cy="318"/>
            </a:xfrm>
            <a:prstGeom prst="rect">
              <a:avLst/>
            </a:prstGeom>
            <a:grpFill/>
            <a:ln w="22225">
              <a:solidFill>
                <a:srgbClr val="FF99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73778" tIns="36890" rIns="73778" bIns="36890" anchor="ctr"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Times New Roman" pitchFamily="18" charset="0"/>
              </a:endParaRPr>
            </a:p>
          </p:txBody>
        </p:sp>
        <p:sp>
          <p:nvSpPr>
            <p:cNvPr id="765" name="Line 64"/>
            <p:cNvSpPr>
              <a:spLocks noChangeShapeType="1"/>
            </p:cNvSpPr>
            <p:nvPr/>
          </p:nvSpPr>
          <p:spPr bwMode="auto">
            <a:xfrm>
              <a:off x="249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6" name="Line 65"/>
            <p:cNvSpPr>
              <a:spLocks noChangeShapeType="1"/>
            </p:cNvSpPr>
            <p:nvPr/>
          </p:nvSpPr>
          <p:spPr bwMode="auto">
            <a:xfrm>
              <a:off x="249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7" name="Line 66"/>
            <p:cNvSpPr>
              <a:spLocks noChangeShapeType="1"/>
            </p:cNvSpPr>
            <p:nvPr/>
          </p:nvSpPr>
          <p:spPr bwMode="auto">
            <a:xfrm>
              <a:off x="864" y="3190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  <p:sp>
          <p:nvSpPr>
            <p:cNvPr id="768" name="Line 67"/>
            <p:cNvSpPr>
              <a:spLocks noChangeShapeType="1"/>
            </p:cNvSpPr>
            <p:nvPr/>
          </p:nvSpPr>
          <p:spPr bwMode="auto">
            <a:xfrm>
              <a:off x="864" y="3054"/>
              <a:ext cx="181" cy="0"/>
            </a:xfrm>
            <a:prstGeom prst="line">
              <a:avLst/>
            </a:prstGeom>
            <a:grpFill/>
            <a:ln w="22225">
              <a:solidFill>
                <a:srgbClr val="FF99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defTabSz="886404">
                <a:defRPr/>
              </a:pPr>
              <a:endParaRPr lang="ru-RU" sz="700" dirty="0">
                <a:solidFill>
                  <a:srgbClr val="FF0000"/>
                </a:solidFill>
                <a:latin typeface="Arial" panose="020B0604020202020204" pitchFamily="34" charset="0"/>
                <a:cs typeface="Arial" charset="0"/>
              </a:endParaRPr>
            </a:p>
          </p:txBody>
        </p:sp>
      </p:grpSp>
      <p:grpSp>
        <p:nvGrpSpPr>
          <p:cNvPr id="9336" name="TextBox 142"/>
          <p:cNvGrpSpPr>
            <a:grpSpLocks/>
          </p:cNvGrpSpPr>
          <p:nvPr/>
        </p:nvGrpSpPr>
        <p:grpSpPr bwMode="auto">
          <a:xfrm>
            <a:off x="6201457" y="2314351"/>
            <a:ext cx="835705" cy="216043"/>
            <a:chOff x="5695" y="1805"/>
            <a:chExt cx="737" cy="637"/>
          </a:xfrm>
        </p:grpSpPr>
        <p:pic>
          <p:nvPicPr>
            <p:cNvPr id="9393" name="TextBox 142"/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805"/>
              <a:ext cx="737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4" name="Text Box 839"/>
            <p:cNvSpPr txBox="1">
              <a:spLocks noChangeArrowheads="1"/>
            </p:cNvSpPr>
            <p:nvPr/>
          </p:nvSpPr>
          <p:spPr bwMode="auto">
            <a:xfrm>
              <a:off x="5732" y="1817"/>
              <a:ext cx="665" cy="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110 кВ</a:t>
              </a:r>
            </a:p>
          </p:txBody>
        </p:sp>
      </p:grpSp>
      <p:grpSp>
        <p:nvGrpSpPr>
          <p:cNvPr id="9337" name="TextBox 143"/>
          <p:cNvGrpSpPr>
            <a:grpSpLocks/>
          </p:cNvGrpSpPr>
          <p:nvPr/>
        </p:nvGrpSpPr>
        <p:grpSpPr bwMode="auto">
          <a:xfrm>
            <a:off x="6207126" y="2542268"/>
            <a:ext cx="784679" cy="234724"/>
            <a:chOff x="5695" y="1947"/>
            <a:chExt cx="691" cy="219"/>
          </a:xfrm>
        </p:grpSpPr>
        <p:pic>
          <p:nvPicPr>
            <p:cNvPr id="9391" name="TextBox 143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5" y="1947"/>
              <a:ext cx="691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2" name="Text Box 842"/>
            <p:cNvSpPr txBox="1">
              <a:spLocks noChangeArrowheads="1"/>
            </p:cNvSpPr>
            <p:nvPr/>
          </p:nvSpPr>
          <p:spPr bwMode="auto">
            <a:xfrm>
              <a:off x="5730" y="1959"/>
              <a:ext cx="620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1" tIns="51648" rIns="103301" bIns="51648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ДЭС 35 кВ</a:t>
              </a:r>
            </a:p>
          </p:txBody>
        </p:sp>
      </p:grpSp>
      <p:grpSp>
        <p:nvGrpSpPr>
          <p:cNvPr id="9338" name="TextBox 177"/>
          <p:cNvGrpSpPr>
            <a:grpSpLocks/>
          </p:cNvGrpSpPr>
          <p:nvPr/>
        </p:nvGrpSpPr>
        <p:grpSpPr bwMode="auto">
          <a:xfrm>
            <a:off x="7155091" y="2504849"/>
            <a:ext cx="683759" cy="276679"/>
            <a:chOff x="6374" y="1912"/>
            <a:chExt cx="603" cy="258"/>
          </a:xfrm>
        </p:grpSpPr>
        <p:pic>
          <p:nvPicPr>
            <p:cNvPr id="9389" name="TextBox 177"/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4" y="1912"/>
              <a:ext cx="603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90" name="Text Box 851"/>
            <p:cNvSpPr txBox="1">
              <a:spLocks noChangeArrowheads="1"/>
            </p:cNvSpPr>
            <p:nvPr/>
          </p:nvSpPr>
          <p:spPr bwMode="auto">
            <a:xfrm>
              <a:off x="6504" y="1924"/>
              <a:ext cx="458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1 мВт/ч</a:t>
              </a:r>
            </a:p>
          </p:txBody>
        </p:sp>
      </p:grpSp>
      <p:grpSp>
        <p:nvGrpSpPr>
          <p:cNvPr id="9339" name="TextBox 210"/>
          <p:cNvGrpSpPr>
            <a:grpSpLocks/>
          </p:cNvGrpSpPr>
          <p:nvPr/>
        </p:nvGrpSpPr>
        <p:grpSpPr bwMode="auto">
          <a:xfrm>
            <a:off x="7956778" y="2361974"/>
            <a:ext cx="941161" cy="357187"/>
            <a:chOff x="6808" y="1778"/>
            <a:chExt cx="830" cy="334"/>
          </a:xfrm>
        </p:grpSpPr>
        <p:pic>
          <p:nvPicPr>
            <p:cNvPr id="9387" name="TextBox 210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8" y="1778"/>
              <a:ext cx="83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8" name="Text Box 854"/>
            <p:cNvSpPr txBox="1">
              <a:spLocks noChangeArrowheads="1"/>
            </p:cNvSpPr>
            <p:nvPr/>
          </p:nvSpPr>
          <p:spPr bwMode="auto">
            <a:xfrm>
              <a:off x="6820" y="1790"/>
              <a:ext cx="786" cy="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03304" tIns="51652" rIns="103304" bIns="51652"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- потребляемая </a:t>
              </a:r>
            </a:p>
            <a:p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мощность н.п.</a:t>
              </a:r>
            </a:p>
          </p:txBody>
        </p:sp>
      </p:grpSp>
      <p:grpSp>
        <p:nvGrpSpPr>
          <p:cNvPr id="9340" name="Прямоугольник 641"/>
          <p:cNvGrpSpPr>
            <a:grpSpLocks/>
          </p:cNvGrpSpPr>
          <p:nvPr/>
        </p:nvGrpSpPr>
        <p:grpSpPr bwMode="auto">
          <a:xfrm>
            <a:off x="7269616" y="2415263"/>
            <a:ext cx="547687" cy="141581"/>
            <a:chOff x="6390" y="1828"/>
            <a:chExt cx="484" cy="131"/>
          </a:xfrm>
        </p:grpSpPr>
        <p:pic>
          <p:nvPicPr>
            <p:cNvPr id="9385" name="Прямоугольник 641"/>
            <p:cNvPicPr>
              <a:picLocks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" y="1828"/>
              <a:ext cx="484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86" name="Text Box 857"/>
            <p:cNvSpPr txBox="1">
              <a:spLocks noChangeArrowheads="1"/>
            </p:cNvSpPr>
            <p:nvPr/>
          </p:nvSpPr>
          <p:spPr bwMode="auto">
            <a:xfrm>
              <a:off x="6425" y="1832"/>
              <a:ext cx="41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40668" tIns="0" rIns="40668" bIns="29058" anchor="ctr">
              <a:spAutoFit/>
            </a:bodyPr>
            <a:lstStyle>
              <a:lvl1pPr defTabSz="1239838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39838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39838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3983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700">
                  <a:solidFill>
                    <a:srgbClr val="000000"/>
                  </a:solidFill>
                  <a:cs typeface="Times New Roman" pitchFamily="18" charset="0"/>
                </a:rPr>
                <a:t>Скочково</a:t>
              </a:r>
            </a:p>
          </p:txBody>
        </p:sp>
      </p:grpSp>
      <p:graphicFrame>
        <p:nvGraphicFramePr>
          <p:cNvPr id="787" name="Таблица 786"/>
          <p:cNvGraphicFramePr>
            <a:graphicFrameLocks noGrp="1"/>
          </p:cNvGraphicFramePr>
          <p:nvPr/>
        </p:nvGraphicFramePr>
        <p:xfrm>
          <a:off x="5657170" y="857251"/>
          <a:ext cx="3034394" cy="1390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1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859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0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585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99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Подстанции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ЛЭП</a:t>
                      </a:r>
                      <a:endParaRPr lang="ru-RU" sz="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872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750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500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220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ПС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110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2839"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ПС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ЛЭП 35 </a:t>
                      </a:r>
                      <a:r>
                        <a:rPr lang="ru-RU" sz="6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5309" marR="65309" marT="24281" marB="2428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9364" name="Группа 787"/>
          <p:cNvGrpSpPr>
            <a:grpSpLocks/>
          </p:cNvGrpSpPr>
          <p:nvPr/>
        </p:nvGrpSpPr>
        <p:grpSpPr bwMode="auto">
          <a:xfrm>
            <a:off x="6031367" y="972912"/>
            <a:ext cx="212044" cy="353943"/>
            <a:chOff x="7321968" y="1602465"/>
            <a:chExt cx="759564" cy="1562393"/>
          </a:xfrm>
        </p:grpSpPr>
        <p:sp>
          <p:nvSpPr>
            <p:cNvPr id="789" name="Овал 788"/>
            <p:cNvSpPr/>
            <p:nvPr/>
          </p:nvSpPr>
          <p:spPr>
            <a:xfrm>
              <a:off x="7464131" y="2017919"/>
              <a:ext cx="617401" cy="72078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r>
                <a:rPr lang="ru-RU" sz="1700" dirty="0">
                  <a:solidFill>
                    <a:prstClr val="white"/>
                  </a:solidFill>
                  <a:latin typeface="Times New Roman"/>
                  <a:cs typeface="Times New Roman"/>
                </a:rPr>
                <a:t> ~~~</a:t>
              </a:r>
              <a:endParaRPr lang="ru-RU" sz="1700" dirty="0">
                <a:solidFill>
                  <a:prstClr val="white"/>
                </a:solidFill>
              </a:endParaRPr>
            </a:p>
          </p:txBody>
        </p:sp>
        <p:sp>
          <p:nvSpPr>
            <p:cNvPr id="9384" name="TextBox 789"/>
            <p:cNvSpPr txBox="1">
              <a:spLocks noChangeArrowheads="1"/>
            </p:cNvSpPr>
            <p:nvPr/>
          </p:nvSpPr>
          <p:spPr bwMode="auto">
            <a:xfrm>
              <a:off x="7321968" y="1602465"/>
              <a:ext cx="720075" cy="1562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4301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124301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124301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430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7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~</a:t>
              </a:r>
              <a:endParaRPr lang="ru-RU" sz="17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9365" name="Группа 790"/>
          <p:cNvGrpSpPr>
            <a:grpSpLocks/>
          </p:cNvGrpSpPr>
          <p:nvPr/>
        </p:nvGrpSpPr>
        <p:grpSpPr bwMode="auto">
          <a:xfrm>
            <a:off x="6068787" y="1308554"/>
            <a:ext cx="175759" cy="165554"/>
            <a:chOff x="7280370" y="2723650"/>
            <a:chExt cx="244800" cy="244800"/>
          </a:xfrm>
        </p:grpSpPr>
        <p:sp>
          <p:nvSpPr>
            <p:cNvPr id="792" name="Блок-схема: сопоставление 791"/>
            <p:cNvSpPr/>
            <p:nvPr/>
          </p:nvSpPr>
          <p:spPr>
            <a:xfrm>
              <a:off x="7334068" y="2740417"/>
              <a:ext cx="137404" cy="212943"/>
            </a:xfrm>
            <a:prstGeom prst="flowChartCollat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  <p:sp>
          <p:nvSpPr>
            <p:cNvPr id="793" name="Овал 792"/>
            <p:cNvSpPr/>
            <p:nvPr/>
          </p:nvSpPr>
          <p:spPr>
            <a:xfrm>
              <a:off x="7280370" y="2723650"/>
              <a:ext cx="244800" cy="2448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88088">
                <a:defRPr/>
              </a:pPr>
              <a:endParaRPr lang="ru-RU" sz="1700">
                <a:solidFill>
                  <a:prstClr val="black"/>
                </a:solidFill>
              </a:endParaRPr>
            </a:p>
          </p:txBody>
        </p:sp>
      </p:grpSp>
      <p:sp>
        <p:nvSpPr>
          <p:cNvPr id="794" name="Овал 793"/>
          <p:cNvSpPr/>
          <p:nvPr/>
        </p:nvSpPr>
        <p:spPr>
          <a:xfrm>
            <a:off x="6065386" y="1559152"/>
            <a:ext cx="179161" cy="159884"/>
          </a:xfrm>
          <a:prstGeom prst="ellipse">
            <a:avLst/>
          </a:prstGeom>
          <a:solidFill>
            <a:srgbClr val="7030A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5" name="Овал 794"/>
          <p:cNvSpPr/>
          <p:nvPr/>
        </p:nvSpPr>
        <p:spPr>
          <a:xfrm>
            <a:off x="6065386" y="1796143"/>
            <a:ext cx="179161" cy="159884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sp>
        <p:nvSpPr>
          <p:cNvPr id="796" name="Овал 795"/>
          <p:cNvSpPr/>
          <p:nvPr/>
        </p:nvSpPr>
        <p:spPr>
          <a:xfrm>
            <a:off x="6065386" y="2035402"/>
            <a:ext cx="179161" cy="161018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893" tIns="39447" rIns="78893" bIns="39447" anchor="ctr"/>
          <a:lstStyle/>
          <a:p>
            <a:pPr algn="ctr" defTabSz="888088">
              <a:defRPr/>
            </a:pPr>
            <a:endParaRPr lang="ru-RU" sz="1700" dirty="0">
              <a:solidFill>
                <a:prstClr val="white"/>
              </a:solidFill>
            </a:endParaRPr>
          </a:p>
        </p:txBody>
      </p:sp>
      <p:cxnSp>
        <p:nvCxnSpPr>
          <p:cNvPr id="797" name="Прямая соединительная линия 796"/>
          <p:cNvCxnSpPr/>
          <p:nvPr/>
        </p:nvCxnSpPr>
        <p:spPr>
          <a:xfrm>
            <a:off x="7178903" y="1155474"/>
            <a:ext cx="689429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8" name="Прямая соединительная линия 797"/>
          <p:cNvCxnSpPr/>
          <p:nvPr/>
        </p:nvCxnSpPr>
        <p:spPr>
          <a:xfrm>
            <a:off x="7178903" y="1412875"/>
            <a:ext cx="68942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9" name="Прямая соединительная линия 798"/>
          <p:cNvCxnSpPr/>
          <p:nvPr/>
        </p:nvCxnSpPr>
        <p:spPr>
          <a:xfrm>
            <a:off x="7178903" y="1647599"/>
            <a:ext cx="689429" cy="0"/>
          </a:xfrm>
          <a:prstGeom prst="line">
            <a:avLst/>
          </a:prstGeom>
          <a:ln w="317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0" name="Прямая соединительная линия 799"/>
          <p:cNvCxnSpPr/>
          <p:nvPr/>
        </p:nvCxnSpPr>
        <p:spPr>
          <a:xfrm>
            <a:off x="7187974" y="1907268"/>
            <a:ext cx="6894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>
            <a:off x="7178903" y="2141991"/>
            <a:ext cx="689429" cy="0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74" name="Группа 20"/>
          <p:cNvGrpSpPr>
            <a:grpSpLocks/>
          </p:cNvGrpSpPr>
          <p:nvPr/>
        </p:nvGrpSpPr>
        <p:grpSpPr bwMode="auto">
          <a:xfrm>
            <a:off x="6115278" y="6363608"/>
            <a:ext cx="257401" cy="247196"/>
            <a:chOff x="8573780" y="8997864"/>
            <a:chExt cx="360000" cy="346860"/>
          </a:xfrm>
        </p:grpSpPr>
        <p:cxnSp>
          <p:nvCxnSpPr>
            <p:cNvPr id="9376" name="Прямая соединительная линия 2"/>
            <p:cNvCxnSpPr>
              <a:cxnSpLocks noChangeShapeType="1"/>
            </p:cNvCxnSpPr>
            <p:nvPr/>
          </p:nvCxnSpPr>
          <p:spPr bwMode="auto">
            <a:xfrm>
              <a:off x="8573780" y="9344724"/>
              <a:ext cx="3600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77" name="Прямая соединительная линия 6"/>
            <p:cNvCxnSpPr>
              <a:cxnSpLocks noChangeShapeType="1"/>
            </p:cNvCxnSpPr>
            <p:nvPr/>
          </p:nvCxnSpPr>
          <p:spPr bwMode="auto">
            <a:xfrm flipH="1" flipV="1">
              <a:off x="8731593" y="8997864"/>
              <a:ext cx="2373" cy="342000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378" name="Овал 7"/>
            <p:cNvSpPr>
              <a:spLocks noChangeArrowheads="1"/>
            </p:cNvSpPr>
            <p:nvPr/>
          </p:nvSpPr>
          <p:spPr bwMode="auto">
            <a:xfrm>
              <a:off x="8651579" y="9061821"/>
              <a:ext cx="204478" cy="203275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7985" tIns="63994" rIns="127985" bIns="63994" anchor="ctr"/>
            <a:lstStyle/>
            <a:p>
              <a:pPr algn="ctr"/>
              <a:endParaRPr lang="ru-RU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cxnSp>
          <p:nvCxnSpPr>
            <p:cNvPr id="9379" name="Прямая соединительная линия 9"/>
            <p:cNvCxnSpPr>
              <a:cxnSpLocks noChangeShapeType="1"/>
            </p:cNvCxnSpPr>
            <p:nvPr/>
          </p:nvCxnSpPr>
          <p:spPr bwMode="auto">
            <a:xfrm flipV="1">
              <a:off x="8668824" y="9091541"/>
              <a:ext cx="144588" cy="143737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80" name="Прямая соединительная линия 19"/>
            <p:cNvCxnSpPr>
              <a:cxnSpLocks noChangeShapeType="1"/>
            </p:cNvCxnSpPr>
            <p:nvPr/>
          </p:nvCxnSpPr>
          <p:spPr bwMode="auto">
            <a:xfrm>
              <a:off x="8680598" y="8997864"/>
              <a:ext cx="108000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75" name="Text Box 117"/>
          <p:cNvSpPr txBox="1">
            <a:spLocks noChangeArrowheads="1"/>
          </p:cNvSpPr>
          <p:nvPr/>
        </p:nvSpPr>
        <p:spPr bwMode="auto">
          <a:xfrm>
            <a:off x="6456591" y="6380618"/>
            <a:ext cx="2428875" cy="20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8836" tIns="39417" rIns="78836" bIns="39417">
            <a:spAutoFit/>
          </a:bodyPr>
          <a:lstStyle>
            <a:lvl1pPr defTabSz="9112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800" b="1">
                <a:latin typeface="Times New Roman" pitchFamily="18" charset="0"/>
                <a:cs typeface="Times New Roman" pitchFamily="18" charset="0"/>
              </a:rPr>
              <a:t>Пожарные гидранты</a:t>
            </a:r>
          </a:p>
        </p:txBody>
      </p:sp>
      <p:sp>
        <p:nvSpPr>
          <p:cNvPr id="724" name="Rectangle 4"/>
          <p:cNvSpPr txBox="1">
            <a:spLocks noChangeArrowheads="1"/>
          </p:cNvSpPr>
          <p:nvPr/>
        </p:nvSpPr>
        <p:spPr bwMode="auto">
          <a:xfrm>
            <a:off x="0" y="-171400"/>
            <a:ext cx="9144000" cy="86409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(условные обозначения)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заставка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effectLst/>
        </p:spPr>
        <p:txBody>
          <a:bodyPr lIns="91352" tIns="45680" rIns="91352" bIns="45680" anchor="ctr">
            <a:normAutofit/>
          </a:bodyPr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5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Раздел № 3</a:t>
            </a:r>
          </a:p>
          <a:p>
            <a:pPr algn="ctr" eaLnBrk="1" hangingPunct="1">
              <a:defRPr/>
            </a:pPr>
            <a:r>
              <a:rPr lang="ru-RU" sz="23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ОБЩАЯ ИНФОРМАЦИЯ</a:t>
            </a:r>
          </a:p>
        </p:txBody>
      </p:sp>
      <p:sp>
        <p:nvSpPr>
          <p:cNvPr id="10244" name="Text Box 65"/>
          <p:cNvSpPr txBox="1">
            <a:spLocks noChangeArrowheads="1"/>
          </p:cNvSpPr>
          <p:nvPr/>
        </p:nvSpPr>
        <p:spPr bwMode="auto">
          <a:xfrm>
            <a:off x="8532814" y="0"/>
            <a:ext cx="513669" cy="21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5298" tIns="32649" rIns="65298" bIns="32649">
            <a:spAutoFit/>
          </a:bodyPr>
          <a:lstStyle>
            <a:lvl1pPr defTabSz="127952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27952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27952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27952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27952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1000" b="1">
                <a:latin typeface="Times New Roman" pitchFamily="18" charset="0"/>
              </a:rPr>
              <a:t>п. 3.</a:t>
            </a:r>
          </a:p>
        </p:txBody>
      </p:sp>
    </p:spTree>
    <p:extLst>
      <p:ext uri="{BB962C8B-B14F-4D97-AF65-F5344CB8AC3E}">
        <p14:creationId xmlns:p14="http://schemas.microsoft.com/office/powerpoint/2010/main" val="38279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44208" y="5229200"/>
            <a:ext cx="2242592" cy="896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2564904"/>
            <a:ext cx="2062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/>
            <a:r>
              <a:rPr lang="ru-RU" sz="15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(космический снимок)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1062"/>
            <a:ext cx="9144000" cy="59769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96751"/>
            <a:ext cx="3096344" cy="25721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Выноска 1 197"/>
          <p:cNvSpPr>
            <a:spLocks/>
          </p:cNvSpPr>
          <p:nvPr/>
        </p:nvSpPr>
        <p:spPr bwMode="auto">
          <a:xfrm>
            <a:off x="4715912" y="4869160"/>
            <a:ext cx="3717544" cy="1080642"/>
          </a:xfrm>
          <a:prstGeom prst="borderCallout1">
            <a:avLst>
              <a:gd name="adj1" fmla="val 1273"/>
              <a:gd name="adj2" fmla="val -34"/>
              <a:gd name="adj3" fmla="val -163326"/>
              <a:gd name="adj4" fmla="val -29925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/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368948 РД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Унцукульский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район»,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пгт.Шамилькала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1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shamdetsad8@yandex.ru</a:t>
            </a:r>
            <a:endParaRPr lang="ru-RU" sz="1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Телефон: 8 (988) 307-43-69</a:t>
            </a:r>
            <a:endParaRPr lang="en-US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Абдулаева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Патимат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Магомезагидовна</a:t>
            </a:r>
            <a:endParaRPr lang="ru-RU" sz="1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307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0" y="6803"/>
            <a:ext cx="9144000" cy="899206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592" tIns="41297" rIns="82592" bIns="41297" anchor="ctr"/>
          <a:lstStyle>
            <a:lvl1pPr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54305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5430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ПАСПОРТ ОБЪЕКТА МИНИСТЕРСТВА ОБРАЗОВАНИЯ РД</a:t>
            </a:r>
            <a:endParaRPr lang="ru-RU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sz="15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«Детский сад №8 «СОЛНЫШКО»</a:t>
            </a:r>
          </a:p>
          <a:p>
            <a:pPr algn="ctr" eaLnBrk="1" hangingPunct="1"/>
            <a:r>
              <a:rPr lang="ru-RU" sz="15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(схема расположения объекта на местности)</a:t>
            </a:r>
            <a:endParaRPr lang="ru-RU" sz="15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" y="908720"/>
            <a:ext cx="9144000" cy="5951991"/>
          </a:xfrm>
          <a:prstGeom prst="rect">
            <a:avLst/>
          </a:prstGeom>
        </p:spPr>
      </p:pic>
      <p:graphicFrame>
        <p:nvGraphicFramePr>
          <p:cNvPr id="193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533198"/>
              </p:ext>
            </p:extLst>
          </p:nvPr>
        </p:nvGraphicFramePr>
        <p:xfrm>
          <a:off x="0" y="5857892"/>
          <a:ext cx="9144002" cy="1027492"/>
        </p:xfrm>
        <a:graphic>
          <a:graphicData uri="http://schemas.openxmlformats.org/drawingml/2006/table">
            <a:tbl>
              <a:tblPr/>
              <a:tblGrid>
                <a:gridCol w="6115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835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13656">
                <a:tc gridSpan="9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 ИНФОРМАЦИЯ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5166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Дата последнего кап. ремонта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этажей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высота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Размеры геометрические.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(Жилого здания)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метров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Общая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площадь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дневное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воспитанников / персонала 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здании (чел.)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 ночное время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Количество выходов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004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1987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Не было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2 </a:t>
                      </a:r>
                      <a:r>
                        <a:rPr kumimoji="0" lang="ru-RU" sz="9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эт</a:t>
                      </a: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м 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90 х 15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1170.7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134//30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34" marR="6853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04" name="Группа 796"/>
          <p:cNvGrpSpPr>
            <a:grpSpLocks/>
          </p:cNvGrpSpPr>
          <p:nvPr/>
        </p:nvGrpSpPr>
        <p:grpSpPr bwMode="auto">
          <a:xfrm>
            <a:off x="4582842" y="2971578"/>
            <a:ext cx="226786" cy="210911"/>
            <a:chOff x="1193267" y="4397868"/>
            <a:chExt cx="180325" cy="186832"/>
          </a:xfrm>
        </p:grpSpPr>
        <p:sp>
          <p:nvSpPr>
            <p:cNvPr id="214" name="Oval 669"/>
            <p:cNvSpPr>
              <a:spLocks noChangeArrowheads="1"/>
            </p:cNvSpPr>
            <p:nvPr/>
          </p:nvSpPr>
          <p:spPr bwMode="auto">
            <a:xfrm>
              <a:off x="1201887" y="4397868"/>
              <a:ext cx="171705" cy="18459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lIns="75592" tIns="37796" rIns="75592" bIns="37796" anchor="ctr"/>
            <a:lstStyle/>
            <a:p>
              <a:pPr algn="ctr" defTabSz="912593"/>
              <a:endParaRPr lang="ru-RU" sz="1000"/>
            </a:p>
          </p:txBody>
        </p:sp>
        <p:sp>
          <p:nvSpPr>
            <p:cNvPr id="215" name="TextBox 798"/>
            <p:cNvSpPr txBox="1">
              <a:spLocks noChangeArrowheads="1"/>
            </p:cNvSpPr>
            <p:nvPr/>
          </p:nvSpPr>
          <p:spPr bwMode="auto">
            <a:xfrm>
              <a:off x="1193267" y="4402931"/>
              <a:ext cx="177035" cy="18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12763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1400" b="1" dirty="0">
                  <a:latin typeface="Times New Roman" pitchFamily="18" charset="0"/>
                </a:rPr>
                <a:t>Т</a:t>
              </a:r>
            </a:p>
          </p:txBody>
        </p:sp>
      </p:grpSp>
      <p:grpSp>
        <p:nvGrpSpPr>
          <p:cNvPr id="216" name="Group 149"/>
          <p:cNvGrpSpPr>
            <a:grpSpLocks/>
          </p:cNvGrpSpPr>
          <p:nvPr/>
        </p:nvGrpSpPr>
        <p:grpSpPr bwMode="auto">
          <a:xfrm>
            <a:off x="4139952" y="2204864"/>
            <a:ext cx="335634" cy="196998"/>
            <a:chOff x="2018" y="2750"/>
            <a:chExt cx="361" cy="309"/>
          </a:xfrm>
        </p:grpSpPr>
        <p:sp>
          <p:nvSpPr>
            <p:cNvPr id="217" name="AutoShape 150"/>
            <p:cNvSpPr>
              <a:spLocks noChangeArrowheads="1"/>
            </p:cNvSpPr>
            <p:nvPr/>
          </p:nvSpPr>
          <p:spPr bwMode="auto">
            <a:xfrm>
              <a:off x="2018" y="3027"/>
              <a:ext cx="24" cy="33"/>
            </a:xfrm>
            <a:custGeom>
              <a:avLst/>
              <a:gdLst>
                <a:gd name="T0" fmla="*/ 0 w 139"/>
                <a:gd name="T1" fmla="*/ 0 h 135"/>
                <a:gd name="T2" fmla="*/ 0 w 139"/>
                <a:gd name="T3" fmla="*/ 0 h 135"/>
                <a:gd name="T4" fmla="*/ 0 w 139"/>
                <a:gd name="T5" fmla="*/ 0 h 135"/>
                <a:gd name="T6" fmla="*/ 0 w 139"/>
                <a:gd name="T7" fmla="*/ 0 h 135"/>
                <a:gd name="T8" fmla="*/ 0 w 139"/>
                <a:gd name="T9" fmla="*/ 0 h 135"/>
                <a:gd name="T10" fmla="*/ 0 w 139"/>
                <a:gd name="T11" fmla="*/ 0 h 135"/>
                <a:gd name="T12" fmla="*/ 0 w 139"/>
                <a:gd name="T13" fmla="*/ 0 h 135"/>
                <a:gd name="T14" fmla="*/ 0 w 139"/>
                <a:gd name="T15" fmla="*/ 0 h 135"/>
                <a:gd name="T16" fmla="*/ 0 w 139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9"/>
                <a:gd name="T28" fmla="*/ 0 h 135"/>
                <a:gd name="T29" fmla="*/ 139 w 139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9" h="135">
                  <a:moveTo>
                    <a:pt x="0" y="135"/>
                  </a:moveTo>
                  <a:lnTo>
                    <a:pt x="0" y="92"/>
                  </a:lnTo>
                  <a:lnTo>
                    <a:pt x="46" y="92"/>
                  </a:lnTo>
                  <a:lnTo>
                    <a:pt x="46" y="47"/>
                  </a:lnTo>
                  <a:lnTo>
                    <a:pt x="92" y="47"/>
                  </a:lnTo>
                  <a:lnTo>
                    <a:pt x="92" y="0"/>
                  </a:lnTo>
                  <a:lnTo>
                    <a:pt x="139" y="0"/>
                  </a:lnTo>
                  <a:lnTo>
                    <a:pt x="139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18" name="AutoShape 151"/>
            <p:cNvSpPr>
              <a:spLocks noChangeArrowheads="1"/>
            </p:cNvSpPr>
            <p:nvPr/>
          </p:nvSpPr>
          <p:spPr bwMode="auto">
            <a:xfrm>
              <a:off x="2042" y="2765"/>
              <a:ext cx="330" cy="294"/>
            </a:xfrm>
            <a:custGeom>
              <a:avLst/>
              <a:gdLst>
                <a:gd name="T0" fmla="*/ 0 w 1946"/>
                <a:gd name="T1" fmla="*/ 0 h 1278"/>
                <a:gd name="T2" fmla="*/ 0 w 1946"/>
                <a:gd name="T3" fmla="*/ 0 h 1278"/>
                <a:gd name="T4" fmla="*/ 0 w 1946"/>
                <a:gd name="T5" fmla="*/ 0 h 1278"/>
                <a:gd name="T6" fmla="*/ 0 w 1946"/>
                <a:gd name="T7" fmla="*/ 0 h 1278"/>
                <a:gd name="T8" fmla="*/ 0 w 1946"/>
                <a:gd name="T9" fmla="*/ 0 h 1278"/>
                <a:gd name="T10" fmla="*/ 0 w 1946"/>
                <a:gd name="T11" fmla="*/ 0 h 1278"/>
                <a:gd name="T12" fmla="*/ 0 w 1946"/>
                <a:gd name="T13" fmla="*/ 0 h 1278"/>
                <a:gd name="T14" fmla="*/ 0 w 1946"/>
                <a:gd name="T15" fmla="*/ 0 h 1278"/>
                <a:gd name="T16" fmla="*/ 0 w 1946"/>
                <a:gd name="T17" fmla="*/ 0 h 1278"/>
                <a:gd name="T18" fmla="*/ 0 w 1946"/>
                <a:gd name="T19" fmla="*/ 0 h 1278"/>
                <a:gd name="T20" fmla="*/ 0 w 1946"/>
                <a:gd name="T21" fmla="*/ 0 h 1278"/>
                <a:gd name="T22" fmla="*/ 0 w 1946"/>
                <a:gd name="T23" fmla="*/ 0 h 1278"/>
                <a:gd name="T24" fmla="*/ 0 w 1946"/>
                <a:gd name="T25" fmla="*/ 0 h 1278"/>
                <a:gd name="T26" fmla="*/ 0 w 1946"/>
                <a:gd name="T27" fmla="*/ 0 h 1278"/>
                <a:gd name="T28" fmla="*/ 0 w 1946"/>
                <a:gd name="T29" fmla="*/ 0 h 1278"/>
                <a:gd name="T30" fmla="*/ 0 w 1946"/>
                <a:gd name="T31" fmla="*/ 0 h 1278"/>
                <a:gd name="T32" fmla="*/ 0 w 1946"/>
                <a:gd name="T33" fmla="*/ 0 h 1278"/>
                <a:gd name="T34" fmla="*/ 0 w 1946"/>
                <a:gd name="T35" fmla="*/ 0 h 1278"/>
                <a:gd name="T36" fmla="*/ 0 w 1946"/>
                <a:gd name="T37" fmla="*/ 0 h 1278"/>
                <a:gd name="T38" fmla="*/ 0 w 1946"/>
                <a:gd name="T39" fmla="*/ 0 h 1278"/>
                <a:gd name="T40" fmla="*/ 0 w 1946"/>
                <a:gd name="T41" fmla="*/ 0 h 1278"/>
                <a:gd name="T42" fmla="*/ 0 w 1946"/>
                <a:gd name="T43" fmla="*/ 0 h 1278"/>
                <a:gd name="T44" fmla="*/ 0 w 1946"/>
                <a:gd name="T45" fmla="*/ 0 h 1278"/>
                <a:gd name="T46" fmla="*/ 0 w 1946"/>
                <a:gd name="T47" fmla="*/ 0 h 1278"/>
                <a:gd name="T48" fmla="*/ 0 w 1946"/>
                <a:gd name="T49" fmla="*/ 0 h 1278"/>
                <a:gd name="T50" fmla="*/ 0 w 1946"/>
                <a:gd name="T51" fmla="*/ 0 h 1278"/>
                <a:gd name="T52" fmla="*/ 0 w 1946"/>
                <a:gd name="T53" fmla="*/ 0 h 1278"/>
                <a:gd name="T54" fmla="*/ 0 w 1946"/>
                <a:gd name="T55" fmla="*/ 0 h 1278"/>
                <a:gd name="T56" fmla="*/ 0 w 1946"/>
                <a:gd name="T57" fmla="*/ 0 h 1278"/>
                <a:gd name="T58" fmla="*/ 0 w 1946"/>
                <a:gd name="T59" fmla="*/ 0 h 1278"/>
                <a:gd name="T60" fmla="*/ 0 w 1946"/>
                <a:gd name="T61" fmla="*/ 0 h 1278"/>
                <a:gd name="T62" fmla="*/ 0 w 1946"/>
                <a:gd name="T63" fmla="*/ 0 h 1278"/>
                <a:gd name="T64" fmla="*/ 0 w 1946"/>
                <a:gd name="T65" fmla="*/ 0 h 1278"/>
                <a:gd name="T66" fmla="*/ 0 w 1946"/>
                <a:gd name="T67" fmla="*/ 0 h 1278"/>
                <a:gd name="T68" fmla="*/ 0 w 1946"/>
                <a:gd name="T69" fmla="*/ 0 h 1278"/>
                <a:gd name="T70" fmla="*/ 0 w 1946"/>
                <a:gd name="T71" fmla="*/ 0 h 1278"/>
                <a:gd name="T72" fmla="*/ 0 w 1946"/>
                <a:gd name="T73" fmla="*/ 0 h 1278"/>
                <a:gd name="T74" fmla="*/ 0 w 1946"/>
                <a:gd name="T75" fmla="*/ 0 h 1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946"/>
                <a:gd name="T115" fmla="*/ 0 h 1278"/>
                <a:gd name="T116" fmla="*/ 1946 w 1946"/>
                <a:gd name="T117" fmla="*/ 1278 h 1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946" h="1278">
                  <a:moveTo>
                    <a:pt x="0" y="1278"/>
                  </a:moveTo>
                  <a:lnTo>
                    <a:pt x="0" y="103"/>
                  </a:lnTo>
                  <a:lnTo>
                    <a:pt x="753" y="103"/>
                  </a:lnTo>
                  <a:lnTo>
                    <a:pt x="754" y="93"/>
                  </a:lnTo>
                  <a:lnTo>
                    <a:pt x="757" y="82"/>
                  </a:lnTo>
                  <a:lnTo>
                    <a:pt x="763" y="72"/>
                  </a:lnTo>
                  <a:lnTo>
                    <a:pt x="769" y="63"/>
                  </a:lnTo>
                  <a:lnTo>
                    <a:pt x="779" y="55"/>
                  </a:lnTo>
                  <a:lnTo>
                    <a:pt x="790" y="46"/>
                  </a:lnTo>
                  <a:lnTo>
                    <a:pt x="803" y="38"/>
                  </a:lnTo>
                  <a:lnTo>
                    <a:pt x="817" y="30"/>
                  </a:lnTo>
                  <a:lnTo>
                    <a:pt x="833" y="24"/>
                  </a:lnTo>
                  <a:lnTo>
                    <a:pt x="849" y="18"/>
                  </a:lnTo>
                  <a:lnTo>
                    <a:pt x="867" y="13"/>
                  </a:lnTo>
                  <a:lnTo>
                    <a:pt x="887" y="8"/>
                  </a:lnTo>
                  <a:lnTo>
                    <a:pt x="907" y="5"/>
                  </a:lnTo>
                  <a:lnTo>
                    <a:pt x="928" y="3"/>
                  </a:lnTo>
                  <a:lnTo>
                    <a:pt x="950" y="0"/>
                  </a:lnTo>
                  <a:lnTo>
                    <a:pt x="972" y="0"/>
                  </a:lnTo>
                  <a:lnTo>
                    <a:pt x="995" y="0"/>
                  </a:lnTo>
                  <a:lnTo>
                    <a:pt x="1017" y="3"/>
                  </a:lnTo>
                  <a:lnTo>
                    <a:pt x="1038" y="5"/>
                  </a:lnTo>
                  <a:lnTo>
                    <a:pt x="1059" y="8"/>
                  </a:lnTo>
                  <a:lnTo>
                    <a:pt x="1078" y="13"/>
                  </a:lnTo>
                  <a:lnTo>
                    <a:pt x="1096" y="18"/>
                  </a:lnTo>
                  <a:lnTo>
                    <a:pt x="1113" y="24"/>
                  </a:lnTo>
                  <a:lnTo>
                    <a:pt x="1129" y="30"/>
                  </a:lnTo>
                  <a:lnTo>
                    <a:pt x="1143" y="38"/>
                  </a:lnTo>
                  <a:lnTo>
                    <a:pt x="1155" y="46"/>
                  </a:lnTo>
                  <a:lnTo>
                    <a:pt x="1167" y="55"/>
                  </a:lnTo>
                  <a:lnTo>
                    <a:pt x="1175" y="63"/>
                  </a:lnTo>
                  <a:lnTo>
                    <a:pt x="1183" y="72"/>
                  </a:lnTo>
                  <a:lnTo>
                    <a:pt x="1189" y="82"/>
                  </a:lnTo>
                  <a:lnTo>
                    <a:pt x="1192" y="93"/>
                  </a:lnTo>
                  <a:lnTo>
                    <a:pt x="1193" y="103"/>
                  </a:lnTo>
                  <a:lnTo>
                    <a:pt x="1946" y="103"/>
                  </a:lnTo>
                  <a:lnTo>
                    <a:pt x="1946" y="1277"/>
                  </a:lnTo>
                  <a:lnTo>
                    <a:pt x="0" y="1278"/>
                  </a:lnTo>
                  <a:close/>
                </a:path>
              </a:pathLst>
            </a:cu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19" name="Rectangle 152"/>
            <p:cNvSpPr>
              <a:spLocks noChangeArrowheads="1"/>
            </p:cNvSpPr>
            <p:nvPr/>
          </p:nvSpPr>
          <p:spPr bwMode="auto">
            <a:xfrm>
              <a:off x="225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0" name="Rectangle 153"/>
            <p:cNvSpPr>
              <a:spLocks noChangeArrowheads="1"/>
            </p:cNvSpPr>
            <p:nvPr/>
          </p:nvSpPr>
          <p:spPr bwMode="auto">
            <a:xfrm>
              <a:off x="2243" y="2918"/>
              <a:ext cx="22" cy="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1" name="Rectangle 154"/>
            <p:cNvSpPr>
              <a:spLocks noChangeArrowheads="1"/>
            </p:cNvSpPr>
            <p:nvPr/>
          </p:nvSpPr>
          <p:spPr bwMode="auto">
            <a:xfrm>
              <a:off x="2315" y="2891"/>
              <a:ext cx="28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2" name="Rectangle 155"/>
            <p:cNvSpPr>
              <a:spLocks noChangeArrowheads="1"/>
            </p:cNvSpPr>
            <p:nvPr/>
          </p:nvSpPr>
          <p:spPr bwMode="auto">
            <a:xfrm>
              <a:off x="2307" y="2904"/>
              <a:ext cx="19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3" name="Rectangle 156"/>
            <p:cNvSpPr>
              <a:spLocks noChangeArrowheads="1"/>
            </p:cNvSpPr>
            <p:nvPr/>
          </p:nvSpPr>
          <p:spPr bwMode="auto">
            <a:xfrm>
              <a:off x="2307" y="2878"/>
              <a:ext cx="19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4" name="Rectangle 157"/>
            <p:cNvSpPr>
              <a:spLocks noChangeArrowheads="1"/>
            </p:cNvSpPr>
            <p:nvPr/>
          </p:nvSpPr>
          <p:spPr bwMode="auto">
            <a:xfrm>
              <a:off x="2042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5" name="Rectangle 158"/>
            <p:cNvSpPr>
              <a:spLocks noChangeArrowheads="1"/>
            </p:cNvSpPr>
            <p:nvPr/>
          </p:nvSpPr>
          <p:spPr bwMode="auto">
            <a:xfrm>
              <a:off x="2042" y="2888"/>
              <a:ext cx="13" cy="11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6" name="Rectangle 159"/>
            <p:cNvSpPr>
              <a:spLocks noChangeArrowheads="1"/>
            </p:cNvSpPr>
            <p:nvPr/>
          </p:nvSpPr>
          <p:spPr bwMode="auto">
            <a:xfrm>
              <a:off x="2042" y="2915"/>
              <a:ext cx="13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Rectangle 160"/>
            <p:cNvSpPr>
              <a:spLocks noChangeArrowheads="1"/>
            </p:cNvSpPr>
            <p:nvPr/>
          </p:nvSpPr>
          <p:spPr bwMode="auto">
            <a:xfrm>
              <a:off x="2134" y="2899"/>
              <a:ext cx="21" cy="1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8" name="Rectangle 161"/>
            <p:cNvSpPr>
              <a:spLocks noChangeArrowheads="1"/>
            </p:cNvSpPr>
            <p:nvPr/>
          </p:nvSpPr>
          <p:spPr bwMode="auto">
            <a:xfrm>
              <a:off x="2119" y="2915"/>
              <a:ext cx="21" cy="9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9" name="Rectangle 162"/>
            <p:cNvSpPr>
              <a:spLocks noChangeArrowheads="1"/>
            </p:cNvSpPr>
            <p:nvPr/>
          </p:nvSpPr>
          <p:spPr bwMode="auto">
            <a:xfrm>
              <a:off x="2042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0" name="Rectangle 163"/>
            <p:cNvSpPr>
              <a:spLocks noChangeArrowheads="1"/>
            </p:cNvSpPr>
            <p:nvPr/>
          </p:nvSpPr>
          <p:spPr bwMode="auto">
            <a:xfrm>
              <a:off x="2042" y="2989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1" name="Rectangle 164"/>
            <p:cNvSpPr>
              <a:spLocks noChangeArrowheads="1"/>
            </p:cNvSpPr>
            <p:nvPr/>
          </p:nvSpPr>
          <p:spPr bwMode="auto">
            <a:xfrm>
              <a:off x="2042" y="3016"/>
              <a:ext cx="13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2" name="Rectangle 165"/>
            <p:cNvSpPr>
              <a:spLocks noChangeArrowheads="1"/>
            </p:cNvSpPr>
            <p:nvPr/>
          </p:nvSpPr>
          <p:spPr bwMode="auto">
            <a:xfrm>
              <a:off x="2134" y="3001"/>
              <a:ext cx="21" cy="1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3" name="Rectangle 166"/>
            <p:cNvSpPr>
              <a:spLocks noChangeArrowheads="1"/>
            </p:cNvSpPr>
            <p:nvPr/>
          </p:nvSpPr>
          <p:spPr bwMode="auto">
            <a:xfrm>
              <a:off x="2119" y="3016"/>
              <a:ext cx="21" cy="10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4" name="AutoShape 167"/>
            <p:cNvSpPr>
              <a:spLocks noChangeArrowheads="1"/>
            </p:cNvSpPr>
            <p:nvPr/>
          </p:nvSpPr>
          <p:spPr bwMode="auto">
            <a:xfrm>
              <a:off x="2170" y="2899"/>
              <a:ext cx="73" cy="29"/>
            </a:xfrm>
            <a:custGeom>
              <a:avLst/>
              <a:gdLst>
                <a:gd name="T0" fmla="*/ 0 w 440"/>
                <a:gd name="T1" fmla="*/ 0 h 102"/>
                <a:gd name="T2" fmla="*/ 0 w 440"/>
                <a:gd name="T3" fmla="*/ 0 h 102"/>
                <a:gd name="T4" fmla="*/ 0 w 440"/>
                <a:gd name="T5" fmla="*/ 0 h 102"/>
                <a:gd name="T6" fmla="*/ 0 w 440"/>
                <a:gd name="T7" fmla="*/ 0 h 102"/>
                <a:gd name="T8" fmla="*/ 0 w 440"/>
                <a:gd name="T9" fmla="*/ 0 h 102"/>
                <a:gd name="T10" fmla="*/ 0 w 440"/>
                <a:gd name="T11" fmla="*/ 0 h 102"/>
                <a:gd name="T12" fmla="*/ 0 w 440"/>
                <a:gd name="T13" fmla="*/ 0 h 102"/>
                <a:gd name="T14" fmla="*/ 0 w 440"/>
                <a:gd name="T15" fmla="*/ 0 h 102"/>
                <a:gd name="T16" fmla="*/ 0 w 440"/>
                <a:gd name="T17" fmla="*/ 0 h 102"/>
                <a:gd name="T18" fmla="*/ 0 w 440"/>
                <a:gd name="T19" fmla="*/ 0 h 102"/>
                <a:gd name="T20" fmla="*/ 0 w 440"/>
                <a:gd name="T21" fmla="*/ 0 h 102"/>
                <a:gd name="T22" fmla="*/ 0 w 440"/>
                <a:gd name="T23" fmla="*/ 0 h 102"/>
                <a:gd name="T24" fmla="*/ 0 w 440"/>
                <a:gd name="T25" fmla="*/ 0 h 102"/>
                <a:gd name="T26" fmla="*/ 0 w 440"/>
                <a:gd name="T27" fmla="*/ 0 h 102"/>
                <a:gd name="T28" fmla="*/ 0 w 440"/>
                <a:gd name="T29" fmla="*/ 0 h 102"/>
                <a:gd name="T30" fmla="*/ 0 w 440"/>
                <a:gd name="T31" fmla="*/ 0 h 102"/>
                <a:gd name="T32" fmla="*/ 0 w 440"/>
                <a:gd name="T33" fmla="*/ 0 h 102"/>
                <a:gd name="T34" fmla="*/ 0 w 440"/>
                <a:gd name="T35" fmla="*/ 0 h 102"/>
                <a:gd name="T36" fmla="*/ 0 w 440"/>
                <a:gd name="T37" fmla="*/ 0 h 102"/>
                <a:gd name="T38" fmla="*/ 0 w 440"/>
                <a:gd name="T39" fmla="*/ 0 h 102"/>
                <a:gd name="T40" fmla="*/ 0 w 440"/>
                <a:gd name="T41" fmla="*/ 0 h 102"/>
                <a:gd name="T42" fmla="*/ 0 w 440"/>
                <a:gd name="T43" fmla="*/ 0 h 102"/>
                <a:gd name="T44" fmla="*/ 0 w 440"/>
                <a:gd name="T45" fmla="*/ 0 h 102"/>
                <a:gd name="T46" fmla="*/ 0 w 440"/>
                <a:gd name="T47" fmla="*/ 0 h 102"/>
                <a:gd name="T48" fmla="*/ 0 w 440"/>
                <a:gd name="T49" fmla="*/ 0 h 102"/>
                <a:gd name="T50" fmla="*/ 0 w 440"/>
                <a:gd name="T51" fmla="*/ 0 h 102"/>
                <a:gd name="T52" fmla="*/ 0 w 440"/>
                <a:gd name="T53" fmla="*/ 0 h 102"/>
                <a:gd name="T54" fmla="*/ 0 w 440"/>
                <a:gd name="T55" fmla="*/ 0 h 102"/>
                <a:gd name="T56" fmla="*/ 0 w 440"/>
                <a:gd name="T57" fmla="*/ 0 h 102"/>
                <a:gd name="T58" fmla="*/ 0 w 440"/>
                <a:gd name="T59" fmla="*/ 0 h 102"/>
                <a:gd name="T60" fmla="*/ 0 w 440"/>
                <a:gd name="T61" fmla="*/ 0 h 102"/>
                <a:gd name="T62" fmla="*/ 0 w 440"/>
                <a:gd name="T63" fmla="*/ 0 h 102"/>
                <a:gd name="T64" fmla="*/ 0 w 440"/>
                <a:gd name="T65" fmla="*/ 0 h 102"/>
                <a:gd name="T66" fmla="*/ 0 w 440"/>
                <a:gd name="T67" fmla="*/ 0 h 10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40"/>
                <a:gd name="T103" fmla="*/ 0 h 102"/>
                <a:gd name="T104" fmla="*/ 440 w 440"/>
                <a:gd name="T105" fmla="*/ 102 h 10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40" h="102">
                  <a:moveTo>
                    <a:pt x="440" y="102"/>
                  </a:moveTo>
                  <a:lnTo>
                    <a:pt x="439" y="92"/>
                  </a:lnTo>
                  <a:lnTo>
                    <a:pt x="436" y="82"/>
                  </a:lnTo>
                  <a:lnTo>
                    <a:pt x="430" y="72"/>
                  </a:lnTo>
                  <a:lnTo>
                    <a:pt x="422" y="64"/>
                  </a:lnTo>
                  <a:lnTo>
                    <a:pt x="414" y="55"/>
                  </a:lnTo>
                  <a:lnTo>
                    <a:pt x="402" y="46"/>
                  </a:lnTo>
                  <a:lnTo>
                    <a:pt x="390" y="38"/>
                  </a:lnTo>
                  <a:lnTo>
                    <a:pt x="376" y="30"/>
                  </a:lnTo>
                  <a:lnTo>
                    <a:pt x="360" y="24"/>
                  </a:lnTo>
                  <a:lnTo>
                    <a:pt x="343" y="18"/>
                  </a:lnTo>
                  <a:lnTo>
                    <a:pt x="325" y="13"/>
                  </a:lnTo>
                  <a:lnTo>
                    <a:pt x="306" y="8"/>
                  </a:lnTo>
                  <a:lnTo>
                    <a:pt x="285" y="5"/>
                  </a:lnTo>
                  <a:lnTo>
                    <a:pt x="264" y="3"/>
                  </a:lnTo>
                  <a:lnTo>
                    <a:pt x="242" y="0"/>
                  </a:lnTo>
                  <a:lnTo>
                    <a:pt x="219" y="0"/>
                  </a:lnTo>
                  <a:lnTo>
                    <a:pt x="197" y="0"/>
                  </a:lnTo>
                  <a:lnTo>
                    <a:pt x="175" y="3"/>
                  </a:lnTo>
                  <a:lnTo>
                    <a:pt x="154" y="5"/>
                  </a:lnTo>
                  <a:lnTo>
                    <a:pt x="134" y="8"/>
                  </a:lnTo>
                  <a:lnTo>
                    <a:pt x="114" y="13"/>
                  </a:lnTo>
                  <a:lnTo>
                    <a:pt x="96" y="18"/>
                  </a:lnTo>
                  <a:lnTo>
                    <a:pt x="80" y="24"/>
                  </a:lnTo>
                  <a:lnTo>
                    <a:pt x="64" y="30"/>
                  </a:lnTo>
                  <a:lnTo>
                    <a:pt x="50" y="38"/>
                  </a:lnTo>
                  <a:lnTo>
                    <a:pt x="37" y="46"/>
                  </a:lnTo>
                  <a:lnTo>
                    <a:pt x="26" y="55"/>
                  </a:lnTo>
                  <a:lnTo>
                    <a:pt x="16" y="64"/>
                  </a:lnTo>
                  <a:lnTo>
                    <a:pt x="10" y="72"/>
                  </a:lnTo>
                  <a:lnTo>
                    <a:pt x="4" y="82"/>
                  </a:lnTo>
                  <a:lnTo>
                    <a:pt x="1" y="92"/>
                  </a:lnTo>
                  <a:lnTo>
                    <a:pt x="0" y="102"/>
                  </a:lnTo>
                  <a:lnTo>
                    <a:pt x="440" y="102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35" name="AutoShape 168"/>
            <p:cNvSpPr>
              <a:spLocks noChangeArrowheads="1"/>
            </p:cNvSpPr>
            <p:nvPr/>
          </p:nvSpPr>
          <p:spPr bwMode="auto">
            <a:xfrm>
              <a:off x="2050" y="2750"/>
              <a:ext cx="315" cy="38"/>
            </a:xfrm>
            <a:custGeom>
              <a:avLst/>
              <a:gdLst>
                <a:gd name="T0" fmla="*/ 0 w 1847"/>
                <a:gd name="T1" fmla="*/ 0 h 168"/>
                <a:gd name="T2" fmla="*/ 0 w 1847"/>
                <a:gd name="T3" fmla="*/ 0 h 168"/>
                <a:gd name="T4" fmla="*/ 0 w 1847"/>
                <a:gd name="T5" fmla="*/ 0 h 168"/>
                <a:gd name="T6" fmla="*/ 0 w 1847"/>
                <a:gd name="T7" fmla="*/ 0 h 168"/>
                <a:gd name="T8" fmla="*/ 0 w 1847"/>
                <a:gd name="T9" fmla="*/ 0 h 168"/>
                <a:gd name="T10" fmla="*/ 0 w 1847"/>
                <a:gd name="T11" fmla="*/ 0 h 168"/>
                <a:gd name="T12" fmla="*/ 0 w 1847"/>
                <a:gd name="T13" fmla="*/ 0 h 168"/>
                <a:gd name="T14" fmla="*/ 0 w 1847"/>
                <a:gd name="T15" fmla="*/ 0 h 168"/>
                <a:gd name="T16" fmla="*/ 0 w 1847"/>
                <a:gd name="T17" fmla="*/ 0 h 168"/>
                <a:gd name="T18" fmla="*/ 0 w 1847"/>
                <a:gd name="T19" fmla="*/ 0 h 168"/>
                <a:gd name="T20" fmla="*/ 0 w 1847"/>
                <a:gd name="T21" fmla="*/ 0 h 168"/>
                <a:gd name="T22" fmla="*/ 0 w 1847"/>
                <a:gd name="T23" fmla="*/ 0 h 168"/>
                <a:gd name="T24" fmla="*/ 0 w 1847"/>
                <a:gd name="T25" fmla="*/ 0 h 168"/>
                <a:gd name="T26" fmla="*/ 0 w 1847"/>
                <a:gd name="T27" fmla="*/ 0 h 168"/>
                <a:gd name="T28" fmla="*/ 0 w 1847"/>
                <a:gd name="T29" fmla="*/ 0 h 168"/>
                <a:gd name="T30" fmla="*/ 0 w 1847"/>
                <a:gd name="T31" fmla="*/ 0 h 168"/>
                <a:gd name="T32" fmla="*/ 0 w 1847"/>
                <a:gd name="T33" fmla="*/ 0 h 168"/>
                <a:gd name="T34" fmla="*/ 0 w 1847"/>
                <a:gd name="T35" fmla="*/ 0 h 168"/>
                <a:gd name="T36" fmla="*/ 0 w 1847"/>
                <a:gd name="T37" fmla="*/ 0 h 168"/>
                <a:gd name="T38" fmla="*/ 0 w 1847"/>
                <a:gd name="T39" fmla="*/ 0 h 168"/>
                <a:gd name="T40" fmla="*/ 0 w 1847"/>
                <a:gd name="T41" fmla="*/ 0 h 168"/>
                <a:gd name="T42" fmla="*/ 0 w 1847"/>
                <a:gd name="T43" fmla="*/ 0 h 168"/>
                <a:gd name="T44" fmla="*/ 0 w 1847"/>
                <a:gd name="T45" fmla="*/ 0 h 168"/>
                <a:gd name="T46" fmla="*/ 0 w 1847"/>
                <a:gd name="T47" fmla="*/ 0 h 168"/>
                <a:gd name="T48" fmla="*/ 0 w 1847"/>
                <a:gd name="T49" fmla="*/ 0 h 168"/>
                <a:gd name="T50" fmla="*/ 0 w 1847"/>
                <a:gd name="T51" fmla="*/ 0 h 168"/>
                <a:gd name="T52" fmla="*/ 0 w 1847"/>
                <a:gd name="T53" fmla="*/ 0 h 168"/>
                <a:gd name="T54" fmla="*/ 0 w 1847"/>
                <a:gd name="T55" fmla="*/ 0 h 168"/>
                <a:gd name="T56" fmla="*/ 0 w 1847"/>
                <a:gd name="T57" fmla="*/ 0 h 168"/>
                <a:gd name="T58" fmla="*/ 0 w 1847"/>
                <a:gd name="T59" fmla="*/ 0 h 168"/>
                <a:gd name="T60" fmla="*/ 0 w 1847"/>
                <a:gd name="T61" fmla="*/ 0 h 168"/>
                <a:gd name="T62" fmla="*/ 0 w 1847"/>
                <a:gd name="T63" fmla="*/ 0 h 168"/>
                <a:gd name="T64" fmla="*/ 0 w 1847"/>
                <a:gd name="T65" fmla="*/ 0 h 168"/>
                <a:gd name="T66" fmla="*/ 0 w 1847"/>
                <a:gd name="T67" fmla="*/ 0 h 168"/>
                <a:gd name="T68" fmla="*/ 0 w 1847"/>
                <a:gd name="T69" fmla="*/ 0 h 168"/>
                <a:gd name="T70" fmla="*/ 0 w 1847"/>
                <a:gd name="T71" fmla="*/ 0 h 168"/>
                <a:gd name="T72" fmla="*/ 0 w 1847"/>
                <a:gd name="T73" fmla="*/ 0 h 168"/>
                <a:gd name="T74" fmla="*/ 0 w 1847"/>
                <a:gd name="T75" fmla="*/ 0 h 168"/>
                <a:gd name="T76" fmla="*/ 0 w 1847"/>
                <a:gd name="T77" fmla="*/ 0 h 168"/>
                <a:gd name="T78" fmla="*/ 0 w 1847"/>
                <a:gd name="T79" fmla="*/ 0 h 168"/>
                <a:gd name="T80" fmla="*/ 0 w 1847"/>
                <a:gd name="T81" fmla="*/ 0 h 168"/>
                <a:gd name="T82" fmla="*/ 0 w 1847"/>
                <a:gd name="T83" fmla="*/ 0 h 168"/>
                <a:gd name="T84" fmla="*/ 0 w 1847"/>
                <a:gd name="T85" fmla="*/ 0 h 168"/>
                <a:gd name="T86" fmla="*/ 0 w 1847"/>
                <a:gd name="T87" fmla="*/ 0 h 168"/>
                <a:gd name="T88" fmla="*/ 0 w 1847"/>
                <a:gd name="T89" fmla="*/ 0 h 168"/>
                <a:gd name="T90" fmla="*/ 0 w 1847"/>
                <a:gd name="T91" fmla="*/ 0 h 168"/>
                <a:gd name="T92" fmla="*/ 0 w 1847"/>
                <a:gd name="T93" fmla="*/ 0 h 168"/>
                <a:gd name="T94" fmla="*/ 0 w 1847"/>
                <a:gd name="T95" fmla="*/ 0 h 168"/>
                <a:gd name="T96" fmla="*/ 0 w 1847"/>
                <a:gd name="T97" fmla="*/ 0 h 168"/>
                <a:gd name="T98" fmla="*/ 0 w 1847"/>
                <a:gd name="T99" fmla="*/ 0 h 1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847"/>
                <a:gd name="T151" fmla="*/ 0 h 168"/>
                <a:gd name="T152" fmla="*/ 1847 w 1847"/>
                <a:gd name="T153" fmla="*/ 168 h 16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847" h="168">
                  <a:moveTo>
                    <a:pt x="923" y="65"/>
                  </a:moveTo>
                  <a:lnTo>
                    <a:pt x="901" y="65"/>
                  </a:lnTo>
                  <a:lnTo>
                    <a:pt x="879" y="68"/>
                  </a:lnTo>
                  <a:lnTo>
                    <a:pt x="858" y="70"/>
                  </a:lnTo>
                  <a:lnTo>
                    <a:pt x="838" y="73"/>
                  </a:lnTo>
                  <a:lnTo>
                    <a:pt x="818" y="78"/>
                  </a:lnTo>
                  <a:lnTo>
                    <a:pt x="800" y="83"/>
                  </a:lnTo>
                  <a:lnTo>
                    <a:pt x="784" y="89"/>
                  </a:lnTo>
                  <a:lnTo>
                    <a:pt x="768" y="95"/>
                  </a:lnTo>
                  <a:lnTo>
                    <a:pt x="754" y="103"/>
                  </a:lnTo>
                  <a:lnTo>
                    <a:pt x="741" y="111"/>
                  </a:lnTo>
                  <a:lnTo>
                    <a:pt x="730" y="120"/>
                  </a:lnTo>
                  <a:lnTo>
                    <a:pt x="720" y="128"/>
                  </a:lnTo>
                  <a:lnTo>
                    <a:pt x="714" y="137"/>
                  </a:lnTo>
                  <a:lnTo>
                    <a:pt x="708" y="147"/>
                  </a:lnTo>
                  <a:lnTo>
                    <a:pt x="705" y="158"/>
                  </a:lnTo>
                  <a:lnTo>
                    <a:pt x="704" y="168"/>
                  </a:lnTo>
                  <a:lnTo>
                    <a:pt x="0" y="168"/>
                  </a:lnTo>
                  <a:lnTo>
                    <a:pt x="0" y="116"/>
                  </a:lnTo>
                  <a:lnTo>
                    <a:pt x="7" y="116"/>
                  </a:lnTo>
                  <a:lnTo>
                    <a:pt x="27" y="116"/>
                  </a:lnTo>
                  <a:lnTo>
                    <a:pt x="57" y="116"/>
                  </a:lnTo>
                  <a:lnTo>
                    <a:pt x="97" y="116"/>
                  </a:lnTo>
                  <a:lnTo>
                    <a:pt x="145" y="116"/>
                  </a:lnTo>
                  <a:lnTo>
                    <a:pt x="197" y="116"/>
                  </a:lnTo>
                  <a:lnTo>
                    <a:pt x="254" y="116"/>
                  </a:lnTo>
                  <a:lnTo>
                    <a:pt x="313" y="116"/>
                  </a:lnTo>
                  <a:lnTo>
                    <a:pt x="373" y="116"/>
                  </a:lnTo>
                  <a:lnTo>
                    <a:pt x="431" y="116"/>
                  </a:lnTo>
                  <a:lnTo>
                    <a:pt x="486" y="116"/>
                  </a:lnTo>
                  <a:lnTo>
                    <a:pt x="537" y="116"/>
                  </a:lnTo>
                  <a:lnTo>
                    <a:pt x="582" y="116"/>
                  </a:lnTo>
                  <a:lnTo>
                    <a:pt x="617" y="116"/>
                  </a:lnTo>
                  <a:lnTo>
                    <a:pt x="644" y="116"/>
                  </a:lnTo>
                  <a:lnTo>
                    <a:pt x="658" y="116"/>
                  </a:lnTo>
                  <a:lnTo>
                    <a:pt x="666" y="105"/>
                  </a:lnTo>
                  <a:lnTo>
                    <a:pt x="675" y="94"/>
                  </a:lnTo>
                  <a:lnTo>
                    <a:pt x="686" y="83"/>
                  </a:lnTo>
                  <a:lnTo>
                    <a:pt x="698" y="72"/>
                  </a:lnTo>
                  <a:lnTo>
                    <a:pt x="713" y="62"/>
                  </a:lnTo>
                  <a:lnTo>
                    <a:pt x="727" y="53"/>
                  </a:lnTo>
                  <a:lnTo>
                    <a:pt x="744" y="43"/>
                  </a:lnTo>
                  <a:lnTo>
                    <a:pt x="760" y="35"/>
                  </a:lnTo>
                  <a:lnTo>
                    <a:pt x="778" y="28"/>
                  </a:lnTo>
                  <a:lnTo>
                    <a:pt x="797" y="21"/>
                  </a:lnTo>
                  <a:lnTo>
                    <a:pt x="817" y="14"/>
                  </a:lnTo>
                  <a:lnTo>
                    <a:pt x="838" y="10"/>
                  </a:lnTo>
                  <a:lnTo>
                    <a:pt x="858" y="6"/>
                  </a:lnTo>
                  <a:lnTo>
                    <a:pt x="880" y="2"/>
                  </a:lnTo>
                  <a:lnTo>
                    <a:pt x="901" y="1"/>
                  </a:lnTo>
                  <a:lnTo>
                    <a:pt x="923" y="0"/>
                  </a:lnTo>
                  <a:lnTo>
                    <a:pt x="946" y="1"/>
                  </a:lnTo>
                  <a:lnTo>
                    <a:pt x="968" y="2"/>
                  </a:lnTo>
                  <a:lnTo>
                    <a:pt x="989" y="6"/>
                  </a:lnTo>
                  <a:lnTo>
                    <a:pt x="1010" y="10"/>
                  </a:lnTo>
                  <a:lnTo>
                    <a:pt x="1030" y="14"/>
                  </a:lnTo>
                  <a:lnTo>
                    <a:pt x="1050" y="21"/>
                  </a:lnTo>
                  <a:lnTo>
                    <a:pt x="1069" y="28"/>
                  </a:lnTo>
                  <a:lnTo>
                    <a:pt x="1088" y="35"/>
                  </a:lnTo>
                  <a:lnTo>
                    <a:pt x="1104" y="43"/>
                  </a:lnTo>
                  <a:lnTo>
                    <a:pt x="1121" y="53"/>
                  </a:lnTo>
                  <a:lnTo>
                    <a:pt x="1135" y="62"/>
                  </a:lnTo>
                  <a:lnTo>
                    <a:pt x="1149" y="72"/>
                  </a:lnTo>
                  <a:lnTo>
                    <a:pt x="1161" y="83"/>
                  </a:lnTo>
                  <a:lnTo>
                    <a:pt x="1172" y="94"/>
                  </a:lnTo>
                  <a:lnTo>
                    <a:pt x="1181" y="105"/>
                  </a:lnTo>
                  <a:lnTo>
                    <a:pt x="1189" y="116"/>
                  </a:lnTo>
                  <a:lnTo>
                    <a:pt x="1203" y="116"/>
                  </a:lnTo>
                  <a:lnTo>
                    <a:pt x="1230" y="116"/>
                  </a:lnTo>
                  <a:lnTo>
                    <a:pt x="1265" y="116"/>
                  </a:lnTo>
                  <a:lnTo>
                    <a:pt x="1309" y="116"/>
                  </a:lnTo>
                  <a:lnTo>
                    <a:pt x="1360" y="116"/>
                  </a:lnTo>
                  <a:lnTo>
                    <a:pt x="1416" y="116"/>
                  </a:lnTo>
                  <a:lnTo>
                    <a:pt x="1475" y="116"/>
                  </a:lnTo>
                  <a:lnTo>
                    <a:pt x="1535" y="116"/>
                  </a:lnTo>
                  <a:lnTo>
                    <a:pt x="1593" y="116"/>
                  </a:lnTo>
                  <a:lnTo>
                    <a:pt x="1650" y="116"/>
                  </a:lnTo>
                  <a:lnTo>
                    <a:pt x="1703" y="116"/>
                  </a:lnTo>
                  <a:lnTo>
                    <a:pt x="1751" y="116"/>
                  </a:lnTo>
                  <a:lnTo>
                    <a:pt x="1791" y="116"/>
                  </a:lnTo>
                  <a:lnTo>
                    <a:pt x="1821" y="116"/>
                  </a:lnTo>
                  <a:lnTo>
                    <a:pt x="1841" y="116"/>
                  </a:lnTo>
                  <a:lnTo>
                    <a:pt x="1847" y="116"/>
                  </a:lnTo>
                  <a:lnTo>
                    <a:pt x="1847" y="168"/>
                  </a:lnTo>
                  <a:lnTo>
                    <a:pt x="1144" y="168"/>
                  </a:lnTo>
                  <a:lnTo>
                    <a:pt x="1143" y="158"/>
                  </a:lnTo>
                  <a:lnTo>
                    <a:pt x="1140" y="147"/>
                  </a:lnTo>
                  <a:lnTo>
                    <a:pt x="1134" y="137"/>
                  </a:lnTo>
                  <a:lnTo>
                    <a:pt x="1126" y="128"/>
                  </a:lnTo>
                  <a:lnTo>
                    <a:pt x="1118" y="120"/>
                  </a:lnTo>
                  <a:lnTo>
                    <a:pt x="1106" y="111"/>
                  </a:lnTo>
                  <a:lnTo>
                    <a:pt x="1094" y="103"/>
                  </a:lnTo>
                  <a:lnTo>
                    <a:pt x="1080" y="95"/>
                  </a:lnTo>
                  <a:lnTo>
                    <a:pt x="1064" y="89"/>
                  </a:lnTo>
                  <a:lnTo>
                    <a:pt x="1047" y="83"/>
                  </a:lnTo>
                  <a:lnTo>
                    <a:pt x="1029" y="78"/>
                  </a:lnTo>
                  <a:lnTo>
                    <a:pt x="1010" y="73"/>
                  </a:lnTo>
                  <a:lnTo>
                    <a:pt x="989" y="70"/>
                  </a:lnTo>
                  <a:lnTo>
                    <a:pt x="968" y="68"/>
                  </a:lnTo>
                  <a:lnTo>
                    <a:pt x="946" y="65"/>
                  </a:lnTo>
                  <a:lnTo>
                    <a:pt x="923" y="65"/>
                  </a:lnTo>
                  <a:close/>
                </a:path>
              </a:pathLst>
            </a:cu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36" name="Rectangle 169"/>
            <p:cNvSpPr>
              <a:spLocks noChangeArrowheads="1"/>
            </p:cNvSpPr>
            <p:nvPr/>
          </p:nvSpPr>
          <p:spPr bwMode="auto">
            <a:xfrm>
              <a:off x="2366" y="2773"/>
              <a:ext cx="15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7" name="Rectangle 170"/>
            <p:cNvSpPr>
              <a:spLocks noChangeArrowheads="1"/>
            </p:cNvSpPr>
            <p:nvPr/>
          </p:nvSpPr>
          <p:spPr bwMode="auto">
            <a:xfrm>
              <a:off x="2035" y="2773"/>
              <a:ext cx="13" cy="35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8" name="Rectangle 171"/>
            <p:cNvSpPr>
              <a:spLocks noChangeArrowheads="1"/>
            </p:cNvSpPr>
            <p:nvPr/>
          </p:nvSpPr>
          <p:spPr bwMode="auto">
            <a:xfrm>
              <a:off x="2170" y="2923"/>
              <a:ext cx="73" cy="86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9" name="Rectangle 172"/>
            <p:cNvSpPr>
              <a:spLocks noChangeArrowheads="1"/>
            </p:cNvSpPr>
            <p:nvPr/>
          </p:nvSpPr>
          <p:spPr bwMode="auto">
            <a:xfrm>
              <a:off x="2170" y="3012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0" name="Rectangle 173"/>
            <p:cNvSpPr>
              <a:spLocks noChangeArrowheads="1"/>
            </p:cNvSpPr>
            <p:nvPr/>
          </p:nvSpPr>
          <p:spPr bwMode="auto">
            <a:xfrm>
              <a:off x="2170" y="3027"/>
              <a:ext cx="73" cy="3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1" name="Rectangle 174"/>
            <p:cNvSpPr>
              <a:spLocks noChangeArrowheads="1"/>
            </p:cNvSpPr>
            <p:nvPr/>
          </p:nvSpPr>
          <p:spPr bwMode="auto">
            <a:xfrm>
              <a:off x="2170" y="3044"/>
              <a:ext cx="73" cy="4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2" name="Rectangle 175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3" name="Rectangle 176"/>
            <p:cNvSpPr>
              <a:spLocks noChangeArrowheads="1"/>
            </p:cNvSpPr>
            <p:nvPr/>
          </p:nvSpPr>
          <p:spPr bwMode="auto">
            <a:xfrm>
              <a:off x="2210" y="2929"/>
              <a:ext cx="33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4" name="Rectangle 177"/>
            <p:cNvSpPr>
              <a:spLocks noChangeArrowheads="1"/>
            </p:cNvSpPr>
            <p:nvPr/>
          </p:nvSpPr>
          <p:spPr bwMode="auto">
            <a:xfrm>
              <a:off x="2173" y="2929"/>
              <a:ext cx="32" cy="82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5" name="Rectangle 178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6" name="Rectangle 179"/>
            <p:cNvSpPr>
              <a:spLocks noChangeArrowheads="1"/>
            </p:cNvSpPr>
            <p:nvPr/>
          </p:nvSpPr>
          <p:spPr bwMode="auto">
            <a:xfrm>
              <a:off x="2243" y="2993"/>
              <a:ext cx="22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Rectangle 180"/>
            <p:cNvSpPr>
              <a:spLocks noChangeArrowheads="1"/>
            </p:cNvSpPr>
            <p:nvPr/>
          </p:nvSpPr>
          <p:spPr bwMode="auto">
            <a:xfrm>
              <a:off x="2154" y="2993"/>
              <a:ext cx="11" cy="68"/>
            </a:xfrm>
            <a:prstGeom prst="rect">
              <a:avLst/>
            </a:prstGeom>
            <a:solidFill>
              <a:srgbClr val="7C0000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8" name="Rectangle 181"/>
            <p:cNvSpPr>
              <a:spLocks noChangeArrowheads="1"/>
            </p:cNvSpPr>
            <p:nvPr/>
          </p:nvSpPr>
          <p:spPr bwMode="auto">
            <a:xfrm>
              <a:off x="2170" y="3016"/>
              <a:ext cx="73" cy="13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9" name="Rectangle 182"/>
            <p:cNvSpPr>
              <a:spLocks noChangeArrowheads="1"/>
            </p:cNvSpPr>
            <p:nvPr/>
          </p:nvSpPr>
          <p:spPr bwMode="auto">
            <a:xfrm>
              <a:off x="2170" y="3031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0" name="Rectangle 183"/>
            <p:cNvSpPr>
              <a:spLocks noChangeArrowheads="1"/>
            </p:cNvSpPr>
            <p:nvPr/>
          </p:nvSpPr>
          <p:spPr bwMode="auto">
            <a:xfrm>
              <a:off x="2170" y="3048"/>
              <a:ext cx="73" cy="11"/>
            </a:xfrm>
            <a:prstGeom prst="rect">
              <a:avLst/>
            </a:prstGeom>
            <a:solidFill>
              <a:srgbClr val="B23333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1" name="Rectangle 184"/>
            <p:cNvSpPr>
              <a:spLocks noChangeArrowheads="1"/>
            </p:cNvSpPr>
            <p:nvPr/>
          </p:nvSpPr>
          <p:spPr bwMode="auto">
            <a:xfrm>
              <a:off x="2210" y="2975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Rectangle 185"/>
            <p:cNvSpPr>
              <a:spLocks noChangeArrowheads="1"/>
            </p:cNvSpPr>
            <p:nvPr/>
          </p:nvSpPr>
          <p:spPr bwMode="auto">
            <a:xfrm>
              <a:off x="2173" y="2975"/>
              <a:ext cx="3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3" name="Rectangle 186"/>
            <p:cNvSpPr>
              <a:spLocks noChangeArrowheads="1"/>
            </p:cNvSpPr>
            <p:nvPr/>
          </p:nvSpPr>
          <p:spPr bwMode="auto">
            <a:xfrm>
              <a:off x="2210" y="2964"/>
              <a:ext cx="2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4" name="Rectangle 187"/>
            <p:cNvSpPr>
              <a:spLocks noChangeArrowheads="1"/>
            </p:cNvSpPr>
            <p:nvPr/>
          </p:nvSpPr>
          <p:spPr bwMode="auto">
            <a:xfrm>
              <a:off x="2199" y="2964"/>
              <a:ext cx="13" cy="1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5" name="Rectangle 188"/>
            <p:cNvSpPr>
              <a:spLocks noChangeArrowheads="1"/>
            </p:cNvSpPr>
            <p:nvPr/>
          </p:nvSpPr>
          <p:spPr bwMode="auto">
            <a:xfrm>
              <a:off x="2210" y="2986"/>
              <a:ext cx="33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6" name="Rectangle 189"/>
            <p:cNvSpPr>
              <a:spLocks noChangeArrowheads="1"/>
            </p:cNvSpPr>
            <p:nvPr/>
          </p:nvSpPr>
          <p:spPr bwMode="auto">
            <a:xfrm>
              <a:off x="2173" y="2986"/>
              <a:ext cx="3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7" name="Rectangle 190"/>
            <p:cNvSpPr>
              <a:spLocks noChangeArrowheads="1"/>
            </p:cNvSpPr>
            <p:nvPr/>
          </p:nvSpPr>
          <p:spPr bwMode="auto">
            <a:xfrm>
              <a:off x="2243" y="3027"/>
              <a:ext cx="22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8" name="Rectangle 191"/>
            <p:cNvSpPr>
              <a:spLocks noChangeArrowheads="1"/>
            </p:cNvSpPr>
            <p:nvPr/>
          </p:nvSpPr>
          <p:spPr bwMode="auto">
            <a:xfrm>
              <a:off x="2154" y="3027"/>
              <a:ext cx="11" cy="5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9" name="Rectangle 192"/>
            <p:cNvSpPr>
              <a:spLocks noChangeArrowheads="1"/>
            </p:cNvSpPr>
            <p:nvPr/>
          </p:nvSpPr>
          <p:spPr bwMode="auto">
            <a:xfrm>
              <a:off x="2329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0" name="Rectangle 193"/>
            <p:cNvSpPr>
              <a:spLocks noChangeArrowheads="1"/>
            </p:cNvSpPr>
            <p:nvPr/>
          </p:nvSpPr>
          <p:spPr bwMode="auto">
            <a:xfrm>
              <a:off x="2276" y="2923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1" name="Rectangle 194"/>
            <p:cNvSpPr>
              <a:spLocks noChangeArrowheads="1"/>
            </p:cNvSpPr>
            <p:nvPr/>
          </p:nvSpPr>
          <p:spPr bwMode="auto">
            <a:xfrm>
              <a:off x="2116" y="2815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2" name="Rectangle 195"/>
            <p:cNvSpPr>
              <a:spLocks noChangeArrowheads="1"/>
            </p:cNvSpPr>
            <p:nvPr/>
          </p:nvSpPr>
          <p:spPr bwMode="auto">
            <a:xfrm>
              <a:off x="2218" y="2815"/>
              <a:ext cx="24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3" name="Rectangle 196"/>
            <p:cNvSpPr>
              <a:spLocks noChangeArrowheads="1"/>
            </p:cNvSpPr>
            <p:nvPr/>
          </p:nvSpPr>
          <p:spPr bwMode="auto">
            <a:xfrm>
              <a:off x="2276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4" name="Rectangle 197"/>
            <p:cNvSpPr>
              <a:spLocks noChangeArrowheads="1"/>
            </p:cNvSpPr>
            <p:nvPr/>
          </p:nvSpPr>
          <p:spPr bwMode="auto">
            <a:xfrm>
              <a:off x="2329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5" name="Rectangle 198"/>
            <p:cNvSpPr>
              <a:spLocks noChangeArrowheads="1"/>
            </p:cNvSpPr>
            <p:nvPr/>
          </p:nvSpPr>
          <p:spPr bwMode="auto">
            <a:xfrm>
              <a:off x="2167" y="2815"/>
              <a:ext cx="32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" name="Rectangle 199"/>
            <p:cNvSpPr>
              <a:spLocks noChangeArrowheads="1"/>
            </p:cNvSpPr>
            <p:nvPr/>
          </p:nvSpPr>
          <p:spPr bwMode="auto">
            <a:xfrm>
              <a:off x="2060" y="2815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7" name="Rectangle 200"/>
            <p:cNvSpPr>
              <a:spLocks noChangeArrowheads="1"/>
            </p:cNvSpPr>
            <p:nvPr/>
          </p:nvSpPr>
          <p:spPr bwMode="auto">
            <a:xfrm>
              <a:off x="2116" y="2923"/>
              <a:ext cx="28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8" name="Rectangle 201"/>
            <p:cNvSpPr>
              <a:spLocks noChangeArrowheads="1"/>
            </p:cNvSpPr>
            <p:nvPr/>
          </p:nvSpPr>
          <p:spPr bwMode="auto">
            <a:xfrm>
              <a:off x="2060" y="2923"/>
              <a:ext cx="30" cy="71"/>
            </a:xfrm>
            <a:prstGeom prst="rect">
              <a:avLst/>
            </a:prstGeom>
            <a:solidFill>
              <a:srgbClr val="26CCD8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9" name="AutoShape 202"/>
            <p:cNvSpPr>
              <a:spLocks noChangeArrowheads="1"/>
            </p:cNvSpPr>
            <p:nvPr/>
          </p:nvSpPr>
          <p:spPr bwMode="auto">
            <a:xfrm>
              <a:off x="2215" y="2808"/>
              <a:ext cx="42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0" name="AutoShape 203"/>
            <p:cNvSpPr>
              <a:spLocks noChangeArrowheads="1"/>
            </p:cNvSpPr>
            <p:nvPr/>
          </p:nvSpPr>
          <p:spPr bwMode="auto">
            <a:xfrm>
              <a:off x="2247" y="2808"/>
              <a:ext cx="7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1" name="AutoShape 204"/>
            <p:cNvSpPr>
              <a:spLocks noChangeArrowheads="1"/>
            </p:cNvSpPr>
            <p:nvPr/>
          </p:nvSpPr>
          <p:spPr bwMode="auto">
            <a:xfrm>
              <a:off x="2269" y="2808"/>
              <a:ext cx="41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187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7" y="344"/>
                  </a:lnTo>
                  <a:lnTo>
                    <a:pt x="216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2" name="AutoShape 205"/>
            <p:cNvSpPr>
              <a:spLocks noChangeArrowheads="1"/>
            </p:cNvSpPr>
            <p:nvPr/>
          </p:nvSpPr>
          <p:spPr bwMode="auto">
            <a:xfrm>
              <a:off x="2303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3" name="AutoShape 206"/>
            <p:cNvSpPr>
              <a:spLocks noChangeArrowheads="1"/>
            </p:cNvSpPr>
            <p:nvPr/>
          </p:nvSpPr>
          <p:spPr bwMode="auto">
            <a:xfrm>
              <a:off x="2324" y="2808"/>
              <a:ext cx="33" cy="86"/>
            </a:xfrm>
            <a:custGeom>
              <a:avLst/>
              <a:gdLst>
                <a:gd name="T0" fmla="*/ 0 w 217"/>
                <a:gd name="T1" fmla="*/ 0 h 373"/>
                <a:gd name="T2" fmla="*/ 0 w 217"/>
                <a:gd name="T3" fmla="*/ 0 h 373"/>
                <a:gd name="T4" fmla="*/ 0 w 217"/>
                <a:gd name="T5" fmla="*/ 0 h 373"/>
                <a:gd name="T6" fmla="*/ 0 w 217"/>
                <a:gd name="T7" fmla="*/ 0 h 373"/>
                <a:gd name="T8" fmla="*/ 0 w 217"/>
                <a:gd name="T9" fmla="*/ 0 h 373"/>
                <a:gd name="T10" fmla="*/ 0 w 217"/>
                <a:gd name="T11" fmla="*/ 0 h 373"/>
                <a:gd name="T12" fmla="*/ 0 w 217"/>
                <a:gd name="T13" fmla="*/ 0 h 373"/>
                <a:gd name="T14" fmla="*/ 0 w 217"/>
                <a:gd name="T15" fmla="*/ 0 h 373"/>
                <a:gd name="T16" fmla="*/ 0 w 217"/>
                <a:gd name="T17" fmla="*/ 0 h 373"/>
                <a:gd name="T18" fmla="*/ 0 w 217"/>
                <a:gd name="T19" fmla="*/ 0 h 373"/>
                <a:gd name="T20" fmla="*/ 0 w 217"/>
                <a:gd name="T21" fmla="*/ 0 h 373"/>
                <a:gd name="T22" fmla="*/ 0 w 217"/>
                <a:gd name="T23" fmla="*/ 0 h 373"/>
                <a:gd name="T24" fmla="*/ 0 w 217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3"/>
                <a:gd name="T41" fmla="*/ 217 w 217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3">
                  <a:moveTo>
                    <a:pt x="188" y="217"/>
                  </a:moveTo>
                  <a:lnTo>
                    <a:pt x="29" y="217"/>
                  </a:lnTo>
                  <a:lnTo>
                    <a:pt x="29" y="344"/>
                  </a:lnTo>
                  <a:lnTo>
                    <a:pt x="188" y="344"/>
                  </a:lnTo>
                  <a:lnTo>
                    <a:pt x="217" y="373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9"/>
                  </a:lnTo>
                  <a:lnTo>
                    <a:pt x="29" y="29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4" name="AutoShape 207"/>
            <p:cNvSpPr>
              <a:spLocks noChangeArrowheads="1"/>
            </p:cNvSpPr>
            <p:nvPr/>
          </p:nvSpPr>
          <p:spPr bwMode="auto">
            <a:xfrm>
              <a:off x="2356" y="2808"/>
              <a:ext cx="1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0" y="29"/>
                  </a:moveTo>
                  <a:lnTo>
                    <a:pt x="0" y="344"/>
                  </a:lnTo>
                  <a:lnTo>
                    <a:pt x="29" y="373"/>
                  </a:lnTo>
                  <a:lnTo>
                    <a:pt x="29" y="0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5" name="AutoShape 208"/>
            <p:cNvSpPr>
              <a:spLocks noChangeArrowheads="1"/>
            </p:cNvSpPr>
            <p:nvPr/>
          </p:nvSpPr>
          <p:spPr bwMode="auto">
            <a:xfrm>
              <a:off x="2269" y="2918"/>
              <a:ext cx="41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187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7" y="343"/>
                  </a:lnTo>
                  <a:lnTo>
                    <a:pt x="216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6" y="0"/>
                  </a:lnTo>
                  <a:lnTo>
                    <a:pt x="187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7" y="171"/>
                  </a:lnTo>
                  <a:lnTo>
                    <a:pt x="187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6" name="AutoShape 209"/>
            <p:cNvSpPr>
              <a:spLocks noChangeArrowheads="1"/>
            </p:cNvSpPr>
            <p:nvPr/>
          </p:nvSpPr>
          <p:spPr bwMode="auto">
            <a:xfrm>
              <a:off x="2303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7" name="AutoShape 210"/>
            <p:cNvSpPr>
              <a:spLocks noChangeArrowheads="1"/>
            </p:cNvSpPr>
            <p:nvPr/>
          </p:nvSpPr>
          <p:spPr bwMode="auto">
            <a:xfrm>
              <a:off x="2324" y="2918"/>
              <a:ext cx="33" cy="85"/>
            </a:xfrm>
            <a:custGeom>
              <a:avLst/>
              <a:gdLst>
                <a:gd name="T0" fmla="*/ 0 w 217"/>
                <a:gd name="T1" fmla="*/ 0 h 372"/>
                <a:gd name="T2" fmla="*/ 0 w 217"/>
                <a:gd name="T3" fmla="*/ 0 h 372"/>
                <a:gd name="T4" fmla="*/ 0 w 217"/>
                <a:gd name="T5" fmla="*/ 0 h 372"/>
                <a:gd name="T6" fmla="*/ 0 w 217"/>
                <a:gd name="T7" fmla="*/ 0 h 372"/>
                <a:gd name="T8" fmla="*/ 0 w 217"/>
                <a:gd name="T9" fmla="*/ 0 h 372"/>
                <a:gd name="T10" fmla="*/ 0 w 217"/>
                <a:gd name="T11" fmla="*/ 0 h 372"/>
                <a:gd name="T12" fmla="*/ 0 w 217"/>
                <a:gd name="T13" fmla="*/ 0 h 372"/>
                <a:gd name="T14" fmla="*/ 0 w 217"/>
                <a:gd name="T15" fmla="*/ 0 h 372"/>
                <a:gd name="T16" fmla="*/ 0 w 217"/>
                <a:gd name="T17" fmla="*/ 0 h 372"/>
                <a:gd name="T18" fmla="*/ 0 w 217"/>
                <a:gd name="T19" fmla="*/ 0 h 372"/>
                <a:gd name="T20" fmla="*/ 0 w 217"/>
                <a:gd name="T21" fmla="*/ 0 h 372"/>
                <a:gd name="T22" fmla="*/ 0 w 217"/>
                <a:gd name="T23" fmla="*/ 0 h 372"/>
                <a:gd name="T24" fmla="*/ 0 w 217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7"/>
                <a:gd name="T40" fmla="*/ 0 h 372"/>
                <a:gd name="T41" fmla="*/ 217 w 217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7" h="372">
                  <a:moveTo>
                    <a:pt x="188" y="217"/>
                  </a:moveTo>
                  <a:lnTo>
                    <a:pt x="29" y="217"/>
                  </a:lnTo>
                  <a:lnTo>
                    <a:pt x="29" y="343"/>
                  </a:lnTo>
                  <a:lnTo>
                    <a:pt x="188" y="343"/>
                  </a:lnTo>
                  <a:lnTo>
                    <a:pt x="217" y="372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17" y="0"/>
                  </a:lnTo>
                  <a:lnTo>
                    <a:pt x="188" y="27"/>
                  </a:lnTo>
                  <a:lnTo>
                    <a:pt x="29" y="27"/>
                  </a:lnTo>
                  <a:lnTo>
                    <a:pt x="29" y="171"/>
                  </a:lnTo>
                  <a:lnTo>
                    <a:pt x="188" y="171"/>
                  </a:lnTo>
                  <a:lnTo>
                    <a:pt x="18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8" name="AutoShape 211"/>
            <p:cNvSpPr>
              <a:spLocks noChangeArrowheads="1"/>
            </p:cNvSpPr>
            <p:nvPr/>
          </p:nvSpPr>
          <p:spPr bwMode="auto">
            <a:xfrm>
              <a:off x="2356" y="2918"/>
              <a:ext cx="1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0" y="27"/>
                  </a:moveTo>
                  <a:lnTo>
                    <a:pt x="0" y="343"/>
                  </a:lnTo>
                  <a:lnTo>
                    <a:pt x="29" y="372"/>
                  </a:lnTo>
                  <a:lnTo>
                    <a:pt x="29" y="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79" name="AutoShape 212"/>
            <p:cNvSpPr>
              <a:spLocks noChangeArrowheads="1"/>
            </p:cNvSpPr>
            <p:nvPr/>
          </p:nvSpPr>
          <p:spPr bwMode="auto">
            <a:xfrm>
              <a:off x="2163" y="2808"/>
              <a:ext cx="35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9" y="217"/>
                  </a:moveTo>
                  <a:lnTo>
                    <a:pt x="187" y="217"/>
                  </a:lnTo>
                  <a:lnTo>
                    <a:pt x="187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7" y="29"/>
                  </a:lnTo>
                  <a:lnTo>
                    <a:pt x="187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0" name="AutoShape 213"/>
            <p:cNvSpPr>
              <a:spLocks noChangeArrowheads="1"/>
            </p:cNvSpPr>
            <p:nvPr/>
          </p:nvSpPr>
          <p:spPr bwMode="auto">
            <a:xfrm>
              <a:off x="2163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1" name="AutoShape 214"/>
            <p:cNvSpPr>
              <a:spLocks noChangeArrowheads="1"/>
            </p:cNvSpPr>
            <p:nvPr/>
          </p:nvSpPr>
          <p:spPr bwMode="auto">
            <a:xfrm>
              <a:off x="2108" y="2808"/>
              <a:ext cx="39" cy="86"/>
            </a:xfrm>
            <a:custGeom>
              <a:avLst/>
              <a:gdLst>
                <a:gd name="T0" fmla="*/ 0 w 216"/>
                <a:gd name="T1" fmla="*/ 0 h 373"/>
                <a:gd name="T2" fmla="*/ 0 w 216"/>
                <a:gd name="T3" fmla="*/ 0 h 373"/>
                <a:gd name="T4" fmla="*/ 0 w 216"/>
                <a:gd name="T5" fmla="*/ 0 h 373"/>
                <a:gd name="T6" fmla="*/ 0 w 216"/>
                <a:gd name="T7" fmla="*/ 0 h 373"/>
                <a:gd name="T8" fmla="*/ 0 w 216"/>
                <a:gd name="T9" fmla="*/ 0 h 373"/>
                <a:gd name="T10" fmla="*/ 0 w 216"/>
                <a:gd name="T11" fmla="*/ 0 h 373"/>
                <a:gd name="T12" fmla="*/ 0 w 216"/>
                <a:gd name="T13" fmla="*/ 0 h 373"/>
                <a:gd name="T14" fmla="*/ 0 w 216"/>
                <a:gd name="T15" fmla="*/ 0 h 373"/>
                <a:gd name="T16" fmla="*/ 0 w 216"/>
                <a:gd name="T17" fmla="*/ 0 h 373"/>
                <a:gd name="T18" fmla="*/ 0 w 216"/>
                <a:gd name="T19" fmla="*/ 0 h 373"/>
                <a:gd name="T20" fmla="*/ 0 w 216"/>
                <a:gd name="T21" fmla="*/ 0 h 373"/>
                <a:gd name="T22" fmla="*/ 0 w 216"/>
                <a:gd name="T23" fmla="*/ 0 h 373"/>
                <a:gd name="T24" fmla="*/ 0 w 216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3"/>
                <a:gd name="T41" fmla="*/ 216 w 216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3">
                  <a:moveTo>
                    <a:pt x="29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6" y="373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2" name="AutoShape 215"/>
            <p:cNvSpPr>
              <a:spLocks noChangeArrowheads="1"/>
            </p:cNvSpPr>
            <p:nvPr/>
          </p:nvSpPr>
          <p:spPr bwMode="auto">
            <a:xfrm>
              <a:off x="2108" y="2808"/>
              <a:ext cx="2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3" name="AutoShape 216"/>
            <p:cNvSpPr>
              <a:spLocks noChangeArrowheads="1"/>
            </p:cNvSpPr>
            <p:nvPr/>
          </p:nvSpPr>
          <p:spPr bwMode="auto">
            <a:xfrm>
              <a:off x="2057" y="2808"/>
              <a:ext cx="44" cy="86"/>
            </a:xfrm>
            <a:custGeom>
              <a:avLst/>
              <a:gdLst>
                <a:gd name="T0" fmla="*/ 0 w 215"/>
                <a:gd name="T1" fmla="*/ 0 h 373"/>
                <a:gd name="T2" fmla="*/ 0 w 215"/>
                <a:gd name="T3" fmla="*/ 0 h 373"/>
                <a:gd name="T4" fmla="*/ 0 w 215"/>
                <a:gd name="T5" fmla="*/ 0 h 373"/>
                <a:gd name="T6" fmla="*/ 0 w 215"/>
                <a:gd name="T7" fmla="*/ 0 h 373"/>
                <a:gd name="T8" fmla="*/ 0 w 215"/>
                <a:gd name="T9" fmla="*/ 0 h 373"/>
                <a:gd name="T10" fmla="*/ 0 w 215"/>
                <a:gd name="T11" fmla="*/ 0 h 373"/>
                <a:gd name="T12" fmla="*/ 0 w 215"/>
                <a:gd name="T13" fmla="*/ 0 h 373"/>
                <a:gd name="T14" fmla="*/ 0 w 215"/>
                <a:gd name="T15" fmla="*/ 0 h 373"/>
                <a:gd name="T16" fmla="*/ 0 w 215"/>
                <a:gd name="T17" fmla="*/ 0 h 373"/>
                <a:gd name="T18" fmla="*/ 0 w 215"/>
                <a:gd name="T19" fmla="*/ 0 h 373"/>
                <a:gd name="T20" fmla="*/ 0 w 215"/>
                <a:gd name="T21" fmla="*/ 0 h 373"/>
                <a:gd name="T22" fmla="*/ 0 w 215"/>
                <a:gd name="T23" fmla="*/ 0 h 373"/>
                <a:gd name="T24" fmla="*/ 0 w 215"/>
                <a:gd name="T25" fmla="*/ 0 h 3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3"/>
                <a:gd name="T41" fmla="*/ 215 w 215"/>
                <a:gd name="T42" fmla="*/ 373 h 3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3">
                  <a:moveTo>
                    <a:pt x="28" y="217"/>
                  </a:moveTo>
                  <a:lnTo>
                    <a:pt x="186" y="217"/>
                  </a:lnTo>
                  <a:lnTo>
                    <a:pt x="186" y="344"/>
                  </a:lnTo>
                  <a:lnTo>
                    <a:pt x="29" y="344"/>
                  </a:lnTo>
                  <a:lnTo>
                    <a:pt x="0" y="373"/>
                  </a:lnTo>
                  <a:lnTo>
                    <a:pt x="215" y="373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9"/>
                  </a:lnTo>
                  <a:lnTo>
                    <a:pt x="186" y="29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4" name="AutoShape 217"/>
            <p:cNvSpPr>
              <a:spLocks noChangeArrowheads="1"/>
            </p:cNvSpPr>
            <p:nvPr/>
          </p:nvSpPr>
          <p:spPr bwMode="auto">
            <a:xfrm>
              <a:off x="2057" y="2808"/>
              <a:ext cx="4" cy="86"/>
            </a:xfrm>
            <a:custGeom>
              <a:avLst/>
              <a:gdLst>
                <a:gd name="T0" fmla="*/ 0 w 29"/>
                <a:gd name="T1" fmla="*/ 0 h 373"/>
                <a:gd name="T2" fmla="*/ 0 w 29"/>
                <a:gd name="T3" fmla="*/ 0 h 373"/>
                <a:gd name="T4" fmla="*/ 0 w 29"/>
                <a:gd name="T5" fmla="*/ 0 h 373"/>
                <a:gd name="T6" fmla="*/ 0 w 29"/>
                <a:gd name="T7" fmla="*/ 0 h 373"/>
                <a:gd name="T8" fmla="*/ 0 w 29"/>
                <a:gd name="T9" fmla="*/ 0 h 3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3"/>
                <a:gd name="T17" fmla="*/ 29 w 29"/>
                <a:gd name="T18" fmla="*/ 373 h 3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3">
                  <a:moveTo>
                    <a:pt x="29" y="29"/>
                  </a:moveTo>
                  <a:lnTo>
                    <a:pt x="29" y="344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29" y="29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5" name="AutoShape 218"/>
            <p:cNvSpPr>
              <a:spLocks noChangeArrowheads="1"/>
            </p:cNvSpPr>
            <p:nvPr/>
          </p:nvSpPr>
          <p:spPr bwMode="auto">
            <a:xfrm>
              <a:off x="2108" y="2918"/>
              <a:ext cx="39" cy="85"/>
            </a:xfrm>
            <a:custGeom>
              <a:avLst/>
              <a:gdLst>
                <a:gd name="T0" fmla="*/ 0 w 216"/>
                <a:gd name="T1" fmla="*/ 0 h 372"/>
                <a:gd name="T2" fmla="*/ 0 w 216"/>
                <a:gd name="T3" fmla="*/ 0 h 372"/>
                <a:gd name="T4" fmla="*/ 0 w 216"/>
                <a:gd name="T5" fmla="*/ 0 h 372"/>
                <a:gd name="T6" fmla="*/ 0 w 216"/>
                <a:gd name="T7" fmla="*/ 0 h 372"/>
                <a:gd name="T8" fmla="*/ 0 w 216"/>
                <a:gd name="T9" fmla="*/ 0 h 372"/>
                <a:gd name="T10" fmla="*/ 0 w 216"/>
                <a:gd name="T11" fmla="*/ 0 h 372"/>
                <a:gd name="T12" fmla="*/ 0 w 216"/>
                <a:gd name="T13" fmla="*/ 0 h 372"/>
                <a:gd name="T14" fmla="*/ 0 w 216"/>
                <a:gd name="T15" fmla="*/ 0 h 372"/>
                <a:gd name="T16" fmla="*/ 0 w 216"/>
                <a:gd name="T17" fmla="*/ 0 h 372"/>
                <a:gd name="T18" fmla="*/ 0 w 216"/>
                <a:gd name="T19" fmla="*/ 0 h 372"/>
                <a:gd name="T20" fmla="*/ 0 w 216"/>
                <a:gd name="T21" fmla="*/ 0 h 372"/>
                <a:gd name="T22" fmla="*/ 0 w 216"/>
                <a:gd name="T23" fmla="*/ 0 h 372"/>
                <a:gd name="T24" fmla="*/ 0 w 216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372"/>
                <a:gd name="T41" fmla="*/ 216 w 216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372">
                  <a:moveTo>
                    <a:pt x="29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6" y="372"/>
                  </a:lnTo>
                  <a:lnTo>
                    <a:pt x="216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9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6" name="AutoShape 219"/>
            <p:cNvSpPr>
              <a:spLocks noChangeArrowheads="1"/>
            </p:cNvSpPr>
            <p:nvPr/>
          </p:nvSpPr>
          <p:spPr bwMode="auto">
            <a:xfrm>
              <a:off x="2108" y="2918"/>
              <a:ext cx="2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7" name="AutoShape 220"/>
            <p:cNvSpPr>
              <a:spLocks noChangeArrowheads="1"/>
            </p:cNvSpPr>
            <p:nvPr/>
          </p:nvSpPr>
          <p:spPr bwMode="auto">
            <a:xfrm>
              <a:off x="2057" y="2918"/>
              <a:ext cx="44" cy="85"/>
            </a:xfrm>
            <a:custGeom>
              <a:avLst/>
              <a:gdLst>
                <a:gd name="T0" fmla="*/ 0 w 215"/>
                <a:gd name="T1" fmla="*/ 0 h 372"/>
                <a:gd name="T2" fmla="*/ 0 w 215"/>
                <a:gd name="T3" fmla="*/ 0 h 372"/>
                <a:gd name="T4" fmla="*/ 0 w 215"/>
                <a:gd name="T5" fmla="*/ 0 h 372"/>
                <a:gd name="T6" fmla="*/ 0 w 215"/>
                <a:gd name="T7" fmla="*/ 0 h 372"/>
                <a:gd name="T8" fmla="*/ 0 w 215"/>
                <a:gd name="T9" fmla="*/ 0 h 372"/>
                <a:gd name="T10" fmla="*/ 0 w 215"/>
                <a:gd name="T11" fmla="*/ 0 h 372"/>
                <a:gd name="T12" fmla="*/ 0 w 215"/>
                <a:gd name="T13" fmla="*/ 0 h 372"/>
                <a:gd name="T14" fmla="*/ 0 w 215"/>
                <a:gd name="T15" fmla="*/ 0 h 372"/>
                <a:gd name="T16" fmla="*/ 0 w 215"/>
                <a:gd name="T17" fmla="*/ 0 h 372"/>
                <a:gd name="T18" fmla="*/ 0 w 215"/>
                <a:gd name="T19" fmla="*/ 0 h 372"/>
                <a:gd name="T20" fmla="*/ 0 w 215"/>
                <a:gd name="T21" fmla="*/ 0 h 372"/>
                <a:gd name="T22" fmla="*/ 0 w 215"/>
                <a:gd name="T23" fmla="*/ 0 h 372"/>
                <a:gd name="T24" fmla="*/ 0 w 215"/>
                <a:gd name="T25" fmla="*/ 0 h 3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5"/>
                <a:gd name="T40" fmla="*/ 0 h 372"/>
                <a:gd name="T41" fmla="*/ 215 w 215"/>
                <a:gd name="T42" fmla="*/ 372 h 3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5" h="372">
                  <a:moveTo>
                    <a:pt x="28" y="217"/>
                  </a:moveTo>
                  <a:lnTo>
                    <a:pt x="186" y="217"/>
                  </a:lnTo>
                  <a:lnTo>
                    <a:pt x="186" y="343"/>
                  </a:lnTo>
                  <a:lnTo>
                    <a:pt x="29" y="343"/>
                  </a:lnTo>
                  <a:lnTo>
                    <a:pt x="0" y="372"/>
                  </a:lnTo>
                  <a:lnTo>
                    <a:pt x="215" y="372"/>
                  </a:lnTo>
                  <a:lnTo>
                    <a:pt x="215" y="0"/>
                  </a:lnTo>
                  <a:lnTo>
                    <a:pt x="0" y="0"/>
                  </a:lnTo>
                  <a:lnTo>
                    <a:pt x="29" y="27"/>
                  </a:lnTo>
                  <a:lnTo>
                    <a:pt x="186" y="27"/>
                  </a:lnTo>
                  <a:lnTo>
                    <a:pt x="186" y="171"/>
                  </a:lnTo>
                  <a:lnTo>
                    <a:pt x="29" y="171"/>
                  </a:lnTo>
                  <a:lnTo>
                    <a:pt x="28" y="21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8" name="AutoShape 221"/>
            <p:cNvSpPr>
              <a:spLocks noChangeArrowheads="1"/>
            </p:cNvSpPr>
            <p:nvPr/>
          </p:nvSpPr>
          <p:spPr bwMode="auto">
            <a:xfrm>
              <a:off x="2057" y="2918"/>
              <a:ext cx="4" cy="85"/>
            </a:xfrm>
            <a:custGeom>
              <a:avLst/>
              <a:gdLst>
                <a:gd name="T0" fmla="*/ 0 w 29"/>
                <a:gd name="T1" fmla="*/ 0 h 372"/>
                <a:gd name="T2" fmla="*/ 0 w 29"/>
                <a:gd name="T3" fmla="*/ 0 h 372"/>
                <a:gd name="T4" fmla="*/ 0 w 29"/>
                <a:gd name="T5" fmla="*/ 0 h 372"/>
                <a:gd name="T6" fmla="*/ 0 w 29"/>
                <a:gd name="T7" fmla="*/ 0 h 372"/>
                <a:gd name="T8" fmla="*/ 0 w 29"/>
                <a:gd name="T9" fmla="*/ 0 h 3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372"/>
                <a:gd name="T17" fmla="*/ 29 w 29"/>
                <a:gd name="T18" fmla="*/ 372 h 37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372">
                  <a:moveTo>
                    <a:pt x="29" y="27"/>
                  </a:moveTo>
                  <a:lnTo>
                    <a:pt x="29" y="343"/>
                  </a:lnTo>
                  <a:lnTo>
                    <a:pt x="0" y="372"/>
                  </a:lnTo>
                  <a:lnTo>
                    <a:pt x="0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  <p:sp>
          <p:nvSpPr>
            <p:cNvPr id="289" name="Rectangle 222"/>
            <p:cNvSpPr>
              <a:spLocks noChangeArrowheads="1"/>
            </p:cNvSpPr>
            <p:nvPr/>
          </p:nvSpPr>
          <p:spPr bwMode="auto">
            <a:xfrm>
              <a:off x="2215" y="2851"/>
              <a:ext cx="42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0" name="Rectangle 223"/>
            <p:cNvSpPr>
              <a:spLocks noChangeArrowheads="1"/>
            </p:cNvSpPr>
            <p:nvPr/>
          </p:nvSpPr>
          <p:spPr bwMode="auto">
            <a:xfrm>
              <a:off x="2269" y="2851"/>
              <a:ext cx="41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1" name="Rectangle 224"/>
            <p:cNvSpPr>
              <a:spLocks noChangeArrowheads="1"/>
            </p:cNvSpPr>
            <p:nvPr/>
          </p:nvSpPr>
          <p:spPr bwMode="auto">
            <a:xfrm>
              <a:off x="2324" y="2851"/>
              <a:ext cx="33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2" name="Rectangle 225"/>
            <p:cNvSpPr>
              <a:spLocks noChangeArrowheads="1"/>
            </p:cNvSpPr>
            <p:nvPr/>
          </p:nvSpPr>
          <p:spPr bwMode="auto">
            <a:xfrm>
              <a:off x="2163" y="2851"/>
              <a:ext cx="35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3" name="Rectangle 226"/>
            <p:cNvSpPr>
              <a:spLocks noChangeArrowheads="1"/>
            </p:cNvSpPr>
            <p:nvPr/>
          </p:nvSpPr>
          <p:spPr bwMode="auto">
            <a:xfrm>
              <a:off x="2108" y="2851"/>
              <a:ext cx="39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4" name="Rectangle 227"/>
            <p:cNvSpPr>
              <a:spLocks noChangeArrowheads="1"/>
            </p:cNvSpPr>
            <p:nvPr/>
          </p:nvSpPr>
          <p:spPr bwMode="auto">
            <a:xfrm>
              <a:off x="2057" y="2851"/>
              <a:ext cx="44" cy="3"/>
            </a:xfrm>
            <a:prstGeom prst="rect">
              <a:avLst/>
            </a:prstGeom>
            <a:solidFill>
              <a:srgbClr val="FFE5B7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pPr algn="ctr" defTabSz="1722683">
                <a:lnSpc>
                  <a:spcPct val="62000"/>
                </a:lnSpc>
                <a:spcBef>
                  <a:spcPct val="50000"/>
                </a:spcBef>
                <a:buClr>
                  <a:srgbClr val="000000"/>
                </a:buClr>
                <a:buSzPct val="100000"/>
              </a:pPr>
              <a:endParaRPr lang="ru-RU"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5" name="AutoShape 228"/>
            <p:cNvSpPr>
              <a:spLocks noChangeArrowheads="1"/>
            </p:cNvSpPr>
            <p:nvPr/>
          </p:nvSpPr>
          <p:spPr bwMode="auto">
            <a:xfrm>
              <a:off x="2150" y="2813"/>
              <a:ext cx="4" cy="8"/>
            </a:xfrm>
            <a:custGeom>
              <a:avLst/>
              <a:gdLst>
                <a:gd name="T0" fmla="*/ 0 w 37"/>
                <a:gd name="T1" fmla="*/ 0 h 38"/>
                <a:gd name="T2" fmla="*/ 0 w 37"/>
                <a:gd name="T3" fmla="*/ 0 h 38"/>
                <a:gd name="T4" fmla="*/ 0 w 37"/>
                <a:gd name="T5" fmla="*/ 0 h 38"/>
                <a:gd name="T6" fmla="*/ 0 w 37"/>
                <a:gd name="T7" fmla="*/ 0 h 38"/>
                <a:gd name="T8" fmla="*/ 0 w 37"/>
                <a:gd name="T9" fmla="*/ 0 h 38"/>
                <a:gd name="T10" fmla="*/ 0 w 37"/>
                <a:gd name="T11" fmla="*/ 0 h 38"/>
                <a:gd name="T12" fmla="*/ 0 w 37"/>
                <a:gd name="T13" fmla="*/ 0 h 38"/>
                <a:gd name="T14" fmla="*/ 0 w 37"/>
                <a:gd name="T15" fmla="*/ 0 h 38"/>
                <a:gd name="T16" fmla="*/ 0 w 37"/>
                <a:gd name="T17" fmla="*/ 0 h 38"/>
                <a:gd name="T18" fmla="*/ 0 w 37"/>
                <a:gd name="T19" fmla="*/ 0 h 38"/>
                <a:gd name="T20" fmla="*/ 0 w 37"/>
                <a:gd name="T21" fmla="*/ 0 h 38"/>
                <a:gd name="T22" fmla="*/ 0 w 37"/>
                <a:gd name="T23" fmla="*/ 0 h 38"/>
                <a:gd name="T24" fmla="*/ 0 w 37"/>
                <a:gd name="T25" fmla="*/ 0 h 38"/>
                <a:gd name="T26" fmla="*/ 0 w 37"/>
                <a:gd name="T27" fmla="*/ 0 h 38"/>
                <a:gd name="T28" fmla="*/ 0 w 37"/>
                <a:gd name="T29" fmla="*/ 0 h 38"/>
                <a:gd name="T30" fmla="*/ 0 w 37"/>
                <a:gd name="T31" fmla="*/ 0 h 38"/>
                <a:gd name="T32" fmla="*/ 0 w 37"/>
                <a:gd name="T33" fmla="*/ 0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19" y="38"/>
                  </a:moveTo>
                  <a:lnTo>
                    <a:pt x="26" y="36"/>
                  </a:lnTo>
                  <a:lnTo>
                    <a:pt x="32" y="32"/>
                  </a:lnTo>
                  <a:lnTo>
                    <a:pt x="36" y="25"/>
                  </a:lnTo>
                  <a:lnTo>
                    <a:pt x="37" y="19"/>
                  </a:lnTo>
                  <a:lnTo>
                    <a:pt x="36" y="12"/>
                  </a:lnTo>
                  <a:lnTo>
                    <a:pt x="32" y="5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6" y="32"/>
                  </a:lnTo>
                  <a:lnTo>
                    <a:pt x="12" y="36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wrap="none" lIns="250709" tIns="125359" rIns="250709" bIns="125359" anchor="ctr"/>
            <a:lstStyle/>
            <a:p>
              <a:endParaRPr lang="ru-RU"/>
            </a:p>
          </p:txBody>
        </p:sp>
      </p:grpSp>
      <p:sp>
        <p:nvSpPr>
          <p:cNvPr id="296" name="Выноска 1 197"/>
          <p:cNvSpPr>
            <a:spLocks/>
          </p:cNvSpPr>
          <p:nvPr/>
        </p:nvSpPr>
        <p:spPr bwMode="auto">
          <a:xfrm>
            <a:off x="200298" y="1031423"/>
            <a:ext cx="3717544" cy="1080642"/>
          </a:xfrm>
          <a:prstGeom prst="borderCallout1">
            <a:avLst>
              <a:gd name="adj1" fmla="val 100602"/>
              <a:gd name="adj2" fmla="val 50165"/>
              <a:gd name="adj3" fmla="val 119000"/>
              <a:gd name="adj4" fmla="val 106719"/>
            </a:avLst>
          </a:prstGeom>
          <a:solidFill>
            <a:srgbClr val="FFFF00"/>
          </a:solidFill>
          <a:ln w="9525" algn="ctr">
            <a:solidFill>
              <a:srgbClr val="FF0000"/>
            </a:solidFill>
            <a:round/>
            <a:headEnd type="oval" w="med" len="med"/>
            <a:tailEnd type="triangle" w="lg" len="lg"/>
          </a:ln>
        </p:spPr>
        <p:txBody>
          <a:bodyPr lIns="68306" tIns="34153" rIns="68306" bIns="34153" anchor="ctr"/>
          <a:lstStyle/>
          <a:p>
            <a:pPr algn="ctr"/>
            <a:endParaRPr lang="ru-RU" sz="1000" b="1" u="sng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10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«Детский сад №8 «СОЛНЫШКО»</a:t>
            </a:r>
          </a:p>
          <a:p>
            <a:pPr algn="ctr"/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368948 РД, МО «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Унцукульский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район»,  </a:t>
            </a:r>
            <a:r>
              <a:rPr lang="ru-RU" sz="1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пгт.Шамилькала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Эл. Адрес:</a:t>
            </a:r>
            <a:r>
              <a:rPr lang="en-US" sz="1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shamdetsad8@yandex.ru</a:t>
            </a:r>
            <a:endParaRPr lang="ru-RU" sz="1000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Телефон: 8 (988) 307-43-69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 –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Абдулаева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Патимат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Магомезагидовна</a:t>
            </a:r>
            <a:endParaRPr lang="ru-RU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моб: 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(9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88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307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43</a:t>
            </a:r>
            <a:r>
              <a:rPr lang="en-US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69</a:t>
            </a:r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7" name="Group 53"/>
          <p:cNvGrpSpPr>
            <a:grpSpLocks/>
          </p:cNvGrpSpPr>
          <p:nvPr/>
        </p:nvGrpSpPr>
        <p:grpSpPr bwMode="auto">
          <a:xfrm>
            <a:off x="3917842" y="3725697"/>
            <a:ext cx="499635" cy="312614"/>
            <a:chOff x="2293" y="3988"/>
            <a:chExt cx="814" cy="246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grpSpPr>
        <p:sp>
          <p:nvSpPr>
            <p:cNvPr id="298" name="Rectangle 54"/>
            <p:cNvSpPr>
              <a:spLocks noChangeArrowheads="1"/>
            </p:cNvSpPr>
            <p:nvPr/>
          </p:nvSpPr>
          <p:spPr bwMode="auto">
            <a:xfrm>
              <a:off x="2702" y="3988"/>
              <a:ext cx="405" cy="246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2689" tIns="12689" rIns="12689" bIns="12689" anchor="ctr"/>
            <a:lstStyle/>
            <a:p>
              <a:pPr algn="ctr" defTabSz="912703">
                <a:defRPr/>
              </a:pPr>
              <a:r>
                <a:rPr lang="ru-RU" sz="800" dirty="0" smtClean="0">
                  <a:latin typeface="Times New Roman" pitchFamily="18" charset="0"/>
                  <a:cs typeface="Times New Roman" pitchFamily="18" charset="0"/>
                </a:rPr>
                <a:t>ЦРБ</a:t>
              </a:r>
            </a:p>
          </p:txBody>
        </p:sp>
        <p:grpSp>
          <p:nvGrpSpPr>
            <p:cNvPr id="299" name="Group 56"/>
            <p:cNvGrpSpPr>
              <a:grpSpLocks/>
            </p:cNvGrpSpPr>
            <p:nvPr/>
          </p:nvGrpSpPr>
          <p:grpSpPr bwMode="auto">
            <a:xfrm>
              <a:off x="2293" y="4020"/>
              <a:ext cx="361" cy="211"/>
              <a:chOff x="0" y="1"/>
              <a:chExt cx="20000" cy="19999"/>
            </a:xfrm>
            <a:grpFill/>
          </p:grpSpPr>
          <p:sp>
            <p:nvSpPr>
              <p:cNvPr id="300" name="Rectangle 57"/>
              <p:cNvSpPr>
                <a:spLocks noChangeArrowheads="1"/>
              </p:cNvSpPr>
              <p:nvPr/>
            </p:nvSpPr>
            <p:spPr bwMode="auto">
              <a:xfrm>
                <a:off x="0" y="7756"/>
                <a:ext cx="20000" cy="12244"/>
              </a:xfrm>
              <a:prstGeom prst="rect">
                <a:avLst/>
              </a:prstGeom>
              <a:grpFill/>
              <a:ln w="63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1347" tIns="45674" rIns="91347" bIns="45674" anchor="ctr"/>
              <a:lstStyle/>
              <a:p>
                <a:pPr algn="ctr" defTabSz="912703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301" name="Line 58"/>
              <p:cNvSpPr>
                <a:spLocks noChangeShapeType="1"/>
              </p:cNvSpPr>
              <p:nvPr/>
            </p:nvSpPr>
            <p:spPr bwMode="auto">
              <a:xfrm flipV="1">
                <a:off x="161" y="1"/>
                <a:ext cx="10170" cy="777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  <p:sp>
            <p:nvSpPr>
              <p:cNvPr id="302" name="Line 59"/>
              <p:cNvSpPr>
                <a:spLocks noChangeShapeType="1"/>
              </p:cNvSpPr>
              <p:nvPr/>
            </p:nvSpPr>
            <p:spPr bwMode="auto">
              <a:xfrm>
                <a:off x="10475" y="1"/>
                <a:ext cx="9364" cy="7309"/>
              </a:xfrm>
              <a:prstGeom prst="line">
                <a:avLst/>
              </a:prstGeom>
              <a:grpFill/>
              <a:ln w="635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dirty="0">
                  <a:cs typeface="Times New Roman" pitchFamily="18" charset="0"/>
                </a:endParaRPr>
              </a:p>
            </p:txBody>
          </p:sp>
        </p:grpSp>
      </p:grpSp>
      <p:cxnSp>
        <p:nvCxnSpPr>
          <p:cNvPr id="303" name="Прямая со стрелкой 302"/>
          <p:cNvCxnSpPr>
            <a:stCxn id="249" idx="1"/>
          </p:cNvCxnSpPr>
          <p:nvPr/>
        </p:nvCxnSpPr>
        <p:spPr>
          <a:xfrm>
            <a:off x="4281272" y="2387518"/>
            <a:ext cx="9761" cy="1338179"/>
          </a:xfrm>
          <a:prstGeom prst="straightConnector1">
            <a:avLst/>
          </a:prstGeom>
          <a:noFill/>
          <a:ln w="0" cap="flat" cmpd="sng" algn="ctr">
            <a:solidFill>
              <a:schemeClr val="tx1"/>
            </a:solidFill>
            <a:prstDash val="solid"/>
            <a:headEnd type="triangle" w="lg" len="lg"/>
            <a:tailEnd type="triangle" w="lg" len="lg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304" name="Прямоугольник 303"/>
          <p:cNvSpPr/>
          <p:nvPr/>
        </p:nvSpPr>
        <p:spPr>
          <a:xfrm>
            <a:off x="3621218" y="2803759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0,9 км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5" name="Прямоугольник 304"/>
          <p:cNvSpPr/>
          <p:nvPr/>
        </p:nvSpPr>
        <p:spPr>
          <a:xfrm>
            <a:off x="3621217" y="2986195"/>
            <a:ext cx="628369" cy="201045"/>
          </a:xfrm>
          <a:prstGeom prst="rect">
            <a:avLst/>
          </a:prstGeom>
          <a:solidFill>
            <a:sysClr val="window" lastClr="FFFFFF"/>
          </a:solidFill>
          <a:ln w="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lIns="128016" tIns="64008" rIns="128016" bIns="64008"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12 мин</a:t>
            </a:r>
            <a:endParaRPr lang="ru-RU" sz="900" b="1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3" name="Picture 16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09" y="2332496"/>
            <a:ext cx="389028" cy="342510"/>
          </a:xfrm>
          <a:prstGeom prst="rect">
            <a:avLst/>
          </a:prstGeom>
          <a:noFill/>
          <a:ln>
            <a:noFill/>
          </a:ln>
          <a:effectLst>
            <a:outerShdw dist="127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0" name="Group 3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784041"/>
              </p:ext>
            </p:extLst>
          </p:nvPr>
        </p:nvGraphicFramePr>
        <p:xfrm>
          <a:off x="70992" y="3429000"/>
          <a:ext cx="3864409" cy="2387602"/>
        </p:xfrm>
        <a:graphic>
          <a:graphicData uri="http://schemas.openxmlformats.org/drawingml/2006/table">
            <a:tbl>
              <a:tblPr/>
              <a:tblGrid>
                <a:gridCol w="12591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453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8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7797"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КЧС и ПБ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Унцукульский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Гамзатов М.А.. председатель ОШ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8(989)4780870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619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ЕДДС по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Унцукульскому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району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Абдулаев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М.Г. ГО ЧС начальник 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8(963)418-59-92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Раб. 55 15 31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6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55 62 83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198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ОШ администрации МО «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Унцукульский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по ликвидации ЧС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штаба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-------------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2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-------------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8594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ФГКУ «Отряд ФПС по РД» ПСЧ-31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Начальник ФГКУ «Отряд ФПС по РД» ПСЧ-31 ______________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Рабочий  55 15 31</a:t>
                      </a: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мобильный 8(988)3094337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26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30032">
                <a:tc row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ОМВД по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Унцукульскому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району РД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Салман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Гаджиев -начальник ОМВД по </a:t>
                      </a:r>
                      <a:r>
                        <a:rPr kumimoji="0" lang="ru-RU" sz="7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Унцукульскому</a:t>
                      </a: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району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8(722)9843578 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26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Деж.часть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55 10 29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26198">
                <a:tc rowSpan="2">
                  <a:txBody>
                    <a:bodyPr/>
                    <a:lstStyle/>
                    <a:p>
                      <a:pPr algn="ctr" defTabSz="752475"/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ГБУ РД «</a:t>
                      </a:r>
                      <a:r>
                        <a:rPr lang="ru-RU" sz="700" dirty="0" err="1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Унцукульская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»</a:t>
                      </a:r>
                      <a:r>
                        <a:rPr lang="ru-RU" sz="700" baseline="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lang="ru-RU" sz="700" dirty="0" smtClean="0">
                          <a:solidFill>
                            <a:prstClr val="black"/>
                          </a:solidFill>
                          <a:latin typeface="Times New Roman" pitchFamily="18" charset="0"/>
                          <a:cs typeface="Arial" charset="0"/>
                        </a:rPr>
                        <a:t> ЦРБ</a:t>
                      </a:r>
                      <a:endParaRPr lang="ru-RU" sz="700" dirty="0">
                        <a:solidFill>
                          <a:prstClr val="black"/>
                        </a:solidFill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Магомедова А.М.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8(989) 490 04 49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26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Скорая помощь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55 60 13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8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4252</Words>
  <Application>Microsoft Office PowerPoint</Application>
  <PresentationFormat>Экран (4:3)</PresentationFormat>
  <Paragraphs>1626</Paragraphs>
  <Slides>31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Тема Office</vt:lpstr>
      <vt:lpstr>CorelDRAW</vt:lpstr>
      <vt:lpstr>Clip</vt:lpstr>
      <vt:lpstr>Ответственный за обработку: Абдулаева  П.М. Тел.: (8988) 307- 43- 69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Ответственный за обработку: ________________________________________________________ ________________________________________________________ Тел.: *(8722) 55-55-55 Моб.:8-928-111-22-33</dc:title>
  <dc:creator>IKT</dc:creator>
  <cp:lastModifiedBy>МКДОУ №8</cp:lastModifiedBy>
  <cp:revision>154</cp:revision>
  <cp:lastPrinted>2017-11-03T08:59:47Z</cp:lastPrinted>
  <dcterms:created xsi:type="dcterms:W3CDTF">2015-10-24T05:28:36Z</dcterms:created>
  <dcterms:modified xsi:type="dcterms:W3CDTF">2019-08-30T06:04:01Z</dcterms:modified>
</cp:coreProperties>
</file>